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77" r:id="rId4"/>
    <p:sldId id="278" r:id="rId5"/>
    <p:sldId id="280" r:id="rId6"/>
    <p:sldId id="266" r:id="rId7"/>
    <p:sldId id="258" r:id="rId8"/>
    <p:sldId id="265" r:id="rId9"/>
    <p:sldId id="264" r:id="rId10"/>
    <p:sldId id="263" r:id="rId11"/>
    <p:sldId id="281" r:id="rId12"/>
    <p:sldId id="283" r:id="rId13"/>
    <p:sldId id="285" r:id="rId14"/>
    <p:sldId id="276" r:id="rId15"/>
    <p:sldId id="284" r:id="rId16"/>
    <p:sldId id="282" r:id="rId17"/>
    <p:sldId id="286" r:id="rId18"/>
    <p:sldId id="287" r:id="rId19"/>
    <p:sldId id="275" r:id="rId20"/>
    <p:sldId id="271" r:id="rId21"/>
    <p:sldId id="269" r:id="rId22"/>
    <p:sldId id="262" r:id="rId23"/>
    <p:sldId id="261" r:id="rId24"/>
    <p:sldId id="273" r:id="rId25"/>
    <p:sldId id="259" r:id="rId26"/>
    <p:sldId id="270" r:id="rId27"/>
    <p:sldId id="268" r:id="rId28"/>
    <p:sldId id="289" r:id="rId29"/>
    <p:sldId id="290" r:id="rId30"/>
    <p:sldId id="291" r:id="rId31"/>
    <p:sldId id="292" r:id="rId32"/>
    <p:sldId id="279" r:id="rId33"/>
    <p:sldId id="267" r:id="rId34"/>
    <p:sldId id="260" r:id="rId35"/>
    <p:sldId id="298" r:id="rId36"/>
    <p:sldId id="299" r:id="rId37"/>
    <p:sldId id="296" r:id="rId38"/>
    <p:sldId id="288" r:id="rId39"/>
    <p:sldId id="293" r:id="rId40"/>
    <p:sldId id="294" r:id="rId41"/>
    <p:sldId id="274" r:id="rId4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F6AB8356-FF14-46C9-B4F9-B2385123B979}" type="datetimeFigureOut">
              <a:rPr lang="tr-TR" smtClean="0"/>
              <a:t>12.06.2024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38B8F77-B0FE-431C-B74A-00F851E2D674}" type="slidenum">
              <a:rPr lang="tr-TR" smtClean="0"/>
              <a:t>‹#›</a:t>
            </a:fld>
            <a:endParaRPr lang="tr-TR"/>
          </a:p>
        </p:txBody>
      </p:sp>
    </p:spTree>
    <p:extLst>
      <p:ext uri="{BB962C8B-B14F-4D97-AF65-F5344CB8AC3E}">
        <p14:creationId xmlns:p14="http://schemas.microsoft.com/office/powerpoint/2010/main" val="2402435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6AB8356-FF14-46C9-B4F9-B2385123B979}" type="datetimeFigureOut">
              <a:rPr lang="tr-TR" smtClean="0"/>
              <a:t>12.06.2024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38B8F77-B0FE-431C-B74A-00F851E2D674}" type="slidenum">
              <a:rPr lang="tr-TR" smtClean="0"/>
              <a:t>‹#›</a:t>
            </a:fld>
            <a:endParaRPr lang="tr-TR"/>
          </a:p>
        </p:txBody>
      </p:sp>
    </p:spTree>
    <p:extLst>
      <p:ext uri="{BB962C8B-B14F-4D97-AF65-F5344CB8AC3E}">
        <p14:creationId xmlns:p14="http://schemas.microsoft.com/office/powerpoint/2010/main" val="1508953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6AB8356-FF14-46C9-B4F9-B2385123B979}" type="datetimeFigureOut">
              <a:rPr lang="tr-TR" smtClean="0"/>
              <a:t>12.06.2024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38B8F77-B0FE-431C-B74A-00F851E2D674}"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08508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6AB8356-FF14-46C9-B4F9-B2385123B979}" type="datetimeFigureOut">
              <a:rPr lang="tr-TR" smtClean="0"/>
              <a:t>12.06.2024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38B8F77-B0FE-431C-B74A-00F851E2D674}" type="slidenum">
              <a:rPr lang="tr-TR" smtClean="0"/>
              <a:t>‹#›</a:t>
            </a:fld>
            <a:endParaRPr lang="tr-TR"/>
          </a:p>
        </p:txBody>
      </p:sp>
    </p:spTree>
    <p:extLst>
      <p:ext uri="{BB962C8B-B14F-4D97-AF65-F5344CB8AC3E}">
        <p14:creationId xmlns:p14="http://schemas.microsoft.com/office/powerpoint/2010/main" val="139820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6AB8356-FF14-46C9-B4F9-B2385123B979}" type="datetimeFigureOut">
              <a:rPr lang="tr-TR" smtClean="0"/>
              <a:t>12.06.2024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38B8F77-B0FE-431C-B74A-00F851E2D674}"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65438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6AB8356-FF14-46C9-B4F9-B2385123B979}" type="datetimeFigureOut">
              <a:rPr lang="tr-TR" smtClean="0"/>
              <a:t>12.06.2024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38B8F77-B0FE-431C-B74A-00F851E2D674}" type="slidenum">
              <a:rPr lang="tr-TR" smtClean="0"/>
              <a:t>‹#›</a:t>
            </a:fld>
            <a:endParaRPr lang="tr-TR"/>
          </a:p>
        </p:txBody>
      </p:sp>
    </p:spTree>
    <p:extLst>
      <p:ext uri="{BB962C8B-B14F-4D97-AF65-F5344CB8AC3E}">
        <p14:creationId xmlns:p14="http://schemas.microsoft.com/office/powerpoint/2010/main" val="1442053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6AB8356-FF14-46C9-B4F9-B2385123B979}" type="datetimeFigureOut">
              <a:rPr lang="tr-TR" smtClean="0"/>
              <a:t>12.06.2024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38B8F77-B0FE-431C-B74A-00F851E2D674}" type="slidenum">
              <a:rPr lang="tr-TR" smtClean="0"/>
              <a:t>‹#›</a:t>
            </a:fld>
            <a:endParaRPr lang="tr-TR"/>
          </a:p>
        </p:txBody>
      </p:sp>
    </p:spTree>
    <p:extLst>
      <p:ext uri="{BB962C8B-B14F-4D97-AF65-F5344CB8AC3E}">
        <p14:creationId xmlns:p14="http://schemas.microsoft.com/office/powerpoint/2010/main" val="1646007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6AB8356-FF14-46C9-B4F9-B2385123B979}" type="datetimeFigureOut">
              <a:rPr lang="tr-TR" smtClean="0"/>
              <a:t>12.06.2024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38B8F77-B0FE-431C-B74A-00F851E2D674}" type="slidenum">
              <a:rPr lang="tr-TR" smtClean="0"/>
              <a:t>‹#›</a:t>
            </a:fld>
            <a:endParaRPr lang="tr-TR"/>
          </a:p>
        </p:txBody>
      </p:sp>
    </p:spTree>
    <p:extLst>
      <p:ext uri="{BB962C8B-B14F-4D97-AF65-F5344CB8AC3E}">
        <p14:creationId xmlns:p14="http://schemas.microsoft.com/office/powerpoint/2010/main" val="520732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6AB8356-FF14-46C9-B4F9-B2385123B979}" type="datetimeFigureOut">
              <a:rPr lang="tr-TR" smtClean="0"/>
              <a:t>12.06.2024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38B8F77-B0FE-431C-B74A-00F851E2D674}" type="slidenum">
              <a:rPr lang="tr-TR" smtClean="0"/>
              <a:t>‹#›</a:t>
            </a:fld>
            <a:endParaRPr lang="tr-TR"/>
          </a:p>
        </p:txBody>
      </p:sp>
    </p:spTree>
    <p:extLst>
      <p:ext uri="{BB962C8B-B14F-4D97-AF65-F5344CB8AC3E}">
        <p14:creationId xmlns:p14="http://schemas.microsoft.com/office/powerpoint/2010/main" val="96192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6AB8356-FF14-46C9-B4F9-B2385123B979}" type="datetimeFigureOut">
              <a:rPr lang="tr-TR" smtClean="0"/>
              <a:t>12.06.2024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38B8F77-B0FE-431C-B74A-00F851E2D674}" type="slidenum">
              <a:rPr lang="tr-TR" smtClean="0"/>
              <a:t>‹#›</a:t>
            </a:fld>
            <a:endParaRPr lang="tr-TR"/>
          </a:p>
        </p:txBody>
      </p:sp>
    </p:spTree>
    <p:extLst>
      <p:ext uri="{BB962C8B-B14F-4D97-AF65-F5344CB8AC3E}">
        <p14:creationId xmlns:p14="http://schemas.microsoft.com/office/powerpoint/2010/main" val="50502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6AB8356-FF14-46C9-B4F9-B2385123B979}" type="datetimeFigureOut">
              <a:rPr lang="tr-TR" smtClean="0"/>
              <a:t>12.06.2024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38B8F77-B0FE-431C-B74A-00F851E2D674}" type="slidenum">
              <a:rPr lang="tr-TR" smtClean="0"/>
              <a:t>‹#›</a:t>
            </a:fld>
            <a:endParaRPr lang="tr-TR"/>
          </a:p>
        </p:txBody>
      </p:sp>
    </p:spTree>
    <p:extLst>
      <p:ext uri="{BB962C8B-B14F-4D97-AF65-F5344CB8AC3E}">
        <p14:creationId xmlns:p14="http://schemas.microsoft.com/office/powerpoint/2010/main" val="39686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6AB8356-FF14-46C9-B4F9-B2385123B979}" type="datetimeFigureOut">
              <a:rPr lang="tr-TR" smtClean="0"/>
              <a:t>12.06.2024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38B8F77-B0FE-431C-B74A-00F851E2D674}" type="slidenum">
              <a:rPr lang="tr-TR" smtClean="0"/>
              <a:t>‹#›</a:t>
            </a:fld>
            <a:endParaRPr lang="tr-TR"/>
          </a:p>
        </p:txBody>
      </p:sp>
    </p:spTree>
    <p:extLst>
      <p:ext uri="{BB962C8B-B14F-4D97-AF65-F5344CB8AC3E}">
        <p14:creationId xmlns:p14="http://schemas.microsoft.com/office/powerpoint/2010/main" val="998892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6AB8356-FF14-46C9-B4F9-B2385123B979}" type="datetimeFigureOut">
              <a:rPr lang="tr-TR" smtClean="0"/>
              <a:t>12.06.2024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38B8F77-B0FE-431C-B74A-00F851E2D674}" type="slidenum">
              <a:rPr lang="tr-TR" smtClean="0"/>
              <a:t>‹#›</a:t>
            </a:fld>
            <a:endParaRPr lang="tr-TR"/>
          </a:p>
        </p:txBody>
      </p:sp>
    </p:spTree>
    <p:extLst>
      <p:ext uri="{BB962C8B-B14F-4D97-AF65-F5344CB8AC3E}">
        <p14:creationId xmlns:p14="http://schemas.microsoft.com/office/powerpoint/2010/main" val="183811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AB8356-FF14-46C9-B4F9-B2385123B979}" type="datetimeFigureOut">
              <a:rPr lang="tr-TR" smtClean="0"/>
              <a:t>12.06.2024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38B8F77-B0FE-431C-B74A-00F851E2D674}" type="slidenum">
              <a:rPr lang="tr-TR" smtClean="0"/>
              <a:t>‹#›</a:t>
            </a:fld>
            <a:endParaRPr lang="tr-TR"/>
          </a:p>
        </p:txBody>
      </p:sp>
    </p:spTree>
    <p:extLst>
      <p:ext uri="{BB962C8B-B14F-4D97-AF65-F5344CB8AC3E}">
        <p14:creationId xmlns:p14="http://schemas.microsoft.com/office/powerpoint/2010/main" val="3167026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6AB8356-FF14-46C9-B4F9-B2385123B979}" type="datetimeFigureOut">
              <a:rPr lang="tr-TR" smtClean="0"/>
              <a:t>12.06.2024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38B8F77-B0FE-431C-B74A-00F851E2D674}" type="slidenum">
              <a:rPr lang="tr-TR" smtClean="0"/>
              <a:t>‹#›</a:t>
            </a:fld>
            <a:endParaRPr lang="tr-TR"/>
          </a:p>
        </p:txBody>
      </p:sp>
    </p:spTree>
    <p:extLst>
      <p:ext uri="{BB962C8B-B14F-4D97-AF65-F5344CB8AC3E}">
        <p14:creationId xmlns:p14="http://schemas.microsoft.com/office/powerpoint/2010/main" val="87070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6AB8356-FF14-46C9-B4F9-B2385123B979}" type="datetimeFigureOut">
              <a:rPr lang="tr-TR" smtClean="0"/>
              <a:t>12.06.2024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38B8F77-B0FE-431C-B74A-00F851E2D674}" type="slidenum">
              <a:rPr lang="tr-TR" smtClean="0"/>
              <a:t>‹#›</a:t>
            </a:fld>
            <a:endParaRPr lang="tr-TR"/>
          </a:p>
        </p:txBody>
      </p:sp>
    </p:spTree>
    <p:extLst>
      <p:ext uri="{BB962C8B-B14F-4D97-AF65-F5344CB8AC3E}">
        <p14:creationId xmlns:p14="http://schemas.microsoft.com/office/powerpoint/2010/main" val="3633482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AB8356-FF14-46C9-B4F9-B2385123B979}" type="datetimeFigureOut">
              <a:rPr lang="tr-TR" smtClean="0"/>
              <a:t>12.06.2024</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38B8F77-B0FE-431C-B74A-00F851E2D674}" type="slidenum">
              <a:rPr lang="tr-TR" smtClean="0"/>
              <a:t>‹#›</a:t>
            </a:fld>
            <a:endParaRPr lang="tr-TR"/>
          </a:p>
        </p:txBody>
      </p:sp>
    </p:spTree>
    <p:extLst>
      <p:ext uri="{BB962C8B-B14F-4D97-AF65-F5344CB8AC3E}">
        <p14:creationId xmlns:p14="http://schemas.microsoft.com/office/powerpoint/2010/main" val="140913874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fterbeyan.gov.t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32824" y="1597837"/>
            <a:ext cx="7766936" cy="2994768"/>
          </a:xfrm>
        </p:spPr>
        <p:txBody>
          <a:bodyPr>
            <a:normAutofit fontScale="90000"/>
          </a:bodyPr>
          <a:lstStyle/>
          <a:p>
            <a:pPr algn="ctr"/>
            <a:r>
              <a:rPr lang="tr-TR" b="1" dirty="0">
                <a:solidFill>
                  <a:srgbClr val="002060"/>
                </a:solidFill>
              </a:rPr>
              <a:t>AVUKATLAR AÇISINDAN VERGİSEL YÜKÜMLÜLÜKLER</a:t>
            </a:r>
            <a:r>
              <a:rPr lang="tr-TR" dirty="0"/>
              <a:t/>
            </a:r>
            <a:br>
              <a:rPr lang="tr-TR" dirty="0"/>
            </a:br>
            <a:endParaRPr lang="tr-TR" dirty="0"/>
          </a:p>
        </p:txBody>
      </p:sp>
      <p:sp>
        <p:nvSpPr>
          <p:cNvPr id="3" name="Alt Başlık 2"/>
          <p:cNvSpPr>
            <a:spLocks noGrp="1"/>
          </p:cNvSpPr>
          <p:nvPr>
            <p:ph type="subTitle" idx="1"/>
          </p:nvPr>
        </p:nvSpPr>
        <p:spPr>
          <a:xfrm>
            <a:off x="1404036" y="4971243"/>
            <a:ext cx="7750003" cy="1584103"/>
          </a:xfrm>
        </p:spPr>
        <p:txBody>
          <a:bodyPr>
            <a:normAutofit/>
          </a:bodyPr>
          <a:lstStyle/>
          <a:p>
            <a:pPr algn="ctr"/>
            <a:r>
              <a:rPr lang="tr-TR" b="1" dirty="0">
                <a:solidFill>
                  <a:schemeClr val="accent1">
                    <a:lumMod val="50000"/>
                  </a:schemeClr>
                </a:solidFill>
              </a:rPr>
              <a:t>SAKARYA SERBEST MUHASEBECİ </a:t>
            </a:r>
            <a:r>
              <a:rPr lang="tr-TR" b="1" dirty="0" smtClean="0">
                <a:solidFill>
                  <a:schemeClr val="accent1">
                    <a:lumMod val="50000"/>
                  </a:schemeClr>
                </a:solidFill>
              </a:rPr>
              <a:t>MALİ MÜŞAVİRLER </a:t>
            </a:r>
            <a:r>
              <a:rPr lang="tr-TR" b="1" dirty="0">
                <a:solidFill>
                  <a:schemeClr val="accent1">
                    <a:lumMod val="50000"/>
                  </a:schemeClr>
                </a:solidFill>
              </a:rPr>
              <a:t>ODASI</a:t>
            </a:r>
          </a:p>
          <a:p>
            <a:pPr algn="ctr"/>
            <a:r>
              <a:rPr lang="tr-TR" b="1" dirty="0">
                <a:solidFill>
                  <a:schemeClr val="accent1">
                    <a:lumMod val="50000"/>
                  </a:schemeClr>
                </a:solidFill>
              </a:rPr>
              <a:t>SMMM AHMET </a:t>
            </a:r>
            <a:r>
              <a:rPr lang="tr-TR" b="1" dirty="0" smtClean="0">
                <a:solidFill>
                  <a:schemeClr val="accent1">
                    <a:lumMod val="50000"/>
                  </a:schemeClr>
                </a:solidFill>
              </a:rPr>
              <a:t>RAHMANLAR</a:t>
            </a:r>
          </a:p>
          <a:p>
            <a:pPr algn="ctr"/>
            <a:endParaRPr lang="tr-TR" b="1" dirty="0">
              <a:solidFill>
                <a:schemeClr val="accent1">
                  <a:lumMod val="50000"/>
                </a:schemeClr>
              </a:solidFill>
            </a:endParaRPr>
          </a:p>
          <a:p>
            <a:pPr algn="ctr"/>
            <a:r>
              <a:rPr lang="tr-TR" b="1" dirty="0" smtClean="0">
                <a:solidFill>
                  <a:schemeClr val="accent1">
                    <a:lumMod val="50000"/>
                  </a:schemeClr>
                </a:solidFill>
              </a:rPr>
              <a:t>SAKARYA BAROSU</a:t>
            </a:r>
            <a:endParaRPr lang="tr-TR" b="1" dirty="0">
              <a:solidFill>
                <a:schemeClr val="accent1">
                  <a:lumMod val="50000"/>
                </a:schemeClr>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388" y="5864804"/>
            <a:ext cx="3833611" cy="1001433"/>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098223" cy="1210614"/>
          </a:xfrm>
          <a:prstGeom prst="rect">
            <a:avLst/>
          </a:prstGeom>
        </p:spPr>
      </p:pic>
    </p:spTree>
    <p:extLst>
      <p:ext uri="{BB962C8B-B14F-4D97-AF65-F5344CB8AC3E}">
        <p14:creationId xmlns:p14="http://schemas.microsoft.com/office/powerpoint/2010/main" val="3223746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5003" y="133082"/>
            <a:ext cx="8848999" cy="1320800"/>
          </a:xfrm>
        </p:spPr>
        <p:txBody>
          <a:bodyPr/>
          <a:lstStyle/>
          <a:p>
            <a:pPr algn="ctr"/>
            <a:r>
              <a:rPr lang="tr-TR" b="1" dirty="0" smtClean="0">
                <a:solidFill>
                  <a:srgbClr val="0070C0"/>
                </a:solidFill>
              </a:rPr>
              <a:t>SERBEST MESLEK MAKBUZU DÜZENLEME YÜKÜMLÜLÜĞÜ</a:t>
            </a:r>
            <a:endParaRPr lang="tr-TR" b="1" dirty="0">
              <a:solidFill>
                <a:srgbClr val="0070C0"/>
              </a:solidFill>
            </a:endParaRPr>
          </a:p>
        </p:txBody>
      </p:sp>
      <p:sp>
        <p:nvSpPr>
          <p:cNvPr id="3" name="İçerik Yer Tutucusu 2"/>
          <p:cNvSpPr>
            <a:spLocks noGrp="1"/>
          </p:cNvSpPr>
          <p:nvPr>
            <p:ph idx="1"/>
          </p:nvPr>
        </p:nvSpPr>
        <p:spPr>
          <a:xfrm>
            <a:off x="677333" y="1453883"/>
            <a:ext cx="9303793" cy="5075706"/>
          </a:xfrm>
        </p:spPr>
        <p:txBody>
          <a:bodyPr>
            <a:normAutofit/>
          </a:bodyPr>
          <a:lstStyle/>
          <a:p>
            <a:r>
              <a:rPr lang="tr-TR" sz="2000" b="1" dirty="0" smtClean="0">
                <a:solidFill>
                  <a:srgbClr val="FFC000"/>
                </a:solidFill>
              </a:rPr>
              <a:t>SERBEST MESLEK MAKBUZU NEDİR?</a:t>
            </a:r>
          </a:p>
          <a:p>
            <a:pPr lvl="1"/>
            <a:r>
              <a:rPr lang="tr-TR" sz="2000" dirty="0" smtClean="0"/>
              <a:t>Serbest meslek faaliyeti neticesinde verilen hizmetin karşılığında düzenlenen belgedir.</a:t>
            </a:r>
          </a:p>
          <a:p>
            <a:r>
              <a:rPr lang="tr-TR" sz="2000" b="1" dirty="0" smtClean="0">
                <a:solidFill>
                  <a:srgbClr val="FFC000"/>
                </a:solidFill>
              </a:rPr>
              <a:t>SERBEST MESLEK MAKBUZUNDA HANGİ BİLGİLER YER ALIR?</a:t>
            </a:r>
          </a:p>
          <a:p>
            <a:pPr lvl="1"/>
            <a:r>
              <a:rPr lang="tr-TR" sz="2000" dirty="0"/>
              <a:t>Makbuzu verenin soyadı adı veya unvanı, adresi, vergi dairesi </a:t>
            </a:r>
            <a:r>
              <a:rPr lang="tr-TR" sz="2000" dirty="0" smtClean="0"/>
              <a:t>ve </a:t>
            </a:r>
            <a:r>
              <a:rPr lang="tr-TR" sz="2000" dirty="0"/>
              <a:t>numarası</a:t>
            </a:r>
            <a:r>
              <a:rPr lang="tr-TR" sz="2000" dirty="0" smtClean="0"/>
              <a:t>;</a:t>
            </a:r>
          </a:p>
          <a:p>
            <a:pPr lvl="1"/>
            <a:r>
              <a:rPr lang="tr-TR" sz="2000" dirty="0"/>
              <a:t>Müşterinin soyadı, adı veya unvanı ve </a:t>
            </a:r>
            <a:r>
              <a:rPr lang="tr-TR" sz="2000" dirty="0" smtClean="0"/>
              <a:t>adresi, vergi dairesi ve numarası;</a:t>
            </a:r>
          </a:p>
          <a:p>
            <a:pPr lvl="1"/>
            <a:r>
              <a:rPr lang="tr-TR" sz="2000" dirty="0"/>
              <a:t>Alınan paranın miktarı</a:t>
            </a:r>
            <a:r>
              <a:rPr lang="tr-TR" sz="2000" dirty="0" smtClean="0"/>
              <a:t>;</a:t>
            </a:r>
          </a:p>
          <a:p>
            <a:pPr lvl="1"/>
            <a:r>
              <a:rPr lang="tr-TR" sz="2000" dirty="0" smtClean="0"/>
              <a:t>Tarih, saat, dakika;</a:t>
            </a:r>
          </a:p>
          <a:p>
            <a:pPr lvl="1"/>
            <a:r>
              <a:rPr lang="tr-TR" sz="2000" dirty="0" smtClean="0"/>
              <a:t>Birbirini takip eden sıra numarası;</a:t>
            </a:r>
          </a:p>
          <a:p>
            <a:pPr lvl="1"/>
            <a:r>
              <a:rPr lang="tr-TR" sz="2000" dirty="0"/>
              <a:t>avukatların tahsil ettikleri ücretin ilişkili olduğu işin konusunu (danışmanlık, dava, icra vb.), ilgili dosya numarasını ve benzeri açıklayıcı bilgileri yazmaları tevsik ve takip kolaylığı açısından faydalı </a:t>
            </a:r>
            <a:r>
              <a:rPr lang="tr-TR" sz="2000" dirty="0" smtClean="0"/>
              <a:t>olacaktır.</a:t>
            </a:r>
          </a:p>
        </p:txBody>
      </p:sp>
      <p:pic>
        <p:nvPicPr>
          <p:cNvPr id="5" name="Resim 4"/>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4173929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3" y="82998"/>
            <a:ext cx="8878790" cy="1320800"/>
          </a:xfrm>
        </p:spPr>
        <p:txBody>
          <a:bodyPr/>
          <a:lstStyle/>
          <a:p>
            <a:pPr algn="ctr"/>
            <a:r>
              <a:rPr lang="tr-TR" b="1" dirty="0">
                <a:solidFill>
                  <a:srgbClr val="0070C0"/>
                </a:solidFill>
              </a:rPr>
              <a:t>SERBEST MESLEK MAKBUZU DÜZENLEME YÜKÜMLÜLÜĞÜ</a:t>
            </a:r>
            <a:endParaRPr lang="tr-TR" dirty="0"/>
          </a:p>
        </p:txBody>
      </p:sp>
      <p:sp>
        <p:nvSpPr>
          <p:cNvPr id="3" name="İçerik Yer Tutucusu 2"/>
          <p:cNvSpPr>
            <a:spLocks noGrp="1"/>
          </p:cNvSpPr>
          <p:nvPr>
            <p:ph idx="1"/>
          </p:nvPr>
        </p:nvSpPr>
        <p:spPr>
          <a:xfrm>
            <a:off x="373487" y="1403798"/>
            <a:ext cx="9878096" cy="5318974"/>
          </a:xfrm>
        </p:spPr>
        <p:txBody>
          <a:bodyPr>
            <a:normAutofit lnSpcReduction="10000"/>
          </a:bodyPr>
          <a:lstStyle/>
          <a:p>
            <a:pPr algn="just"/>
            <a:r>
              <a:rPr lang="tr-TR" sz="2000" b="1" dirty="0">
                <a:solidFill>
                  <a:srgbClr val="FFC000"/>
                </a:solidFill>
              </a:rPr>
              <a:t>SERBEST MESLEK MAKBUZU DÜZENLENME ŞEKLİ NEDİR? </a:t>
            </a:r>
          </a:p>
          <a:p>
            <a:pPr lvl="1" algn="just"/>
            <a:r>
              <a:rPr lang="tr-TR" sz="2000" dirty="0"/>
              <a:t>Yeni işe başlayanların</a:t>
            </a:r>
            <a:r>
              <a:rPr lang="tr-TR" sz="2000" b="1" dirty="0">
                <a:solidFill>
                  <a:srgbClr val="FF0000"/>
                </a:solidFill>
              </a:rPr>
              <a:t>, işe başladıkları ayı izleyen 3 üncü ayın sonuna kadar </a:t>
            </a:r>
            <a:r>
              <a:rPr lang="tr-TR" sz="2000" dirty="0"/>
              <a:t>e-Serbest Meslek Makbuzu düzenlemeleri zorunludur. </a:t>
            </a:r>
          </a:p>
          <a:p>
            <a:pPr algn="just"/>
            <a:r>
              <a:rPr lang="tr-TR" sz="2000" b="1" dirty="0">
                <a:solidFill>
                  <a:srgbClr val="FFC000"/>
                </a:solidFill>
              </a:rPr>
              <a:t>SERBEST MESLEK MAKBUZU HANGİ HALLERDE DÜZENLENİR</a:t>
            </a:r>
            <a:r>
              <a:rPr lang="tr-TR" sz="2000" b="1" dirty="0" smtClean="0">
                <a:solidFill>
                  <a:srgbClr val="FFC000"/>
                </a:solidFill>
              </a:rPr>
              <a:t>?</a:t>
            </a:r>
          </a:p>
          <a:p>
            <a:pPr lvl="1" algn="just"/>
            <a:r>
              <a:rPr lang="tr-TR" sz="2000" dirty="0" smtClean="0"/>
              <a:t>Gelir vergisi kanununa göre </a:t>
            </a:r>
            <a:r>
              <a:rPr lang="tr-TR" sz="2000" dirty="0" smtClean="0">
                <a:solidFill>
                  <a:srgbClr val="FF0000"/>
                </a:solidFill>
              </a:rPr>
              <a:t>TAHSİLAT</a:t>
            </a:r>
            <a:r>
              <a:rPr lang="tr-TR" sz="2000" dirty="0" smtClean="0"/>
              <a:t> anında makbuz düzenlenir. Fakat Katma Değer Vergisi Kanununa göre </a:t>
            </a:r>
            <a:r>
              <a:rPr lang="tr-TR" sz="2000" dirty="0" smtClean="0">
                <a:solidFill>
                  <a:srgbClr val="FF0000"/>
                </a:solidFill>
              </a:rPr>
              <a:t>HİZMETİN YAPILMASI </a:t>
            </a:r>
            <a:r>
              <a:rPr lang="tr-TR" sz="2000" dirty="0" smtClean="0"/>
              <a:t>vergiyi doğuran olay olarak tanımlanmıştır.</a:t>
            </a:r>
          </a:p>
          <a:p>
            <a:pPr lvl="1" algn="just"/>
            <a:r>
              <a:rPr lang="tr-TR" sz="2400" b="1" u="sng" dirty="0">
                <a:solidFill>
                  <a:srgbClr val="FF0000"/>
                </a:solidFill>
              </a:rPr>
              <a:t>Avukatlar açısından hizmetin </a:t>
            </a:r>
            <a:r>
              <a:rPr lang="tr-TR" sz="2400" b="1" u="sng" dirty="0" smtClean="0">
                <a:solidFill>
                  <a:srgbClr val="FF0000"/>
                </a:solidFill>
              </a:rPr>
              <a:t>yapılması; </a:t>
            </a:r>
          </a:p>
          <a:p>
            <a:pPr marL="914400" lvl="2" indent="0" algn="just">
              <a:buNone/>
            </a:pPr>
            <a:r>
              <a:rPr lang="tr-TR" sz="2000" dirty="0"/>
              <a:t>İ</a:t>
            </a:r>
            <a:r>
              <a:rPr lang="tr-TR" sz="2000" dirty="0" smtClean="0"/>
              <a:t>cra </a:t>
            </a:r>
            <a:r>
              <a:rPr lang="tr-TR" sz="2000" dirty="0"/>
              <a:t>ve dava takibi dışındaki faaliyetler için bunlara dair tüm iş ve işlemlerin yerine getirilmesi, </a:t>
            </a:r>
            <a:endParaRPr lang="tr-TR" sz="2000" dirty="0" smtClean="0"/>
          </a:p>
          <a:p>
            <a:pPr marL="457200" lvl="1" indent="0" algn="just">
              <a:buNone/>
            </a:pPr>
            <a:r>
              <a:rPr lang="tr-TR" sz="2000" dirty="0"/>
              <a:t>	D</a:t>
            </a:r>
            <a:r>
              <a:rPr lang="tr-TR" sz="2000" dirty="0" smtClean="0"/>
              <a:t>ava </a:t>
            </a:r>
            <a:r>
              <a:rPr lang="tr-TR" sz="2000" dirty="0"/>
              <a:t>ve icra takibi faaliyetleri için bu süreçlerin kesinleştirilmesidir. </a:t>
            </a:r>
            <a:endParaRPr lang="tr-TR" sz="2000" dirty="0" smtClean="0"/>
          </a:p>
          <a:p>
            <a:pPr marL="457200" lvl="1" indent="0" algn="just">
              <a:buNone/>
            </a:pPr>
            <a:r>
              <a:rPr lang="tr-TR" sz="2000" dirty="0"/>
              <a:t>	</a:t>
            </a:r>
            <a:r>
              <a:rPr lang="tr-TR" sz="2000" dirty="0" smtClean="0"/>
              <a:t>Şirket </a:t>
            </a:r>
            <a:r>
              <a:rPr lang="tr-TR" sz="2000" dirty="0"/>
              <a:t>danışmanlığı gibi aylık ücret karşılığında yapılan işlerde ise ilgili ayın sona ermesiyle o aya ilişkin hizmet tamamlanmış </a:t>
            </a:r>
            <a:r>
              <a:rPr lang="tr-TR" sz="2000" dirty="0" smtClean="0"/>
              <a:t>olacaktır.</a:t>
            </a:r>
          </a:p>
          <a:p>
            <a:pPr lvl="1" algn="just"/>
            <a:r>
              <a:rPr lang="tr-TR" sz="2000" dirty="0" smtClean="0"/>
              <a:t>DEMİRBAŞ VEYA ENVANTERE KAYITLI TAŞIT SATIŞLARINDA da makbuz düzenlenmelidir</a:t>
            </a:r>
            <a:r>
              <a:rPr lang="tr-TR" sz="2000" dirty="0" smtClean="0"/>
              <a:t>.(stopajsız sadece </a:t>
            </a:r>
            <a:r>
              <a:rPr lang="tr-TR" sz="2000" dirty="0" err="1" smtClean="0"/>
              <a:t>kdv</a:t>
            </a:r>
            <a:r>
              <a:rPr lang="tr-TR" sz="2000" dirty="0" smtClean="0"/>
              <a:t> ile)</a:t>
            </a:r>
            <a:endParaRPr lang="tr-TR" sz="2000" dirty="0"/>
          </a:p>
          <a:p>
            <a:endParaRPr lang="tr-TR" dirty="0"/>
          </a:p>
        </p:txBody>
      </p:sp>
      <p:pic>
        <p:nvPicPr>
          <p:cNvPr id="5" name="Resim 4"/>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3135943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248992"/>
            <a:ext cx="9548491" cy="1219200"/>
          </a:xfrm>
        </p:spPr>
        <p:txBody>
          <a:bodyPr/>
          <a:lstStyle/>
          <a:p>
            <a:pPr algn="ctr"/>
            <a:r>
              <a:rPr lang="tr-TR" b="1" dirty="0">
                <a:solidFill>
                  <a:srgbClr val="0070C0"/>
                </a:solidFill>
              </a:rPr>
              <a:t>SERBEST MESLEK MAKBUZU DÜZENLEME YÜKÜMLÜLÜĞÜ</a:t>
            </a:r>
            <a:endParaRPr lang="tr-TR" dirty="0"/>
          </a:p>
        </p:txBody>
      </p:sp>
      <p:sp>
        <p:nvSpPr>
          <p:cNvPr id="3" name="İçerik Yer Tutucusu 2"/>
          <p:cNvSpPr>
            <a:spLocks noGrp="1"/>
          </p:cNvSpPr>
          <p:nvPr>
            <p:ph idx="1"/>
          </p:nvPr>
        </p:nvSpPr>
        <p:spPr>
          <a:xfrm>
            <a:off x="566671" y="1622739"/>
            <a:ext cx="9659154" cy="4855334"/>
          </a:xfrm>
        </p:spPr>
        <p:txBody>
          <a:bodyPr>
            <a:normAutofit lnSpcReduction="10000"/>
          </a:bodyPr>
          <a:lstStyle/>
          <a:p>
            <a:pPr algn="just"/>
            <a:r>
              <a:rPr lang="tr-TR" sz="2400" b="1" dirty="0">
                <a:solidFill>
                  <a:srgbClr val="FFC000"/>
                </a:solidFill>
              </a:rPr>
              <a:t>SERBEST MESLEK MAKBUZU KİMİN ADINA DÜZENLENİR</a:t>
            </a:r>
            <a:r>
              <a:rPr lang="tr-TR" sz="2400" b="1" dirty="0" smtClean="0">
                <a:solidFill>
                  <a:srgbClr val="FFC000"/>
                </a:solidFill>
              </a:rPr>
              <a:t>?</a:t>
            </a:r>
          </a:p>
          <a:p>
            <a:pPr lvl="1" algn="just"/>
            <a:r>
              <a:rPr lang="tr-TR" sz="2400" dirty="0"/>
              <a:t>Avukatın iş sahiplerinden (müvekkiller, danışanlar) tahsil ettiği ücretler için, makbuzu </a:t>
            </a:r>
            <a:r>
              <a:rPr lang="tr-TR" sz="2400" b="1" dirty="0">
                <a:solidFill>
                  <a:srgbClr val="FF0000"/>
                </a:solidFill>
              </a:rPr>
              <a:t>iş sahipleri adına </a:t>
            </a:r>
            <a:r>
              <a:rPr lang="tr-TR" sz="2400" dirty="0"/>
              <a:t>düzenlemesi gerekmektedir</a:t>
            </a:r>
            <a:r>
              <a:rPr lang="tr-TR" sz="2400" dirty="0" smtClean="0"/>
              <a:t>.</a:t>
            </a:r>
          </a:p>
          <a:p>
            <a:pPr lvl="1" algn="just"/>
            <a:r>
              <a:rPr lang="da-DK" sz="2400" dirty="0"/>
              <a:t>Karşı taraf vekalet ücretleri yönünden ise</a:t>
            </a:r>
            <a:r>
              <a:rPr lang="da-DK" sz="2400" dirty="0" smtClean="0"/>
              <a:t>,</a:t>
            </a:r>
            <a:r>
              <a:rPr lang="tr-TR" sz="2400" dirty="0"/>
              <a:t> 311 Seri </a:t>
            </a:r>
            <a:r>
              <a:rPr lang="tr-TR" sz="2400" dirty="0" err="1"/>
              <a:t>Nolu</a:t>
            </a:r>
            <a:r>
              <a:rPr lang="tr-TR" sz="2400" dirty="0"/>
              <a:t> Gelir Vergisi Genel Tebliğinde doğrudan avukata veya icra dosyasına ödeme yapılması halinde makbuzun </a:t>
            </a:r>
            <a:r>
              <a:rPr lang="tr-TR" sz="2400" b="1" dirty="0">
                <a:solidFill>
                  <a:srgbClr val="FF0000"/>
                </a:solidFill>
              </a:rPr>
              <a:t>ödemeyi yapan karşı taraf adına </a:t>
            </a:r>
            <a:r>
              <a:rPr lang="tr-TR" sz="2400" dirty="0"/>
              <a:t>düzenleneceği </a:t>
            </a:r>
            <a:r>
              <a:rPr lang="tr-TR" sz="2400" dirty="0" smtClean="0"/>
              <a:t>belirtilmektedir. </a:t>
            </a:r>
          </a:p>
          <a:p>
            <a:pPr lvl="1" algn="just"/>
            <a:r>
              <a:rPr lang="tr-TR" sz="2400" dirty="0"/>
              <a:t>Karşı taraf vekalet ücretinin</a:t>
            </a:r>
            <a:r>
              <a:rPr lang="tr-TR" sz="2400" b="1" dirty="0">
                <a:solidFill>
                  <a:srgbClr val="FF0000"/>
                </a:solidFill>
              </a:rPr>
              <a:t>, müvekkile ödenmesi </a:t>
            </a:r>
            <a:r>
              <a:rPr lang="tr-TR" sz="2400" dirty="0"/>
              <a:t>ve müvekkil tarafından avukata aktarılması halinde ise, makbuzun </a:t>
            </a:r>
            <a:r>
              <a:rPr lang="tr-TR" sz="2400" b="1" dirty="0">
                <a:solidFill>
                  <a:srgbClr val="FF0000"/>
                </a:solidFill>
              </a:rPr>
              <a:t>müvekkil adına düzenleneceği </a:t>
            </a:r>
            <a:r>
              <a:rPr lang="tr-TR" sz="2400" dirty="0"/>
              <a:t>konusunda herhangi bir ihtilaf bulunmamaktadır</a:t>
            </a:r>
            <a:r>
              <a:rPr lang="tr-TR" sz="2400" dirty="0" smtClean="0"/>
              <a:t>.</a:t>
            </a:r>
          </a:p>
          <a:p>
            <a:pPr lvl="1" algn="just"/>
            <a:endParaRPr lang="tr-TR" dirty="0"/>
          </a:p>
          <a:p>
            <a:pPr algn="just"/>
            <a:endParaRPr lang="tr-TR" dirty="0"/>
          </a:p>
          <a:p>
            <a:endParaRPr lang="tr-TR" dirty="0"/>
          </a:p>
        </p:txBody>
      </p:sp>
      <p:pic>
        <p:nvPicPr>
          <p:cNvPr id="5" name="Resim 4"/>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3568657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94445"/>
            <a:ext cx="9110610" cy="1219200"/>
          </a:xfrm>
        </p:spPr>
        <p:txBody>
          <a:bodyPr/>
          <a:lstStyle/>
          <a:p>
            <a:pPr algn="ctr"/>
            <a:r>
              <a:rPr lang="tr-TR" b="1" dirty="0">
                <a:solidFill>
                  <a:srgbClr val="0070C0"/>
                </a:solidFill>
              </a:rPr>
              <a:t>SERBEST MESLEK MAKBUZU DÜZENLEME YÜKÜMLÜLÜĞÜ</a:t>
            </a:r>
            <a:endParaRPr lang="tr-TR" dirty="0"/>
          </a:p>
        </p:txBody>
      </p:sp>
      <p:sp>
        <p:nvSpPr>
          <p:cNvPr id="3" name="İçerik Yer Tutucusu 2"/>
          <p:cNvSpPr>
            <a:spLocks noGrp="1"/>
          </p:cNvSpPr>
          <p:nvPr>
            <p:ph idx="1"/>
          </p:nvPr>
        </p:nvSpPr>
        <p:spPr>
          <a:xfrm>
            <a:off x="677334" y="1313645"/>
            <a:ext cx="8596668" cy="5409127"/>
          </a:xfrm>
        </p:spPr>
        <p:txBody>
          <a:bodyPr/>
          <a:lstStyle/>
          <a:p>
            <a:pPr marL="342900" lvl="1" indent="-342900"/>
            <a:r>
              <a:rPr lang="tr-TR" b="1" dirty="0">
                <a:solidFill>
                  <a:srgbClr val="FF0000"/>
                </a:solidFill>
              </a:rPr>
              <a:t>Kamu kurumlarından tahsil edilecek avukatlık ücretlerinde;</a:t>
            </a:r>
          </a:p>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1138490794"/>
              </p:ext>
            </p:extLst>
          </p:nvPr>
        </p:nvGraphicFramePr>
        <p:xfrm>
          <a:off x="677334" y="1777285"/>
          <a:ext cx="9200762" cy="4566340"/>
        </p:xfrm>
        <a:graphic>
          <a:graphicData uri="http://schemas.openxmlformats.org/drawingml/2006/table">
            <a:tbl>
              <a:tblPr/>
              <a:tblGrid>
                <a:gridCol w="4907073"/>
                <a:gridCol w="4293689"/>
              </a:tblGrid>
              <a:tr h="587720">
                <a:tc>
                  <a:txBody>
                    <a:bodyPr/>
                    <a:lstStyle/>
                    <a:p>
                      <a:pPr algn="l" fontAlgn="b"/>
                      <a:r>
                        <a:rPr lang="tr-TR" sz="2000" b="1" i="0" u="none" strike="noStrike" dirty="0">
                          <a:solidFill>
                            <a:srgbClr val="000000"/>
                          </a:solidFill>
                          <a:effectLst/>
                          <a:latin typeface="Calibri" panose="020F0502020204030204" pitchFamily="34" charset="0"/>
                        </a:rPr>
                        <a:t>Ücretin Türü</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r>
                        <a:rPr lang="tr-TR" sz="2000" b="1" i="0" u="none" strike="noStrike">
                          <a:solidFill>
                            <a:srgbClr val="000000"/>
                          </a:solidFill>
                          <a:effectLst/>
                          <a:latin typeface="Calibri" panose="020F0502020204030204" pitchFamily="34" charset="0"/>
                        </a:rPr>
                        <a:t>Ödemeyi Yapan (Makbuz Düzenlenecek) Kurum</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r>
              <a:tr h="587720">
                <a:tc>
                  <a:txBody>
                    <a:bodyPr/>
                    <a:lstStyle/>
                    <a:p>
                      <a:pPr algn="l" fontAlgn="b"/>
                      <a:r>
                        <a:rPr lang="tr-TR" sz="2000" b="0" i="0" u="none" strike="noStrike" dirty="0">
                          <a:solidFill>
                            <a:srgbClr val="000000"/>
                          </a:solidFill>
                          <a:effectLst/>
                          <a:latin typeface="Calibri" panose="020F0502020204030204" pitchFamily="34" charset="0"/>
                        </a:rPr>
                        <a:t>Beraat vekalet ücreti</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tr-TR" sz="2000" b="0" i="0" u="none" strike="noStrike" dirty="0">
                          <a:solidFill>
                            <a:srgbClr val="000000"/>
                          </a:solidFill>
                          <a:effectLst/>
                          <a:latin typeface="Calibri" panose="020F0502020204030204" pitchFamily="34" charset="0"/>
                        </a:rPr>
                        <a:t>İlgili Cumhuriyet Başsavcılığı</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731878">
                <a:tc>
                  <a:txBody>
                    <a:bodyPr/>
                    <a:lstStyle/>
                    <a:p>
                      <a:pPr algn="l" fontAlgn="b"/>
                      <a:r>
                        <a:rPr lang="tr-TR" sz="2000" b="0" i="0" u="none" strike="noStrike" dirty="0">
                          <a:solidFill>
                            <a:srgbClr val="000000"/>
                          </a:solidFill>
                          <a:effectLst/>
                          <a:latin typeface="Calibri" panose="020F0502020204030204" pitchFamily="34" charset="0"/>
                        </a:rPr>
                        <a:t>Trafik para cezasına itiraz sonucu hükmedilen vekalet ücreti</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tr-TR" sz="2000" b="0" i="0" u="none" strike="noStrike" dirty="0">
                          <a:solidFill>
                            <a:srgbClr val="000000"/>
                          </a:solidFill>
                          <a:effectLst/>
                          <a:latin typeface="Calibri" panose="020F0502020204030204" pitchFamily="34" charset="0"/>
                        </a:rPr>
                        <a:t>Ceza Tutanağı Düzenleyen Kurum (Belediye, Jandarma Kom., Emniyet Md., Bölge Trafik İst. Amirliği vb.)</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587720">
                <a:tc>
                  <a:txBody>
                    <a:bodyPr/>
                    <a:lstStyle/>
                    <a:p>
                      <a:pPr algn="l" fontAlgn="b"/>
                      <a:r>
                        <a:rPr lang="tr-TR" sz="2000" b="0" i="0" u="none" strike="noStrike">
                          <a:solidFill>
                            <a:srgbClr val="000000"/>
                          </a:solidFill>
                          <a:effectLst/>
                          <a:latin typeface="Calibri" panose="020F0502020204030204" pitchFamily="34" charset="0"/>
                        </a:rPr>
                        <a:t>AİHM kararı gereğince ödenecek vekalet ücreti</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tr-TR" sz="2000" b="0" i="0" u="none" strike="noStrike" dirty="0">
                          <a:solidFill>
                            <a:srgbClr val="000000"/>
                          </a:solidFill>
                          <a:effectLst/>
                          <a:latin typeface="Calibri" panose="020F0502020204030204" pitchFamily="34" charset="0"/>
                        </a:rPr>
                        <a:t>Adalet Bakanlığı İnsan Hakları Daire Bşk.</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587720">
                <a:tc>
                  <a:txBody>
                    <a:bodyPr/>
                    <a:lstStyle/>
                    <a:p>
                      <a:pPr algn="l" fontAlgn="b"/>
                      <a:r>
                        <a:rPr lang="tr-TR" sz="2000" b="0" i="0" u="none" strike="noStrike">
                          <a:solidFill>
                            <a:srgbClr val="000000"/>
                          </a:solidFill>
                          <a:effectLst/>
                          <a:latin typeface="Calibri" panose="020F0502020204030204" pitchFamily="34" charset="0"/>
                        </a:rPr>
                        <a:t>Haksız tutuklama/gözaltı kararı nedeniyle açılan tazminat davaları sonucu hükmedilen vekalet ücreti</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tr-TR" sz="2000" b="0" i="0" u="none" strike="noStrike" dirty="0">
                          <a:solidFill>
                            <a:srgbClr val="000000"/>
                          </a:solidFill>
                          <a:effectLst/>
                          <a:latin typeface="Calibri" panose="020F0502020204030204" pitchFamily="34" charset="0"/>
                        </a:rPr>
                        <a:t>Hazine ve Maliye Bakanlığı</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587720">
                <a:tc>
                  <a:txBody>
                    <a:bodyPr/>
                    <a:lstStyle/>
                    <a:p>
                      <a:pPr algn="l" fontAlgn="b"/>
                      <a:r>
                        <a:rPr lang="tr-TR" sz="2000" b="0" i="0" u="none" strike="noStrike">
                          <a:solidFill>
                            <a:srgbClr val="000000"/>
                          </a:solidFill>
                          <a:effectLst/>
                          <a:latin typeface="Calibri" panose="020F0502020204030204" pitchFamily="34" charset="0"/>
                        </a:rPr>
                        <a:t>Anayasa Mahkemesi’ne bireysel başvuru sonucu verilen kararda hükmedilen vekalet ücreti</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tr-TR" sz="2000" b="0" i="0" u="none" strike="noStrike" dirty="0">
                          <a:solidFill>
                            <a:srgbClr val="000000"/>
                          </a:solidFill>
                          <a:effectLst/>
                          <a:latin typeface="Calibri" panose="020F0502020204030204" pitchFamily="34" charset="0"/>
                        </a:rPr>
                        <a:t>Hazine ve Maliye Bakanlığı</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pic>
        <p:nvPicPr>
          <p:cNvPr id="6" name="Resim 5"/>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579178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171718"/>
            <a:ext cx="8596668" cy="1320800"/>
          </a:xfrm>
        </p:spPr>
        <p:txBody>
          <a:bodyPr/>
          <a:lstStyle/>
          <a:p>
            <a:pPr algn="ctr"/>
            <a:r>
              <a:rPr lang="tr-TR" b="1" dirty="0" smtClean="0">
                <a:solidFill>
                  <a:srgbClr val="0070C0"/>
                </a:solidFill>
              </a:rPr>
              <a:t>DÜZENLENECEK SERBEST MESLEK MAKBUZU ÇEŞİTLERİ</a:t>
            </a:r>
            <a:endParaRPr lang="tr-TR" b="1" dirty="0">
              <a:solidFill>
                <a:srgbClr val="0070C0"/>
              </a:solidFill>
            </a:endParaRPr>
          </a:p>
        </p:txBody>
      </p:sp>
      <p:sp>
        <p:nvSpPr>
          <p:cNvPr id="3" name="İçerik Yer Tutucusu 2"/>
          <p:cNvSpPr>
            <a:spLocks noGrp="1"/>
          </p:cNvSpPr>
          <p:nvPr>
            <p:ph idx="1"/>
          </p:nvPr>
        </p:nvSpPr>
        <p:spPr>
          <a:xfrm>
            <a:off x="677334" y="1854558"/>
            <a:ext cx="9419702" cy="4507605"/>
          </a:xfrm>
        </p:spPr>
        <p:txBody>
          <a:bodyPr>
            <a:normAutofit/>
          </a:bodyPr>
          <a:lstStyle/>
          <a:p>
            <a:r>
              <a:rPr lang="tr-TR" sz="2000" b="1" dirty="0" smtClean="0">
                <a:solidFill>
                  <a:srgbClr val="FF0000"/>
                </a:solidFill>
              </a:rPr>
              <a:t>GERÇEK KİŞİLERE DÜZENLENEN MAKBUZLAR</a:t>
            </a:r>
          </a:p>
          <a:p>
            <a:pPr lvl="1"/>
            <a:r>
              <a:rPr lang="tr-TR" sz="1800" dirty="0" smtClean="0"/>
              <a:t>Sadece KDV içerecek şekilde düzenlenir.</a:t>
            </a:r>
          </a:p>
          <a:p>
            <a:r>
              <a:rPr lang="tr-TR" sz="2000" b="1" dirty="0">
                <a:solidFill>
                  <a:srgbClr val="FF0000"/>
                </a:solidFill>
              </a:rPr>
              <a:t>VERGİ MÜKELLEFLERİNE DÜZENLENEN MAKBUZLAR</a:t>
            </a:r>
          </a:p>
          <a:p>
            <a:pPr lvl="1"/>
            <a:r>
              <a:rPr lang="tr-TR" sz="1800" dirty="0" smtClean="0"/>
              <a:t>KDV ve STOPAJ kesintisi içerecek şekilde düzenlenir.</a:t>
            </a:r>
          </a:p>
          <a:p>
            <a:r>
              <a:rPr lang="tr-TR" sz="2000" b="1" dirty="0">
                <a:solidFill>
                  <a:srgbClr val="FF0000"/>
                </a:solidFill>
              </a:rPr>
              <a:t>VERGİ MÜKELLEFİ OLAN GERÇEK KİŞİLERE ŞAHSİ İŞLERİ İLE İLGİLİ DÜZENLENECEK MAKBUZLAR</a:t>
            </a:r>
          </a:p>
          <a:p>
            <a:pPr lvl="1"/>
            <a:r>
              <a:rPr lang="tr-TR" sz="1800" dirty="0" smtClean="0"/>
              <a:t>Sadece KDV içerecek şekilde düzenlenir.</a:t>
            </a:r>
          </a:p>
          <a:p>
            <a:r>
              <a:rPr lang="tr-TR" sz="2000" b="1" dirty="0">
                <a:solidFill>
                  <a:srgbClr val="FF0000"/>
                </a:solidFill>
              </a:rPr>
              <a:t>VERGİ MÜKELLEFİ OLUP BELİRLENMİŞ ALICI STATÜSÜNDE OLANLARA DÜZENLENEN MAKBUZLAR</a:t>
            </a:r>
          </a:p>
          <a:p>
            <a:pPr lvl="1"/>
            <a:r>
              <a:rPr lang="tr-TR" sz="1800" dirty="0"/>
              <a:t>KDV ve STOPAJ kesintisi içerecek şekilde düzenlenir.</a:t>
            </a:r>
          </a:p>
          <a:p>
            <a:pPr lvl="1"/>
            <a:r>
              <a:rPr lang="tr-TR" sz="1800" dirty="0" smtClean="0"/>
              <a:t>KDV ye </a:t>
            </a:r>
            <a:r>
              <a:rPr lang="tr-TR" sz="1800" dirty="0" err="1" smtClean="0"/>
              <a:t>tevkifat</a:t>
            </a:r>
            <a:r>
              <a:rPr lang="tr-TR" sz="1800" dirty="0" smtClean="0"/>
              <a:t> uygulanır.</a:t>
            </a:r>
            <a:endParaRPr lang="tr-TR" sz="1800" dirty="0"/>
          </a:p>
        </p:txBody>
      </p:sp>
      <p:pic>
        <p:nvPicPr>
          <p:cNvPr id="5" name="Resim 4"/>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1941638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171718"/>
            <a:ext cx="9535612" cy="1320800"/>
          </a:xfrm>
        </p:spPr>
        <p:txBody>
          <a:bodyPr/>
          <a:lstStyle/>
          <a:p>
            <a:pPr algn="ctr"/>
            <a:r>
              <a:rPr lang="tr-TR" b="1" dirty="0">
                <a:solidFill>
                  <a:srgbClr val="0070C0"/>
                </a:solidFill>
              </a:rPr>
              <a:t>SERBEST MESLEK MAKBUZU DÜZENLEME YÜKÜMLÜLÜĞÜ</a:t>
            </a:r>
            <a:endParaRPr lang="tr-TR" dirty="0"/>
          </a:p>
        </p:txBody>
      </p:sp>
      <p:sp>
        <p:nvSpPr>
          <p:cNvPr id="3" name="İçerik Yer Tutucusu 2"/>
          <p:cNvSpPr>
            <a:spLocks noGrp="1"/>
          </p:cNvSpPr>
          <p:nvPr>
            <p:ph idx="1"/>
          </p:nvPr>
        </p:nvSpPr>
        <p:spPr>
          <a:xfrm>
            <a:off x="677333" y="1661375"/>
            <a:ext cx="9690159" cy="4945487"/>
          </a:xfrm>
        </p:spPr>
        <p:txBody>
          <a:bodyPr/>
          <a:lstStyle/>
          <a:p>
            <a:r>
              <a:rPr lang="tr-TR" b="1" u="sng" dirty="0">
                <a:solidFill>
                  <a:srgbClr val="FF0000"/>
                </a:solidFill>
              </a:rPr>
              <a:t>GELİR </a:t>
            </a:r>
            <a:r>
              <a:rPr lang="tr-TR" b="1" u="sng" dirty="0" smtClean="0">
                <a:solidFill>
                  <a:srgbClr val="FF0000"/>
                </a:solidFill>
              </a:rPr>
              <a:t>VERGİSİ STOPAJI </a:t>
            </a:r>
            <a:r>
              <a:rPr lang="tr-TR" b="1" u="sng" dirty="0">
                <a:solidFill>
                  <a:srgbClr val="FF0000"/>
                </a:solidFill>
              </a:rPr>
              <a:t>VE KDV TEVKİFATI NEDİR?</a:t>
            </a:r>
          </a:p>
          <a:p>
            <a:pPr algn="just"/>
            <a:r>
              <a:rPr lang="tr-TR" sz="2000" dirty="0" smtClean="0"/>
              <a:t>GVK </a:t>
            </a:r>
            <a:r>
              <a:rPr lang="tr-TR" sz="2000" dirty="0" err="1" smtClean="0"/>
              <a:t>nun</a:t>
            </a:r>
            <a:r>
              <a:rPr lang="tr-TR" sz="2000" dirty="0" smtClean="0"/>
              <a:t> 94. maddesi gereğince Hizmeti sunan Serbest meslek erbabının yıllık gelirlerine ilişkin ödeyeceği vergiye mahsuben hizmeti alan tarafından yapılan kesintiyi ifade etmektedir. Bu kesinti makbuzu düzenleyen serbest meslek erbabınca düzenlediği makbuzda gösterilir. Yapılan bu kesintinin hizmeti alan tarafından beyan edilerek ödenmesi gerekmektedir.</a:t>
            </a:r>
          </a:p>
          <a:p>
            <a:pPr algn="just"/>
            <a:r>
              <a:rPr lang="tr-TR" sz="2000" dirty="0" smtClean="0"/>
              <a:t>Adına </a:t>
            </a:r>
            <a:r>
              <a:rPr lang="tr-TR" sz="2000" dirty="0"/>
              <a:t>makbuz düzenlenen KDV </a:t>
            </a:r>
            <a:r>
              <a:rPr lang="tr-TR" sz="2000" dirty="0" err="1"/>
              <a:t>tevkifat</a:t>
            </a:r>
            <a:r>
              <a:rPr lang="tr-TR" sz="2000" dirty="0"/>
              <a:t> yükümlüleri, hesaplanan KDV’nin bir kısmını (ilgili </a:t>
            </a:r>
            <a:r>
              <a:rPr lang="tr-TR" sz="2000" dirty="0" err="1"/>
              <a:t>tevkifat</a:t>
            </a:r>
            <a:r>
              <a:rPr lang="tr-TR" sz="2000" dirty="0"/>
              <a:t> oranına göre hesaplanan kısmını) keserek vergi dairesine beyan edip ödemekte, kalan kısmını da avukata ödemektedirler. Avukatlar da </a:t>
            </a:r>
            <a:r>
              <a:rPr lang="tr-TR" sz="2000" dirty="0" err="1"/>
              <a:t>tevkifattan</a:t>
            </a:r>
            <a:r>
              <a:rPr lang="tr-TR" sz="2000" dirty="0"/>
              <a:t> sonra kalan ve kendilerine ödenen KDV’yi vergi dairesine beyan etmekte ve ödemektedirler. Avukatlık ücretleri üzerinden </a:t>
            </a:r>
            <a:r>
              <a:rPr lang="tr-TR" sz="2000" dirty="0" err="1"/>
              <a:t>tevkifat</a:t>
            </a:r>
            <a:r>
              <a:rPr lang="tr-TR" sz="2000" dirty="0"/>
              <a:t> yapılabilmesi için, öncelikle makbuzda gösterilen ücretin KDV dahil tutarının </a:t>
            </a:r>
            <a:r>
              <a:rPr lang="tr-TR" sz="2000" dirty="0" smtClean="0"/>
              <a:t>6.900,00-TL’yi </a:t>
            </a:r>
            <a:r>
              <a:rPr lang="tr-TR" sz="2000" dirty="0"/>
              <a:t>geçmesi gerekmektedir. Bu tutarı geçmeyen makbuzlarda hiçbir şekilde KDV </a:t>
            </a:r>
            <a:r>
              <a:rPr lang="tr-TR" sz="2000" dirty="0" err="1"/>
              <a:t>tevkifatı</a:t>
            </a:r>
            <a:r>
              <a:rPr lang="tr-TR" sz="2000" dirty="0"/>
              <a:t> yapılmayacaktır.</a:t>
            </a:r>
          </a:p>
        </p:txBody>
      </p:sp>
      <p:pic>
        <p:nvPicPr>
          <p:cNvPr id="5" name="Resim 4"/>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3053748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8596668" cy="1320800"/>
          </a:xfrm>
        </p:spPr>
        <p:txBody>
          <a:bodyPr>
            <a:normAutofit/>
          </a:bodyPr>
          <a:lstStyle/>
          <a:p>
            <a:pPr algn="ctr"/>
            <a:r>
              <a:rPr lang="tr-TR" b="1" dirty="0" smtClean="0">
                <a:solidFill>
                  <a:srgbClr val="0070C0"/>
                </a:solidFill>
              </a:rPr>
              <a:t>MAKBUZ ÜZERİNDE HESAPLANACAK DEĞERLER</a:t>
            </a:r>
            <a:endParaRPr lang="tr-TR" b="1" dirty="0">
              <a:solidFill>
                <a:srgbClr val="0070C0"/>
              </a:solidFill>
            </a:endParaRPr>
          </a:p>
        </p:txBody>
      </p:sp>
      <p:pic>
        <p:nvPicPr>
          <p:cNvPr id="4" name="İçerik Yer Tutucusu 3"/>
          <p:cNvPicPr>
            <a:picLocks noGrp="1" noChangeAspect="1"/>
          </p:cNvPicPr>
          <p:nvPr>
            <p:ph idx="4294967295"/>
          </p:nvPr>
        </p:nvPicPr>
        <p:blipFill rotWithShape="1">
          <a:blip r:embed="rId2"/>
          <a:srcRect l="24779" t="17369" r="25500" b="23286"/>
          <a:stretch/>
        </p:blipFill>
        <p:spPr>
          <a:xfrm>
            <a:off x="0" y="1735138"/>
            <a:ext cx="7843838" cy="4340225"/>
          </a:xfrm>
          <a:prstGeom prst="rect">
            <a:avLst/>
          </a:prstGeom>
        </p:spPr>
      </p:pic>
      <p:sp>
        <p:nvSpPr>
          <p:cNvPr id="3" name="Metin kutusu 2"/>
          <p:cNvSpPr txBox="1"/>
          <p:nvPr/>
        </p:nvSpPr>
        <p:spPr>
          <a:xfrm>
            <a:off x="7972627" y="1768197"/>
            <a:ext cx="3953813" cy="1477328"/>
          </a:xfrm>
          <a:prstGeom prst="rect">
            <a:avLst/>
          </a:prstGeom>
          <a:noFill/>
        </p:spPr>
        <p:txBody>
          <a:bodyPr wrap="square" rtlCol="0">
            <a:spAutoFit/>
          </a:bodyPr>
          <a:lstStyle/>
          <a:p>
            <a:r>
              <a:rPr lang="tr-TR" dirty="0" smtClean="0"/>
              <a:t>Brüt ücret : 10.000 TL</a:t>
            </a:r>
          </a:p>
          <a:p>
            <a:r>
              <a:rPr lang="tr-TR" dirty="0" smtClean="0"/>
              <a:t>Stopaj : 10.000 X % 20 = - 2000 TL</a:t>
            </a:r>
          </a:p>
          <a:p>
            <a:r>
              <a:rPr lang="tr-TR" dirty="0" smtClean="0"/>
              <a:t>KDV : 10.000 X % 20 = + 2000 TL</a:t>
            </a:r>
          </a:p>
          <a:p>
            <a:r>
              <a:rPr lang="tr-TR" dirty="0" smtClean="0"/>
              <a:t>Tahsil edilen tutar: 10.000 TL</a:t>
            </a:r>
          </a:p>
          <a:p>
            <a:r>
              <a:rPr lang="tr-TR" dirty="0" smtClean="0"/>
              <a:t>(10.000-2000+2000)</a:t>
            </a:r>
            <a:endParaRPr lang="tr-TR" dirty="0"/>
          </a:p>
        </p:txBody>
      </p:sp>
      <p:pic>
        <p:nvPicPr>
          <p:cNvPr id="6" name="Resim 5"/>
          <p:cNvPicPr>
            <a:picLocks noChangeAspect="1"/>
          </p:cNvPicPr>
          <p:nvPr/>
        </p:nvPicPr>
        <p:blipFill>
          <a:blip r:embed="rId3"/>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1885340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 y="0"/>
            <a:ext cx="12192000" cy="6858000"/>
          </a:xfrm>
          <a:prstGeom prst="rect">
            <a:avLst/>
          </a:prstGeom>
        </p:spPr>
      </p:pic>
      <p:sp>
        <p:nvSpPr>
          <p:cNvPr id="6" name="Sol Ok 5"/>
          <p:cNvSpPr/>
          <p:nvPr/>
        </p:nvSpPr>
        <p:spPr>
          <a:xfrm rot="10800000">
            <a:off x="8141935" y="2492235"/>
            <a:ext cx="1852070" cy="79187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96663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0" y="0"/>
            <a:ext cx="12192000" cy="6858000"/>
          </a:xfrm>
          <a:prstGeom prst="rect">
            <a:avLst/>
          </a:prstGeom>
        </p:spPr>
      </p:pic>
      <p:sp>
        <p:nvSpPr>
          <p:cNvPr id="5" name="Aşağı Ok 4"/>
          <p:cNvSpPr/>
          <p:nvPr/>
        </p:nvSpPr>
        <p:spPr>
          <a:xfrm>
            <a:off x="6096000" y="721217"/>
            <a:ext cx="1013138" cy="21660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82220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58737"/>
            <a:ext cx="1867437" cy="1473849"/>
          </a:xfrm>
        </p:spPr>
        <p:txBody>
          <a:bodyPr>
            <a:normAutofit fontScale="90000"/>
          </a:bodyPr>
          <a:lstStyle/>
          <a:p>
            <a:pPr algn="ctr"/>
            <a:r>
              <a:rPr lang="tr-TR" dirty="0" smtClean="0">
                <a:solidFill>
                  <a:srgbClr val="0070C0"/>
                </a:solidFill>
              </a:rPr>
              <a:t>KDV TEVKİFAT LİSTESİ</a:t>
            </a:r>
            <a:endParaRPr lang="tr-TR" dirty="0">
              <a:solidFill>
                <a:srgbClr val="0070C0"/>
              </a:solidFill>
            </a:endParaRPr>
          </a:p>
        </p:txBody>
      </p:sp>
      <p:graphicFrame>
        <p:nvGraphicFramePr>
          <p:cNvPr id="4" name="Nesne 3"/>
          <p:cNvGraphicFramePr>
            <a:graphicFrameLocks noChangeAspect="1"/>
          </p:cNvGraphicFramePr>
          <p:nvPr>
            <p:extLst>
              <p:ext uri="{D42A27DB-BD31-4B8C-83A1-F6EECF244321}">
                <p14:modId xmlns:p14="http://schemas.microsoft.com/office/powerpoint/2010/main" val="1182223808"/>
              </p:ext>
            </p:extLst>
          </p:nvPr>
        </p:nvGraphicFramePr>
        <p:xfrm>
          <a:off x="1867438" y="58738"/>
          <a:ext cx="7740202" cy="6799262"/>
        </p:xfrm>
        <a:graphic>
          <a:graphicData uri="http://schemas.openxmlformats.org/presentationml/2006/ole">
            <mc:AlternateContent xmlns:mc="http://schemas.openxmlformats.org/markup-compatibility/2006">
              <mc:Choice xmlns:v="urn:schemas-microsoft-com:vml" Requires="v">
                <p:oleObj spid="_x0000_s1093" name="Çalışma Sayfası" r:id="rId3" imgW="5086338" imgH="7057830" progId="Excel.Sheet.12">
                  <p:embed/>
                </p:oleObj>
              </mc:Choice>
              <mc:Fallback>
                <p:oleObj name="Çalışma Sayfası" r:id="rId3" imgW="5086338" imgH="7057830" progId="Excel.Sheet.12">
                  <p:embed/>
                  <p:pic>
                    <p:nvPicPr>
                      <p:cNvPr id="0" name=""/>
                      <p:cNvPicPr/>
                      <p:nvPr/>
                    </p:nvPicPr>
                    <p:blipFill>
                      <a:blip r:embed="rId4"/>
                      <a:stretch>
                        <a:fillRect/>
                      </a:stretch>
                    </p:blipFill>
                    <p:spPr>
                      <a:xfrm>
                        <a:off x="1867438" y="58738"/>
                        <a:ext cx="7740202" cy="6799262"/>
                      </a:xfrm>
                      <a:prstGeom prst="rect">
                        <a:avLst/>
                      </a:prstGeom>
                    </p:spPr>
                  </p:pic>
                </p:oleObj>
              </mc:Fallback>
            </mc:AlternateContent>
          </a:graphicData>
        </a:graphic>
      </p:graphicFrame>
      <p:pic>
        <p:nvPicPr>
          <p:cNvPr id="5" name="Resim 4"/>
          <p:cNvPicPr>
            <a:picLocks noChangeAspect="1"/>
          </p:cNvPicPr>
          <p:nvPr/>
        </p:nvPicPr>
        <p:blipFill>
          <a:blip r:embed="rId5"/>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2759954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AVUKATLIK MESLEĞİNİN NİTELİĞİ</a:t>
            </a:r>
            <a:endParaRPr lang="tr-TR" b="1" dirty="0"/>
          </a:p>
        </p:txBody>
      </p:sp>
      <p:sp>
        <p:nvSpPr>
          <p:cNvPr id="3" name="İçerik Yer Tutucusu 2"/>
          <p:cNvSpPr>
            <a:spLocks noGrp="1"/>
          </p:cNvSpPr>
          <p:nvPr>
            <p:ph idx="1"/>
          </p:nvPr>
        </p:nvSpPr>
        <p:spPr>
          <a:xfrm>
            <a:off x="838200" y="2408349"/>
            <a:ext cx="10515600" cy="3768614"/>
          </a:xfrm>
        </p:spPr>
        <p:txBody>
          <a:bodyPr/>
          <a:lstStyle/>
          <a:p>
            <a:r>
              <a:rPr lang="tr-TR" sz="2800" dirty="0"/>
              <a:t>1136 Sayılı Avukatlık kanunun 1. Maddesi </a:t>
            </a:r>
            <a:r>
              <a:rPr lang="tr-TR" sz="2800" dirty="0" smtClean="0"/>
              <a:t>avukatlığı;</a:t>
            </a:r>
          </a:p>
          <a:p>
            <a:pPr marL="0" indent="0">
              <a:buNone/>
            </a:pPr>
            <a:endParaRPr lang="tr-TR" sz="2800" dirty="0"/>
          </a:p>
          <a:p>
            <a:pPr marL="0" indent="0">
              <a:buNone/>
            </a:pPr>
            <a:r>
              <a:rPr lang="tr-TR" sz="2800" b="1" u="sng" dirty="0" smtClean="0">
                <a:solidFill>
                  <a:srgbClr val="FF0000"/>
                </a:solidFill>
              </a:rPr>
              <a:t> </a:t>
            </a:r>
            <a:r>
              <a:rPr lang="tr-TR" sz="2800" b="1" u="sng" dirty="0">
                <a:solidFill>
                  <a:srgbClr val="FF0000"/>
                </a:solidFill>
              </a:rPr>
              <a:t>kamu hizmeti </a:t>
            </a:r>
            <a:r>
              <a:rPr lang="tr-TR" sz="2800" dirty="0"/>
              <a:t>ve </a:t>
            </a:r>
            <a:r>
              <a:rPr lang="tr-TR" sz="2800" b="1" u="sng" dirty="0">
                <a:solidFill>
                  <a:srgbClr val="0070C0"/>
                </a:solidFill>
              </a:rPr>
              <a:t>serbest bir meslek</a:t>
            </a:r>
            <a:r>
              <a:rPr lang="tr-TR" sz="2800" dirty="0"/>
              <a:t> olarak tanımlamıştır.</a:t>
            </a:r>
          </a:p>
          <a:p>
            <a:endParaRPr lang="tr-TR" dirty="0"/>
          </a:p>
        </p:txBody>
      </p:sp>
      <p:pic>
        <p:nvPicPr>
          <p:cNvPr id="5" name="Resim 4"/>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2636123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461319" y="0"/>
            <a:ext cx="8468497" cy="6858000"/>
          </a:xfrm>
          <a:prstGeom prst="rect">
            <a:avLst/>
          </a:prstGeom>
        </p:spPr>
      </p:pic>
      <p:pic>
        <p:nvPicPr>
          <p:cNvPr id="4" name="Resim 3"/>
          <p:cNvPicPr>
            <a:picLocks noChangeAspect="1"/>
          </p:cNvPicPr>
          <p:nvPr/>
        </p:nvPicPr>
        <p:blipFill>
          <a:blip r:embed="rId3"/>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3119716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0"/>
            <a:ext cx="8994700" cy="1506828"/>
          </a:xfrm>
        </p:spPr>
        <p:txBody>
          <a:bodyPr>
            <a:normAutofit fontScale="90000"/>
          </a:bodyPr>
          <a:lstStyle/>
          <a:p>
            <a:pPr algn="ctr"/>
            <a:r>
              <a:rPr lang="tr-TR" dirty="0" smtClean="0">
                <a:solidFill>
                  <a:schemeClr val="accent2">
                    <a:lumMod val="50000"/>
                  </a:schemeClr>
                </a:solidFill>
              </a:rPr>
              <a:t>AVUKATLARIN GELİRLERİ VE KDV ORANLARI</a:t>
            </a:r>
            <a:br>
              <a:rPr lang="tr-TR" dirty="0" smtClean="0">
                <a:solidFill>
                  <a:schemeClr val="accent2">
                    <a:lumMod val="50000"/>
                  </a:schemeClr>
                </a:solidFill>
              </a:rPr>
            </a:br>
            <a:r>
              <a:rPr lang="tr-TR" dirty="0"/>
              <a:t>1/10/2019 tarihli ve 1594 sayılı Cumhurbaşkanı Kararıyla</a:t>
            </a:r>
            <a:endParaRPr lang="tr-TR" dirty="0">
              <a:solidFill>
                <a:schemeClr val="accent2">
                  <a:lumMod val="50000"/>
                </a:schemeClr>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797818075"/>
              </p:ext>
            </p:extLst>
          </p:nvPr>
        </p:nvGraphicFramePr>
        <p:xfrm>
          <a:off x="1184856" y="1596979"/>
          <a:ext cx="7379595" cy="5061399"/>
        </p:xfrm>
        <a:graphic>
          <a:graphicData uri="http://schemas.openxmlformats.org/drawingml/2006/table">
            <a:tbl>
              <a:tblPr/>
              <a:tblGrid>
                <a:gridCol w="5755673"/>
                <a:gridCol w="1623922"/>
              </a:tblGrid>
              <a:tr h="460127">
                <a:tc>
                  <a:txBody>
                    <a:bodyPr/>
                    <a:lstStyle/>
                    <a:p>
                      <a:pPr algn="ctr" fontAlgn="b"/>
                      <a:r>
                        <a:rPr lang="tr-TR" sz="2000" b="1" i="0" u="none" strike="noStrike" dirty="0">
                          <a:solidFill>
                            <a:srgbClr val="000000"/>
                          </a:solidFill>
                          <a:effectLst/>
                          <a:latin typeface="Calibri" panose="020F0502020204030204" pitchFamily="34" charset="0"/>
                        </a:rPr>
                        <a:t>Hizmetin Nev’i</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fontAlgn="b"/>
                      <a:r>
                        <a:rPr lang="tr-TR" sz="2000" b="1" i="0" u="none" strike="noStrike">
                          <a:solidFill>
                            <a:srgbClr val="000000"/>
                          </a:solidFill>
                          <a:effectLst/>
                          <a:latin typeface="Calibri" panose="020F0502020204030204" pitchFamily="34" charset="0"/>
                        </a:rPr>
                        <a:t>KDV Oranı</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r>
              <a:tr h="1365044">
                <a:tc>
                  <a:txBody>
                    <a:bodyPr/>
                    <a:lstStyle/>
                    <a:p>
                      <a:pPr algn="l" fontAlgn="b"/>
                      <a:r>
                        <a:rPr lang="tr-TR" sz="2000" b="1" i="0" u="none" strike="noStrike" dirty="0">
                          <a:solidFill>
                            <a:srgbClr val="000000"/>
                          </a:solidFill>
                          <a:effectLst/>
                          <a:latin typeface="Calibri" panose="020F0502020204030204" pitchFamily="34" charset="0"/>
                        </a:rPr>
                        <a:t>Aile, Tüketici ve Çocuk Mahkemelerinin Görev Alanına Giren (soruşturma aşaması dahil) Dava ve İşler </a:t>
                      </a:r>
                      <a:r>
                        <a:rPr lang="tr-TR" sz="2000" b="0" i="0" u="none" strike="noStrike" dirty="0">
                          <a:solidFill>
                            <a:srgbClr val="000000"/>
                          </a:solidFill>
                          <a:effectLst/>
                          <a:latin typeface="Calibri" panose="020F0502020204030204" pitchFamily="34" charset="0"/>
                        </a:rPr>
                        <a:t>(Bu mahkemelerce verilen kararların ilamlı icra takipleri nedeniyle doğacak icra avukatlık ücretleri ile, dahil)</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tr-TR" sz="2000" b="0" i="0" u="none" strike="noStrike" dirty="0" smtClean="0">
                          <a:solidFill>
                            <a:srgbClr val="000000"/>
                          </a:solidFill>
                          <a:effectLst/>
                          <a:latin typeface="Calibri" panose="020F0502020204030204" pitchFamily="34" charset="0"/>
                        </a:rPr>
                        <a:t>10%</a:t>
                      </a:r>
                      <a:endParaRPr lang="tr-TR" sz="2000" b="0" i="0" u="none" strike="noStrike" dirty="0">
                        <a:solidFill>
                          <a:srgbClr val="000000"/>
                        </a:solidFill>
                        <a:effectLst/>
                        <a:latin typeface="Calibri" panose="020F0502020204030204" pitchFamily="34" charset="0"/>
                      </a:endParaRP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319032">
                <a:tc>
                  <a:txBody>
                    <a:bodyPr/>
                    <a:lstStyle/>
                    <a:p>
                      <a:pPr algn="l" fontAlgn="b"/>
                      <a:r>
                        <a:rPr lang="tr-TR" sz="2000" b="1" i="0" u="none" strike="noStrike" dirty="0">
                          <a:solidFill>
                            <a:srgbClr val="000000"/>
                          </a:solidFill>
                          <a:effectLst/>
                          <a:latin typeface="Calibri" panose="020F0502020204030204" pitchFamily="34" charset="0"/>
                        </a:rPr>
                        <a:t>İş uyuşmazlıklarında dava şartı olarak arabuluculuk aşamasında verilen avukatlık hizmetleri </a:t>
                      </a:r>
                      <a:r>
                        <a:rPr lang="tr-TR" sz="2000" b="0" i="0" u="none" strike="noStrike" dirty="0">
                          <a:solidFill>
                            <a:srgbClr val="000000"/>
                          </a:solidFill>
                          <a:effectLst/>
                          <a:latin typeface="Calibri" panose="020F0502020204030204" pitchFamily="34" charset="0"/>
                        </a:rPr>
                        <a:t>(Arabuluculuk tutanağının ilamlı icrasından doğacak icra avukatlık ücretleri dahil)</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tr-TR" sz="2000" b="0" i="0" u="none" strike="noStrike" dirty="0" smtClean="0">
                          <a:solidFill>
                            <a:srgbClr val="000000"/>
                          </a:solidFill>
                          <a:effectLst/>
                          <a:latin typeface="Calibri" panose="020F0502020204030204" pitchFamily="34" charset="0"/>
                        </a:rPr>
                        <a:t>10%</a:t>
                      </a:r>
                      <a:endParaRPr lang="tr-TR" sz="2000" b="0" i="0" u="none" strike="noStrike" dirty="0">
                        <a:solidFill>
                          <a:srgbClr val="000000"/>
                        </a:solidFill>
                        <a:effectLst/>
                        <a:latin typeface="Calibri" panose="020F0502020204030204" pitchFamily="34" charset="0"/>
                      </a:endParaRP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257681">
                <a:tc>
                  <a:txBody>
                    <a:bodyPr/>
                    <a:lstStyle/>
                    <a:p>
                      <a:pPr algn="l" fontAlgn="b"/>
                      <a:r>
                        <a:rPr lang="tr-TR" sz="2000" b="1" i="0" u="none" strike="noStrike" dirty="0">
                          <a:solidFill>
                            <a:srgbClr val="000000"/>
                          </a:solidFill>
                          <a:effectLst/>
                          <a:latin typeface="Calibri" panose="020F0502020204030204" pitchFamily="34" charset="0"/>
                        </a:rPr>
                        <a:t>6100 sayılı Hukuk Muhakemeleri Kanunu ve 1136 sayılı Avukatlık Kanununda yer alan adli yardım ve adli </a:t>
                      </a:r>
                      <a:r>
                        <a:rPr lang="tr-TR" sz="2000" b="1" i="0" u="none" strike="noStrike" dirty="0" err="1">
                          <a:solidFill>
                            <a:srgbClr val="000000"/>
                          </a:solidFill>
                          <a:effectLst/>
                          <a:latin typeface="Calibri" panose="020F0502020204030204" pitchFamily="34" charset="0"/>
                        </a:rPr>
                        <a:t>müzaharet</a:t>
                      </a:r>
                      <a:r>
                        <a:rPr lang="tr-TR" sz="2000" b="1" i="0" u="none" strike="noStrike" dirty="0">
                          <a:solidFill>
                            <a:srgbClr val="000000"/>
                          </a:solidFill>
                          <a:effectLst/>
                          <a:latin typeface="Calibri" panose="020F0502020204030204" pitchFamily="34" charset="0"/>
                        </a:rPr>
                        <a:t> hükümleri kapsamında verilen avukatlık hizmetleri</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tr-TR" sz="2000" b="0" i="0" u="none" strike="noStrike" dirty="0" smtClean="0">
                          <a:solidFill>
                            <a:srgbClr val="000000"/>
                          </a:solidFill>
                          <a:effectLst/>
                          <a:latin typeface="Calibri" panose="020F0502020204030204" pitchFamily="34" charset="0"/>
                        </a:rPr>
                        <a:t>10%</a:t>
                      </a:r>
                      <a:endParaRPr lang="tr-TR" sz="2000" b="0" i="0" u="none" strike="noStrike" dirty="0">
                        <a:solidFill>
                          <a:srgbClr val="000000"/>
                        </a:solidFill>
                        <a:effectLst/>
                        <a:latin typeface="Calibri" panose="020F0502020204030204" pitchFamily="34" charset="0"/>
                      </a:endParaRP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659515">
                <a:tc>
                  <a:txBody>
                    <a:bodyPr/>
                    <a:lstStyle/>
                    <a:p>
                      <a:pPr algn="l" fontAlgn="b"/>
                      <a:r>
                        <a:rPr lang="tr-TR" sz="2000" b="1" i="0" u="none" strike="noStrike" dirty="0">
                          <a:solidFill>
                            <a:srgbClr val="000000"/>
                          </a:solidFill>
                          <a:effectLst/>
                          <a:latin typeface="Calibri" panose="020F0502020204030204" pitchFamily="34" charset="0"/>
                        </a:rPr>
                        <a:t>Diğer avukatlık </a:t>
                      </a:r>
                      <a:r>
                        <a:rPr lang="tr-TR" sz="2000" b="1" i="0" u="none" strike="noStrike" dirty="0" smtClean="0">
                          <a:solidFill>
                            <a:srgbClr val="000000"/>
                          </a:solidFill>
                          <a:effectLst/>
                          <a:latin typeface="Calibri" panose="020F0502020204030204" pitchFamily="34" charset="0"/>
                        </a:rPr>
                        <a:t>hizmetleri </a:t>
                      </a:r>
                      <a:r>
                        <a:rPr lang="tr-TR" sz="2000" b="0" i="0" u="none" strike="noStrike" dirty="0" smtClean="0">
                          <a:solidFill>
                            <a:srgbClr val="000000"/>
                          </a:solidFill>
                          <a:effectLst/>
                          <a:latin typeface="Calibri" panose="020F0502020204030204" pitchFamily="34" charset="0"/>
                        </a:rPr>
                        <a:t>(danışmanlık dahil)</a:t>
                      </a:r>
                      <a:endParaRPr lang="tr-TR" sz="2000" b="0" i="0" u="none" strike="noStrike" dirty="0">
                        <a:solidFill>
                          <a:srgbClr val="000000"/>
                        </a:solidFill>
                        <a:effectLst/>
                        <a:latin typeface="Calibri" panose="020F0502020204030204" pitchFamily="34" charset="0"/>
                      </a:endParaRP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tr-TR" sz="2000" b="0" i="0" u="none" strike="noStrike" dirty="0" smtClean="0">
                          <a:solidFill>
                            <a:srgbClr val="000000"/>
                          </a:solidFill>
                          <a:effectLst/>
                          <a:latin typeface="Calibri" panose="020F0502020204030204" pitchFamily="34" charset="0"/>
                        </a:rPr>
                        <a:t>20%</a:t>
                      </a:r>
                      <a:endParaRPr lang="tr-TR" sz="2000" b="0" i="0" u="none" strike="noStrike" dirty="0">
                        <a:solidFill>
                          <a:srgbClr val="000000"/>
                        </a:solidFill>
                        <a:effectLst/>
                        <a:latin typeface="Calibri" panose="020F0502020204030204" pitchFamily="34" charset="0"/>
                      </a:endParaRP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pic>
        <p:nvPicPr>
          <p:cNvPr id="5" name="Resim 4"/>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760143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141669"/>
            <a:ext cx="8840153" cy="1549020"/>
          </a:xfrm>
        </p:spPr>
        <p:txBody>
          <a:bodyPr>
            <a:normAutofit/>
          </a:bodyPr>
          <a:lstStyle/>
          <a:p>
            <a:pPr algn="ctr"/>
            <a:r>
              <a:rPr lang="tr-TR" dirty="0" smtClean="0">
                <a:solidFill>
                  <a:schemeClr val="accent2">
                    <a:lumMod val="50000"/>
                  </a:schemeClr>
                </a:solidFill>
              </a:rPr>
              <a:t>SERBEST MESLEK KAZANÇ DEFTERİ TUTMA YÜKÜMLÜLÜĞÜ</a:t>
            </a:r>
            <a:endParaRPr lang="tr-TR" dirty="0">
              <a:solidFill>
                <a:schemeClr val="accent2">
                  <a:lumMod val="50000"/>
                </a:schemeClr>
              </a:solidFill>
            </a:endParaRPr>
          </a:p>
        </p:txBody>
      </p:sp>
      <p:sp>
        <p:nvSpPr>
          <p:cNvPr id="3" name="İçerik Yer Tutucusu 2"/>
          <p:cNvSpPr>
            <a:spLocks noGrp="1"/>
          </p:cNvSpPr>
          <p:nvPr>
            <p:ph idx="1"/>
          </p:nvPr>
        </p:nvSpPr>
        <p:spPr>
          <a:xfrm>
            <a:off x="677334" y="1519707"/>
            <a:ext cx="9355308" cy="4765183"/>
          </a:xfrm>
        </p:spPr>
        <p:txBody>
          <a:bodyPr>
            <a:normAutofit/>
          </a:bodyPr>
          <a:lstStyle/>
          <a:p>
            <a:r>
              <a:rPr lang="tr-TR" sz="2400" dirty="0"/>
              <a:t>01.01.2018 tarihinden itibaren serbest meslek defterlerinin elektronik ortamda tutulacağını belirtmiştir. </a:t>
            </a:r>
            <a:endParaRPr lang="tr-TR" sz="2400" dirty="0" smtClean="0"/>
          </a:p>
          <a:p>
            <a:pPr marL="0" indent="0">
              <a:buNone/>
            </a:pPr>
            <a:endParaRPr lang="tr-TR" dirty="0"/>
          </a:p>
          <a:p>
            <a:pPr marL="0" indent="0">
              <a:buNone/>
            </a:pPr>
            <a:r>
              <a:rPr lang="tr-TR" dirty="0" smtClean="0"/>
              <a:t>					</a:t>
            </a:r>
            <a:r>
              <a:rPr lang="tr-TR" sz="2400" b="1" dirty="0" smtClean="0">
                <a:solidFill>
                  <a:srgbClr val="FF0000"/>
                </a:solidFill>
                <a:hlinkClick r:id="rId2"/>
              </a:rPr>
              <a:t>www.defterbeyan.gov.tr</a:t>
            </a:r>
            <a:endParaRPr lang="tr-TR" sz="2400" b="1" dirty="0" smtClean="0">
              <a:solidFill>
                <a:srgbClr val="FF0000"/>
              </a:solidFill>
            </a:endParaRPr>
          </a:p>
          <a:p>
            <a:pPr marL="0" indent="0">
              <a:buNone/>
            </a:pPr>
            <a:endParaRPr lang="tr-TR" sz="2400" b="1" dirty="0">
              <a:solidFill>
                <a:srgbClr val="FF0000"/>
              </a:solidFill>
            </a:endParaRPr>
          </a:p>
        </p:txBody>
      </p:sp>
      <p:pic>
        <p:nvPicPr>
          <p:cNvPr id="5" name="Resim 4"/>
          <p:cNvPicPr>
            <a:picLocks noChangeAspect="1"/>
          </p:cNvPicPr>
          <p:nvPr/>
        </p:nvPicPr>
        <p:blipFill>
          <a:blip r:embed="rId3"/>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3692640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94445"/>
            <a:ext cx="8596668" cy="704045"/>
          </a:xfrm>
        </p:spPr>
        <p:txBody>
          <a:bodyPr/>
          <a:lstStyle/>
          <a:p>
            <a:r>
              <a:rPr lang="tr-TR" dirty="0" smtClean="0">
                <a:solidFill>
                  <a:schemeClr val="accent2">
                    <a:lumMod val="50000"/>
                  </a:schemeClr>
                </a:solidFill>
              </a:rPr>
              <a:t>BEYANNAME VERME YÜKÜMLÜLÜĞÜ</a:t>
            </a:r>
            <a:endParaRPr lang="tr-TR" dirty="0">
              <a:solidFill>
                <a:schemeClr val="accent2">
                  <a:lumMod val="50000"/>
                </a:schemeClr>
              </a:solidFill>
            </a:endParaRPr>
          </a:p>
        </p:txBody>
      </p:sp>
      <p:sp>
        <p:nvSpPr>
          <p:cNvPr id="3" name="İçerik Yer Tutucusu 2"/>
          <p:cNvSpPr>
            <a:spLocks noGrp="1"/>
          </p:cNvSpPr>
          <p:nvPr>
            <p:ph idx="1"/>
          </p:nvPr>
        </p:nvSpPr>
        <p:spPr>
          <a:xfrm>
            <a:off x="677334" y="798490"/>
            <a:ext cx="8878790" cy="6059509"/>
          </a:xfrm>
        </p:spPr>
        <p:txBody>
          <a:bodyPr/>
          <a:lstStyle/>
          <a:p>
            <a:r>
              <a:rPr lang="tr-TR" dirty="0" smtClean="0"/>
              <a:t>KDV / MUHSGK / GEÇİCİ / GELİR</a:t>
            </a:r>
          </a:p>
        </p:txBody>
      </p:sp>
      <p:graphicFrame>
        <p:nvGraphicFramePr>
          <p:cNvPr id="5" name="Tablo 4"/>
          <p:cNvGraphicFramePr>
            <a:graphicFrameLocks noGrp="1"/>
          </p:cNvGraphicFramePr>
          <p:nvPr>
            <p:extLst>
              <p:ext uri="{D42A27DB-BD31-4B8C-83A1-F6EECF244321}">
                <p14:modId xmlns:p14="http://schemas.microsoft.com/office/powerpoint/2010/main" val="826383551"/>
              </p:ext>
            </p:extLst>
          </p:nvPr>
        </p:nvGraphicFramePr>
        <p:xfrm>
          <a:off x="746975" y="1300765"/>
          <a:ext cx="9118240" cy="5215948"/>
        </p:xfrm>
        <a:graphic>
          <a:graphicData uri="http://schemas.openxmlformats.org/drawingml/2006/table">
            <a:tbl>
              <a:tblPr>
                <a:tableStyleId>{5C22544A-7EE6-4342-B048-85BDC9FD1C3A}</a:tableStyleId>
              </a:tblPr>
              <a:tblGrid>
                <a:gridCol w="2733910"/>
                <a:gridCol w="3030734"/>
                <a:gridCol w="3353596"/>
              </a:tblGrid>
              <a:tr h="402963">
                <a:tc gridSpan="3">
                  <a:txBody>
                    <a:bodyPr/>
                    <a:lstStyle/>
                    <a:p>
                      <a:pPr algn="ctr" fontAlgn="b"/>
                      <a:r>
                        <a:rPr lang="tr-TR" sz="2400" u="none" strike="noStrike" dirty="0">
                          <a:effectLst/>
                        </a:rPr>
                        <a:t>BEYANNAME VERME VE ÖDEME SÜRELERİ</a:t>
                      </a:r>
                      <a:endParaRPr lang="tr-TR" sz="2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tr-TR"/>
                    </a:p>
                  </a:txBody>
                  <a:tcPr/>
                </a:tc>
                <a:tc hMerge="1">
                  <a:txBody>
                    <a:bodyPr/>
                    <a:lstStyle/>
                    <a:p>
                      <a:endParaRPr lang="tr-TR"/>
                    </a:p>
                  </a:txBody>
                  <a:tcPr/>
                </a:tc>
              </a:tr>
              <a:tr h="299805">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r>
              <a:tr h="644740">
                <a:tc>
                  <a:txBody>
                    <a:bodyPr/>
                    <a:lstStyle/>
                    <a:p>
                      <a:pPr algn="ctr" fontAlgn="b"/>
                      <a:r>
                        <a:rPr lang="tr-TR" sz="1800" b="1" u="none" strike="noStrike" dirty="0">
                          <a:solidFill>
                            <a:srgbClr val="FF0000"/>
                          </a:solidFill>
                          <a:effectLst/>
                        </a:rPr>
                        <a:t>BEYANNAMENİN TÜRÜ</a:t>
                      </a:r>
                      <a:endParaRPr lang="tr-TR" sz="1800" b="1"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tr-TR" sz="1800" b="1" u="none" strike="noStrike" dirty="0">
                          <a:solidFill>
                            <a:srgbClr val="FF0000"/>
                          </a:solidFill>
                          <a:effectLst/>
                        </a:rPr>
                        <a:t>VERİLME SÜRESİ</a:t>
                      </a:r>
                      <a:endParaRPr lang="tr-TR" sz="1800" b="1"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tr-TR" sz="1800" b="1" u="none" strike="noStrike" dirty="0">
                          <a:solidFill>
                            <a:srgbClr val="FF0000"/>
                          </a:solidFill>
                          <a:effectLst/>
                        </a:rPr>
                        <a:t>ÖDEMENİN SON GÜNÜ</a:t>
                      </a:r>
                      <a:endParaRPr lang="tr-TR" sz="1800" b="1" i="0" u="none" strike="noStrike" dirty="0">
                        <a:solidFill>
                          <a:srgbClr val="FF0000"/>
                        </a:solidFill>
                        <a:effectLst/>
                        <a:latin typeface="Calibri" panose="020F0502020204030204" pitchFamily="34" charset="0"/>
                      </a:endParaRPr>
                    </a:p>
                  </a:txBody>
                  <a:tcPr marL="9525" marR="9525" marT="9525" marB="0" anchor="b"/>
                </a:tc>
              </a:tr>
              <a:tr h="644740">
                <a:tc>
                  <a:txBody>
                    <a:bodyPr/>
                    <a:lstStyle/>
                    <a:p>
                      <a:pPr algn="l" fontAlgn="b"/>
                      <a:r>
                        <a:rPr lang="tr-TR" sz="1800" u="none" strike="noStrike">
                          <a:effectLst/>
                        </a:rPr>
                        <a:t>KDV (katma değer vergisi)</a:t>
                      </a:r>
                      <a:endParaRPr lang="tr-TR"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n-NO" sz="1800" u="none" strike="noStrike">
                          <a:effectLst/>
                        </a:rPr>
                        <a:t>takip eden ayın 28 i</a:t>
                      </a:r>
                      <a:endParaRPr lang="nn-NO"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n-NO" sz="1800" u="none" strike="noStrike" dirty="0">
                          <a:effectLst/>
                        </a:rPr>
                        <a:t>takip eden ayın 28 i</a:t>
                      </a:r>
                      <a:endParaRPr lang="nn-NO" sz="1800" b="0" i="0" u="none" strike="noStrike" dirty="0">
                        <a:solidFill>
                          <a:srgbClr val="000000"/>
                        </a:solidFill>
                        <a:effectLst/>
                        <a:latin typeface="Calibri" panose="020F0502020204030204" pitchFamily="34" charset="0"/>
                      </a:endParaRPr>
                    </a:p>
                  </a:txBody>
                  <a:tcPr marL="9525" marR="9525" marT="9525" marB="0" anchor="b"/>
                </a:tc>
              </a:tr>
              <a:tr h="644740">
                <a:tc>
                  <a:txBody>
                    <a:bodyPr/>
                    <a:lstStyle/>
                    <a:p>
                      <a:pPr algn="l" fontAlgn="b"/>
                      <a:r>
                        <a:rPr lang="tr-TR" sz="1800" u="none" strike="noStrike">
                          <a:effectLst/>
                        </a:rPr>
                        <a:t>MUHTASAR (stopaj)</a:t>
                      </a:r>
                      <a:endParaRPr lang="tr-TR"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i-FI" sz="1800" u="none" strike="noStrike">
                          <a:effectLst/>
                        </a:rPr>
                        <a:t>takip eden ayın 26 sı</a:t>
                      </a:r>
                      <a:endParaRPr lang="fi-FI"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i-FI" sz="1800" u="none" strike="noStrike" dirty="0">
                          <a:effectLst/>
                        </a:rPr>
                        <a:t>takip eden ayın 26 sı</a:t>
                      </a:r>
                      <a:endParaRPr lang="fi-FI" sz="1800" b="0" i="0" u="none" strike="noStrike" dirty="0">
                        <a:solidFill>
                          <a:srgbClr val="000000"/>
                        </a:solidFill>
                        <a:effectLst/>
                        <a:latin typeface="Calibri" panose="020F0502020204030204" pitchFamily="34" charset="0"/>
                      </a:endParaRPr>
                    </a:p>
                  </a:txBody>
                  <a:tcPr marL="9525" marR="9525" marT="9525" marB="0" anchor="b"/>
                </a:tc>
              </a:tr>
              <a:tr h="644740">
                <a:tc>
                  <a:txBody>
                    <a:bodyPr/>
                    <a:lstStyle/>
                    <a:p>
                      <a:pPr algn="l" fontAlgn="b"/>
                      <a:r>
                        <a:rPr lang="tr-TR" sz="1800" u="none" strike="noStrike">
                          <a:effectLst/>
                        </a:rPr>
                        <a:t>1. dönem geçici vergi</a:t>
                      </a:r>
                      <a:endParaRPr lang="tr-TR"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800" u="none" strike="noStrike">
                          <a:effectLst/>
                        </a:rPr>
                        <a:t>17 Mayıs</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800" u="none" strike="noStrike" dirty="0">
                          <a:effectLst/>
                        </a:rPr>
                        <a:t>17 Mayıs</a:t>
                      </a:r>
                      <a:endParaRPr lang="tr-TR" sz="1800" b="0" i="0" u="none" strike="noStrike" dirty="0">
                        <a:solidFill>
                          <a:srgbClr val="000000"/>
                        </a:solidFill>
                        <a:effectLst/>
                        <a:latin typeface="Calibri" panose="020F0502020204030204" pitchFamily="34" charset="0"/>
                      </a:endParaRPr>
                    </a:p>
                  </a:txBody>
                  <a:tcPr marL="9525" marR="9525" marT="9525" marB="0" anchor="b"/>
                </a:tc>
              </a:tr>
              <a:tr h="644740">
                <a:tc>
                  <a:txBody>
                    <a:bodyPr/>
                    <a:lstStyle/>
                    <a:p>
                      <a:pPr algn="l" fontAlgn="b"/>
                      <a:r>
                        <a:rPr lang="tr-TR" sz="1800" u="none" strike="noStrike">
                          <a:effectLst/>
                        </a:rPr>
                        <a:t>2. dönem geçici vergi</a:t>
                      </a:r>
                      <a:endParaRPr lang="tr-TR"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800" u="none" strike="noStrike">
                          <a:effectLst/>
                        </a:rPr>
                        <a:t>17 Ağustos</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800" u="none" strike="noStrike" dirty="0">
                          <a:effectLst/>
                        </a:rPr>
                        <a:t>17 Ağustos</a:t>
                      </a:r>
                      <a:endParaRPr lang="tr-TR" sz="1800" b="0" i="0" u="none" strike="noStrike" dirty="0">
                        <a:solidFill>
                          <a:srgbClr val="000000"/>
                        </a:solidFill>
                        <a:effectLst/>
                        <a:latin typeface="Calibri" panose="020F0502020204030204" pitchFamily="34" charset="0"/>
                      </a:endParaRPr>
                    </a:p>
                  </a:txBody>
                  <a:tcPr marL="9525" marR="9525" marT="9525" marB="0" anchor="b"/>
                </a:tc>
              </a:tr>
              <a:tr h="644740">
                <a:tc>
                  <a:txBody>
                    <a:bodyPr/>
                    <a:lstStyle/>
                    <a:p>
                      <a:pPr algn="l" fontAlgn="b"/>
                      <a:r>
                        <a:rPr lang="tr-TR" sz="1800" u="none" strike="noStrike">
                          <a:effectLst/>
                        </a:rPr>
                        <a:t>3. dönem geçici vergi</a:t>
                      </a:r>
                      <a:endParaRPr lang="tr-TR"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800" u="none" strike="noStrike" dirty="0">
                          <a:effectLst/>
                        </a:rPr>
                        <a:t>17 Kasım</a:t>
                      </a:r>
                      <a:endParaRPr lang="tr-TR"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tr-TR" sz="1800" u="none" strike="noStrike">
                          <a:effectLst/>
                        </a:rPr>
                        <a:t>17 Kasım</a:t>
                      </a:r>
                      <a:endParaRPr lang="tr-TR" sz="1800" b="0" i="0" u="none" strike="noStrike">
                        <a:solidFill>
                          <a:srgbClr val="000000"/>
                        </a:solidFill>
                        <a:effectLst/>
                        <a:latin typeface="Calibri" panose="020F0502020204030204" pitchFamily="34" charset="0"/>
                      </a:endParaRPr>
                    </a:p>
                  </a:txBody>
                  <a:tcPr marL="9525" marR="9525" marT="9525" marB="0" anchor="b"/>
                </a:tc>
              </a:tr>
              <a:tr h="644740">
                <a:tc>
                  <a:txBody>
                    <a:bodyPr/>
                    <a:lstStyle/>
                    <a:p>
                      <a:pPr algn="l" fontAlgn="b"/>
                      <a:r>
                        <a:rPr lang="tr-TR" sz="1800" u="none" strike="noStrike">
                          <a:effectLst/>
                        </a:rPr>
                        <a:t>yıllık gelir vergisi</a:t>
                      </a:r>
                      <a:endParaRPr lang="tr-TR"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800" u="none" strike="noStrike">
                          <a:effectLst/>
                        </a:rPr>
                        <a:t>mart ayının son günü</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800" u="none" strike="noStrike" dirty="0">
                          <a:effectLst/>
                        </a:rPr>
                        <a:t>1 taksit mart ayının son günü </a:t>
                      </a:r>
                      <a:br>
                        <a:rPr lang="tr-TR" sz="1800" u="none" strike="noStrike" dirty="0">
                          <a:effectLst/>
                        </a:rPr>
                      </a:br>
                      <a:r>
                        <a:rPr lang="tr-TR" sz="1800" u="none" strike="noStrike" dirty="0">
                          <a:effectLst/>
                        </a:rPr>
                        <a:t>2 taksit temmuz ayının son günü</a:t>
                      </a:r>
                      <a:endParaRPr lang="tr-TR" sz="1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pic>
        <p:nvPicPr>
          <p:cNvPr id="6" name="Resim 5"/>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291615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107092"/>
            <a:ext cx="8596668" cy="1320800"/>
          </a:xfrm>
        </p:spPr>
        <p:txBody>
          <a:bodyPr/>
          <a:lstStyle/>
          <a:p>
            <a:pPr algn="ctr"/>
            <a:r>
              <a:rPr lang="tr-TR" dirty="0" smtClean="0">
                <a:solidFill>
                  <a:schemeClr val="accent2">
                    <a:lumMod val="50000"/>
                  </a:schemeClr>
                </a:solidFill>
              </a:rPr>
              <a:t>SOSYAL GÜVENLİK KURUMU BİLDİRİM YÜKÜMLÜLÜKLERİ</a:t>
            </a:r>
            <a:endParaRPr lang="tr-TR" dirty="0">
              <a:solidFill>
                <a:schemeClr val="accent2">
                  <a:lumMod val="50000"/>
                </a:schemeClr>
              </a:solidFill>
            </a:endParaRPr>
          </a:p>
        </p:txBody>
      </p:sp>
      <p:sp>
        <p:nvSpPr>
          <p:cNvPr id="3" name="İçerik Yer Tutucusu 2"/>
          <p:cNvSpPr>
            <a:spLocks noGrp="1"/>
          </p:cNvSpPr>
          <p:nvPr>
            <p:ph idx="1"/>
          </p:nvPr>
        </p:nvSpPr>
        <p:spPr>
          <a:xfrm>
            <a:off x="677334" y="1507525"/>
            <a:ext cx="8596668" cy="4533838"/>
          </a:xfrm>
        </p:spPr>
        <p:txBody>
          <a:bodyPr/>
          <a:lstStyle/>
          <a:p>
            <a:r>
              <a:rPr lang="tr-TR" dirty="0" smtClean="0"/>
              <a:t>4/B (BAĞ-KUR) BİLDİRİMİ </a:t>
            </a:r>
          </a:p>
          <a:p>
            <a:r>
              <a:rPr lang="tr-TR" dirty="0" smtClean="0"/>
              <a:t>4/A (SGK) ÇALIŞAN BİLDİRİMLERİ</a:t>
            </a:r>
          </a:p>
        </p:txBody>
      </p:sp>
      <p:graphicFrame>
        <p:nvGraphicFramePr>
          <p:cNvPr id="4" name="Tablo 3"/>
          <p:cNvGraphicFramePr>
            <a:graphicFrameLocks noGrp="1"/>
          </p:cNvGraphicFramePr>
          <p:nvPr>
            <p:extLst>
              <p:ext uri="{D42A27DB-BD31-4B8C-83A1-F6EECF244321}">
                <p14:modId xmlns:p14="http://schemas.microsoft.com/office/powerpoint/2010/main" val="1008619077"/>
              </p:ext>
            </p:extLst>
          </p:nvPr>
        </p:nvGraphicFramePr>
        <p:xfrm>
          <a:off x="677334" y="2529016"/>
          <a:ext cx="8596668" cy="3678600"/>
        </p:xfrm>
        <a:graphic>
          <a:graphicData uri="http://schemas.openxmlformats.org/drawingml/2006/table">
            <a:tbl>
              <a:tblPr>
                <a:tableStyleId>{5C22544A-7EE6-4342-B048-85BDC9FD1C3A}</a:tableStyleId>
              </a:tblPr>
              <a:tblGrid>
                <a:gridCol w="2787083"/>
                <a:gridCol w="2654033"/>
                <a:gridCol w="3155552"/>
              </a:tblGrid>
              <a:tr h="634242">
                <a:tc gridSpan="3">
                  <a:txBody>
                    <a:bodyPr/>
                    <a:lstStyle/>
                    <a:p>
                      <a:pPr algn="ctr" fontAlgn="b"/>
                      <a:r>
                        <a:rPr lang="tr-TR" sz="2000" u="none" strike="noStrike" dirty="0">
                          <a:effectLst/>
                        </a:rPr>
                        <a:t>SGK BİLDİRİM VE ÖDEME SÜRELERİ</a:t>
                      </a:r>
                      <a:endParaRPr lang="tr-TR" sz="20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tr-TR"/>
                    </a:p>
                  </a:txBody>
                  <a:tcPr/>
                </a:tc>
                <a:tc hMerge="1">
                  <a:txBody>
                    <a:bodyPr/>
                    <a:lstStyle/>
                    <a:p>
                      <a:endParaRPr lang="tr-TR"/>
                    </a:p>
                  </a:txBody>
                  <a:tcPr/>
                </a:tc>
              </a:tr>
              <a:tr h="1014786">
                <a:tc>
                  <a:txBody>
                    <a:bodyPr/>
                    <a:lstStyle/>
                    <a:p>
                      <a:pPr algn="ctr" fontAlgn="b"/>
                      <a:r>
                        <a:rPr lang="tr-TR" sz="2000" b="1" u="none" strike="noStrike" dirty="0">
                          <a:solidFill>
                            <a:srgbClr val="FF0000"/>
                          </a:solidFill>
                          <a:effectLst/>
                        </a:rPr>
                        <a:t>BEYANNAMENİN TÜRÜ</a:t>
                      </a:r>
                      <a:endParaRPr lang="tr-TR" sz="2000" b="1"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tr-TR" sz="2000" b="1" u="none" strike="noStrike" dirty="0">
                          <a:solidFill>
                            <a:srgbClr val="FF0000"/>
                          </a:solidFill>
                          <a:effectLst/>
                        </a:rPr>
                        <a:t>VERİLME SÜRESİ</a:t>
                      </a:r>
                      <a:endParaRPr lang="tr-TR" sz="2000" b="1"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tr-TR" sz="2000" b="1" u="none" strike="noStrike" dirty="0">
                          <a:solidFill>
                            <a:srgbClr val="FF0000"/>
                          </a:solidFill>
                          <a:effectLst/>
                        </a:rPr>
                        <a:t>ÖDEMENİN SON GÜNÜ</a:t>
                      </a:r>
                      <a:endParaRPr lang="tr-TR" sz="2000" b="1" i="0" u="none" strike="noStrike" dirty="0">
                        <a:solidFill>
                          <a:srgbClr val="FF0000"/>
                        </a:solidFill>
                        <a:effectLst/>
                        <a:latin typeface="Calibri" panose="020F0502020204030204" pitchFamily="34" charset="0"/>
                      </a:endParaRPr>
                    </a:p>
                  </a:txBody>
                  <a:tcPr marL="9525" marR="9525" marT="9525" marB="0" anchor="b"/>
                </a:tc>
              </a:tr>
              <a:tr h="1014786">
                <a:tc>
                  <a:txBody>
                    <a:bodyPr/>
                    <a:lstStyle/>
                    <a:p>
                      <a:pPr algn="l" fontAlgn="b"/>
                      <a:r>
                        <a:rPr lang="tr-TR" sz="2000" u="none" strike="noStrike">
                          <a:effectLst/>
                        </a:rPr>
                        <a:t>BAĞKUR</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2000" u="none" strike="noStrike">
                          <a:effectLst/>
                        </a:rPr>
                        <a:t>her ay otomatik tahakkuk</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2000" u="none" strike="noStrike" dirty="0">
                          <a:effectLst/>
                        </a:rPr>
                        <a:t>takip eden ayın son günü</a:t>
                      </a:r>
                      <a:endParaRPr lang="tr-TR" sz="2000" b="0" i="0" u="none" strike="noStrike" dirty="0">
                        <a:solidFill>
                          <a:srgbClr val="000000"/>
                        </a:solidFill>
                        <a:effectLst/>
                        <a:latin typeface="Calibri" panose="020F0502020204030204" pitchFamily="34" charset="0"/>
                      </a:endParaRPr>
                    </a:p>
                  </a:txBody>
                  <a:tcPr marL="9525" marR="9525" marT="9525" marB="0" anchor="b"/>
                </a:tc>
              </a:tr>
              <a:tr h="1014786">
                <a:tc>
                  <a:txBody>
                    <a:bodyPr/>
                    <a:lstStyle/>
                    <a:p>
                      <a:pPr algn="l" fontAlgn="b"/>
                      <a:r>
                        <a:rPr lang="tr-TR" sz="2000" u="none" strike="noStrike">
                          <a:effectLst/>
                        </a:rPr>
                        <a:t>SGK</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i-FI" sz="2000" u="none" strike="noStrike" dirty="0">
                          <a:effectLst/>
                        </a:rPr>
                        <a:t>takip eden ayın 26 sı</a:t>
                      </a:r>
                      <a:endParaRPr lang="fi-FI"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tr-TR" sz="2000" u="none" strike="noStrike" dirty="0">
                          <a:effectLst/>
                        </a:rPr>
                        <a:t>takip eden ayın son günü</a:t>
                      </a:r>
                      <a:endParaRPr lang="tr-TR" sz="20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pic>
        <p:nvPicPr>
          <p:cNvPr id="6" name="Resim 5"/>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3996080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7907" y="74837"/>
            <a:ext cx="8596668" cy="682580"/>
          </a:xfrm>
        </p:spPr>
        <p:txBody>
          <a:bodyPr/>
          <a:lstStyle/>
          <a:p>
            <a:r>
              <a:rPr lang="tr-TR" dirty="0" smtClean="0">
                <a:solidFill>
                  <a:schemeClr val="accent2">
                    <a:lumMod val="50000"/>
                  </a:schemeClr>
                </a:solidFill>
              </a:rPr>
              <a:t>TEVSİK ZORUNLULUĞU</a:t>
            </a:r>
            <a:endParaRPr lang="tr-TR" dirty="0">
              <a:solidFill>
                <a:schemeClr val="accent2">
                  <a:lumMod val="50000"/>
                </a:schemeClr>
              </a:solidFill>
            </a:endParaRPr>
          </a:p>
        </p:txBody>
      </p:sp>
      <p:sp>
        <p:nvSpPr>
          <p:cNvPr id="3" name="İçerik Yer Tutucusu 2"/>
          <p:cNvSpPr>
            <a:spLocks noGrp="1"/>
          </p:cNvSpPr>
          <p:nvPr>
            <p:ph idx="1"/>
          </p:nvPr>
        </p:nvSpPr>
        <p:spPr>
          <a:xfrm>
            <a:off x="270457" y="914400"/>
            <a:ext cx="9530366" cy="5653825"/>
          </a:xfrm>
        </p:spPr>
        <p:txBody>
          <a:bodyPr>
            <a:normAutofit fontScale="92500" lnSpcReduction="20000"/>
          </a:bodyPr>
          <a:lstStyle/>
          <a:p>
            <a:r>
              <a:rPr lang="tr-TR" dirty="0" smtClean="0"/>
              <a:t>459 SIRA NOLU VERGİ USUL KANUNU GENEL TEBLİĞİ İLE ;</a:t>
            </a:r>
          </a:p>
          <a:p>
            <a:pPr lvl="1" algn="just"/>
            <a:r>
              <a:rPr lang="tr-TR" sz="2000" dirty="0"/>
              <a:t>birinci ve ikinci sınıf tüccarların, </a:t>
            </a:r>
            <a:endParaRPr lang="tr-TR" sz="2000" dirty="0" smtClean="0"/>
          </a:p>
          <a:p>
            <a:pPr lvl="1" algn="just"/>
            <a:r>
              <a:rPr lang="tr-TR" sz="2000" dirty="0" smtClean="0"/>
              <a:t>kazancı </a:t>
            </a:r>
            <a:r>
              <a:rPr lang="tr-TR" sz="2000" dirty="0"/>
              <a:t>basit usulde tespit edilenlerin,</a:t>
            </a:r>
            <a:endParaRPr lang="tr-TR" sz="2000" dirty="0" smtClean="0"/>
          </a:p>
          <a:p>
            <a:pPr lvl="1" algn="just"/>
            <a:r>
              <a:rPr lang="tr-TR" sz="2000" dirty="0" smtClean="0"/>
              <a:t>Defter tutmak zorunda olan çiftçilerin,</a:t>
            </a:r>
          </a:p>
          <a:p>
            <a:pPr lvl="1" algn="just"/>
            <a:r>
              <a:rPr lang="tr-TR" sz="2000" b="1" u="sng" dirty="0" smtClean="0">
                <a:solidFill>
                  <a:srgbClr val="C00000"/>
                </a:solidFill>
              </a:rPr>
              <a:t>serbest </a:t>
            </a:r>
            <a:r>
              <a:rPr lang="tr-TR" sz="2000" b="1" u="sng" dirty="0">
                <a:solidFill>
                  <a:srgbClr val="C00000"/>
                </a:solidFill>
              </a:rPr>
              <a:t>meslek erbabının (avukatlar), </a:t>
            </a:r>
            <a:endParaRPr lang="tr-TR" sz="2000" b="1" u="sng" dirty="0" smtClean="0">
              <a:solidFill>
                <a:srgbClr val="C00000"/>
              </a:solidFill>
            </a:endParaRPr>
          </a:p>
          <a:p>
            <a:pPr lvl="1" algn="just"/>
            <a:r>
              <a:rPr lang="tr-TR" sz="2000" dirty="0" smtClean="0"/>
              <a:t>vergiden </a:t>
            </a:r>
            <a:r>
              <a:rPr lang="tr-TR" sz="2000" dirty="0"/>
              <a:t>muaf esnafın </a:t>
            </a:r>
            <a:endParaRPr lang="tr-TR" sz="2000" dirty="0" smtClean="0"/>
          </a:p>
          <a:p>
            <a:pPr marL="457200" lvl="1" indent="0" algn="just">
              <a:buNone/>
            </a:pPr>
            <a:r>
              <a:rPr lang="tr-TR" sz="2000" dirty="0" smtClean="0"/>
              <a:t>kendi </a:t>
            </a:r>
            <a:r>
              <a:rPr lang="tr-TR" sz="2000" dirty="0"/>
              <a:t>aralarında yapacakları ticari işlemler ile nihai tüketicilerden mal ve hizmet bedeli olarak </a:t>
            </a:r>
            <a:r>
              <a:rPr lang="tr-TR" sz="2000" b="1" u="sng" dirty="0">
                <a:solidFill>
                  <a:srgbClr val="FFC000"/>
                </a:solidFill>
              </a:rPr>
              <a:t>yapacakları 7.000 TL’yi aşan tahsilat ve ödemelerini, </a:t>
            </a:r>
            <a:r>
              <a:rPr lang="tr-TR" sz="2000" dirty="0"/>
              <a:t>aracı finansal kurumlar (5411 sayılı Kanunda tanımlanan banka, 6493 sayılı Kanun kapsamında yetkilendirilmiş ödeme kuruluşları, 6475 sayılı Kanuna göre kurulan Posta ve Telgraf Teşkilatı A.Ş.) kanalıyla yapmaları ve bu tahsilat ve ödemeleri söz konusu kurumlarca mevzuatlarına göre düzenlenen belgelerle (dekont, hesap bildirim cetveli, alındı vb.) tevsik etmeleri zorunludur</a:t>
            </a:r>
            <a:r>
              <a:rPr lang="tr-TR" sz="2000" dirty="0" smtClean="0"/>
              <a:t>.</a:t>
            </a:r>
          </a:p>
          <a:p>
            <a:pPr marL="457200" lvl="1" indent="0" algn="just">
              <a:buNone/>
            </a:pPr>
            <a:r>
              <a:rPr lang="tr-TR" sz="2000" b="1" i="1" u="sng" dirty="0">
                <a:solidFill>
                  <a:srgbClr val="FF0000"/>
                </a:solidFill>
              </a:rPr>
              <a:t>Bu zorunluluğa uymayanlara işleme esas tutarın %5’i oranında özel usulsüzlük cezası </a:t>
            </a:r>
            <a:r>
              <a:rPr lang="tr-TR" sz="2000" b="1" i="1" u="sng" dirty="0" smtClean="0">
                <a:solidFill>
                  <a:srgbClr val="FF0000"/>
                </a:solidFill>
              </a:rPr>
              <a:t>kesilecektir. (VUK MÜK.MD.355)</a:t>
            </a:r>
          </a:p>
          <a:p>
            <a:pPr marL="457200" lvl="1" indent="0" algn="just">
              <a:buNone/>
            </a:pPr>
            <a:endParaRPr lang="tr-TR" sz="2000" b="1" i="1" u="sng" dirty="0">
              <a:solidFill>
                <a:srgbClr val="FF0000"/>
              </a:solidFill>
            </a:endParaRPr>
          </a:p>
          <a:p>
            <a:pPr marL="457200" lvl="1" indent="0" algn="just">
              <a:buNone/>
            </a:pPr>
            <a:r>
              <a:rPr lang="tr-TR" sz="2000" b="1" i="1" u="sng" dirty="0" smtClean="0">
                <a:solidFill>
                  <a:srgbClr val="0070C0"/>
                </a:solidFill>
              </a:rPr>
              <a:t>- İşyeri kiralarının bankadan ödenmesi zorunlu.</a:t>
            </a:r>
          </a:p>
          <a:p>
            <a:pPr marL="457200" lvl="1" indent="0" algn="just">
              <a:buNone/>
            </a:pPr>
            <a:r>
              <a:rPr lang="tr-TR" sz="2000" b="1" i="1" u="sng" dirty="0" smtClean="0">
                <a:solidFill>
                  <a:srgbClr val="0070C0"/>
                </a:solidFill>
              </a:rPr>
              <a:t>- Personel maaşlarının bankadan ödenmesi zorunlu.</a:t>
            </a:r>
            <a:endParaRPr lang="tr-TR" sz="2000" b="1" i="1" u="sng" dirty="0">
              <a:solidFill>
                <a:srgbClr val="0070C0"/>
              </a:solidFill>
            </a:endParaRPr>
          </a:p>
        </p:txBody>
      </p:sp>
      <p:pic>
        <p:nvPicPr>
          <p:cNvPr id="5" name="Resim 4"/>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3099686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145961"/>
            <a:ext cx="8596668" cy="1206321"/>
          </a:xfrm>
        </p:spPr>
        <p:txBody>
          <a:bodyPr>
            <a:normAutofit/>
          </a:bodyPr>
          <a:lstStyle/>
          <a:p>
            <a:pPr algn="ctr"/>
            <a:r>
              <a:rPr lang="tr-TR" dirty="0" smtClean="0">
                <a:solidFill>
                  <a:schemeClr val="accent2">
                    <a:lumMod val="50000"/>
                  </a:schemeClr>
                </a:solidFill>
              </a:rPr>
              <a:t>DEFTER VE BELGELERİ MUHAFAZA VE İBRAZ YÜKÜMLÜLÜĞÜ</a:t>
            </a:r>
            <a:endParaRPr lang="tr-TR" dirty="0">
              <a:solidFill>
                <a:schemeClr val="accent2">
                  <a:lumMod val="50000"/>
                </a:schemeClr>
              </a:solidFill>
            </a:endParaRPr>
          </a:p>
        </p:txBody>
      </p:sp>
      <p:sp>
        <p:nvSpPr>
          <p:cNvPr id="3" name="İçerik Yer Tutucusu 2"/>
          <p:cNvSpPr>
            <a:spLocks noGrp="1"/>
          </p:cNvSpPr>
          <p:nvPr>
            <p:ph idx="1"/>
          </p:nvPr>
        </p:nvSpPr>
        <p:spPr>
          <a:xfrm>
            <a:off x="677334" y="1571223"/>
            <a:ext cx="9290914" cy="5112912"/>
          </a:xfrm>
        </p:spPr>
        <p:txBody>
          <a:bodyPr>
            <a:normAutofit/>
          </a:bodyPr>
          <a:lstStyle/>
          <a:p>
            <a:pPr algn="just"/>
            <a:r>
              <a:rPr lang="tr-TR" sz="2000" b="1" dirty="0" smtClean="0">
                <a:solidFill>
                  <a:srgbClr val="FFC000"/>
                </a:solidFill>
              </a:rPr>
              <a:t>VERGİ MEVZUATINA GÖRE ; </a:t>
            </a:r>
            <a:r>
              <a:rPr lang="tr-TR" sz="2000" dirty="0" smtClean="0"/>
              <a:t>avukatlar</a:t>
            </a:r>
            <a:r>
              <a:rPr lang="tr-TR" sz="2000" dirty="0"/>
              <a:t>, </a:t>
            </a:r>
            <a:r>
              <a:rPr lang="tr-TR" sz="2000" b="1" u="sng" dirty="0"/>
              <a:t>tuttukları defterler</a:t>
            </a:r>
            <a:r>
              <a:rPr lang="tr-TR" sz="2000" dirty="0"/>
              <a:t> ile bu defter kayıtlarının dayanağını oluşturan </a:t>
            </a:r>
            <a:r>
              <a:rPr lang="tr-TR" sz="2000" b="1" u="sng" dirty="0"/>
              <a:t>vesikaları</a:t>
            </a:r>
            <a:r>
              <a:rPr lang="tr-TR" sz="2000" dirty="0"/>
              <a:t> ilgili bulundukları yılı takip eden takvim yılından başlayarak </a:t>
            </a:r>
            <a:r>
              <a:rPr lang="tr-TR" sz="2000" b="1" u="sng" dirty="0">
                <a:solidFill>
                  <a:srgbClr val="FF0000"/>
                </a:solidFill>
              </a:rPr>
              <a:t>5 yıl </a:t>
            </a:r>
            <a:r>
              <a:rPr lang="tr-TR" sz="2000" dirty="0"/>
              <a:t>süre ile muhafaza etmeye ve yetkili makam ve memurların talebi üzerine ibraz etmeye </a:t>
            </a:r>
            <a:r>
              <a:rPr lang="tr-TR" sz="2000" dirty="0" smtClean="0"/>
              <a:t>mecburdurlar.</a:t>
            </a:r>
          </a:p>
          <a:p>
            <a:pPr algn="just"/>
            <a:endParaRPr lang="tr-TR" sz="2000" dirty="0" smtClean="0"/>
          </a:p>
          <a:p>
            <a:pPr algn="just"/>
            <a:r>
              <a:rPr lang="tr-TR" sz="2000" b="1" dirty="0" smtClean="0">
                <a:solidFill>
                  <a:srgbClr val="FFC000"/>
                </a:solidFill>
              </a:rPr>
              <a:t>SOSYAL GÜVENLİK MEVZUATINA GÖRE (SGK) ; </a:t>
            </a:r>
            <a:r>
              <a:rPr lang="tr-TR" sz="2000" dirty="0" smtClean="0"/>
              <a:t>İşveren, işyeri sahipleri işyeri defter, kayıt ve belgelerini ilgili olduğu yılı takip eden yıl başından başlamak üzere </a:t>
            </a:r>
            <a:r>
              <a:rPr lang="tr-TR" sz="2000" b="1" u="sng" dirty="0" smtClean="0">
                <a:solidFill>
                  <a:srgbClr val="FF0000"/>
                </a:solidFill>
              </a:rPr>
              <a:t>10 yıl </a:t>
            </a:r>
            <a:r>
              <a:rPr lang="tr-TR" sz="2000" dirty="0" smtClean="0"/>
              <a:t>süre ile saklamak zorundadırlar.</a:t>
            </a:r>
          </a:p>
          <a:p>
            <a:pPr algn="just"/>
            <a:endParaRPr lang="tr-TR" sz="2000" dirty="0"/>
          </a:p>
          <a:p>
            <a:pPr algn="just"/>
            <a:r>
              <a:rPr lang="tr-TR" sz="2000" dirty="0"/>
              <a:t>defter ve kayıtlarının ibrazı talep edilen mükellefler, talepte bulunan birim ile ibrazı talep edilen bilgilerin mahiyetini ibraz talep yazısının bir örneği ile birlikte </a:t>
            </a:r>
            <a:r>
              <a:rPr lang="tr-TR" sz="2000" b="1" u="sng" dirty="0">
                <a:solidFill>
                  <a:srgbClr val="FF0000"/>
                </a:solidFill>
              </a:rPr>
              <a:t>ibraz süresinin sonundan en geç 10 gün önce </a:t>
            </a:r>
            <a:r>
              <a:rPr lang="tr-TR" sz="2000" dirty="0"/>
              <a:t>bağlı olduğu vergi dairesi aracılığıyla Başkanlığa bildirecektir.</a:t>
            </a:r>
            <a:endParaRPr lang="tr-TR" sz="2000" b="1" dirty="0">
              <a:solidFill>
                <a:srgbClr val="FF0000"/>
              </a:solidFill>
            </a:endParaRPr>
          </a:p>
          <a:p>
            <a:endParaRPr lang="tr-TR" dirty="0" smtClean="0"/>
          </a:p>
          <a:p>
            <a:endParaRPr lang="tr-TR" dirty="0"/>
          </a:p>
        </p:txBody>
      </p:sp>
      <p:pic>
        <p:nvPicPr>
          <p:cNvPr id="5" name="Resim 4"/>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2699733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123567"/>
            <a:ext cx="8596668" cy="716692"/>
          </a:xfrm>
        </p:spPr>
        <p:txBody>
          <a:bodyPr/>
          <a:lstStyle/>
          <a:p>
            <a:r>
              <a:rPr lang="tr-TR" dirty="0" smtClean="0">
                <a:solidFill>
                  <a:srgbClr val="0070C0"/>
                </a:solidFill>
              </a:rPr>
              <a:t>AVUKATLARIN GİDERLERİ</a:t>
            </a:r>
            <a:endParaRPr lang="tr-TR" dirty="0">
              <a:solidFill>
                <a:srgbClr val="0070C0"/>
              </a:solidFill>
            </a:endParaRPr>
          </a:p>
        </p:txBody>
      </p:sp>
      <p:sp>
        <p:nvSpPr>
          <p:cNvPr id="3" name="İçerik Yer Tutucusu 2"/>
          <p:cNvSpPr>
            <a:spLocks noGrp="1"/>
          </p:cNvSpPr>
          <p:nvPr>
            <p:ph idx="1"/>
          </p:nvPr>
        </p:nvSpPr>
        <p:spPr>
          <a:xfrm>
            <a:off x="399245" y="980303"/>
            <a:ext cx="10650828" cy="5729590"/>
          </a:xfrm>
        </p:spPr>
        <p:txBody>
          <a:bodyPr>
            <a:normAutofit lnSpcReduction="10000"/>
          </a:bodyPr>
          <a:lstStyle/>
          <a:p>
            <a:r>
              <a:rPr lang="tr-TR" sz="2000" b="1" dirty="0" smtClean="0">
                <a:solidFill>
                  <a:srgbClr val="FF0000"/>
                </a:solidFill>
              </a:rPr>
              <a:t>Yapılan </a:t>
            </a:r>
            <a:r>
              <a:rPr lang="tr-TR" sz="2000" b="1" dirty="0">
                <a:solidFill>
                  <a:srgbClr val="FF0000"/>
                </a:solidFill>
              </a:rPr>
              <a:t>gider </a:t>
            </a:r>
            <a:r>
              <a:rPr lang="tr-TR" sz="2400" b="1" i="1" u="sng" dirty="0" smtClean="0">
                <a:solidFill>
                  <a:srgbClr val="FF0000"/>
                </a:solidFill>
              </a:rPr>
              <a:t>ödenmiş olmalı ve mesleki </a:t>
            </a:r>
            <a:r>
              <a:rPr lang="tr-TR" sz="2400" b="1" i="1" u="sng" dirty="0">
                <a:solidFill>
                  <a:srgbClr val="FF0000"/>
                </a:solidFill>
              </a:rPr>
              <a:t>kazancın elde edilmesi ve idamesi </a:t>
            </a:r>
            <a:r>
              <a:rPr lang="tr-TR" sz="2000" b="1" dirty="0">
                <a:solidFill>
                  <a:srgbClr val="FF0000"/>
                </a:solidFill>
              </a:rPr>
              <a:t>için yapılmalıdır. </a:t>
            </a:r>
            <a:endParaRPr lang="tr-TR" sz="2000" b="1" dirty="0" smtClean="0">
              <a:solidFill>
                <a:srgbClr val="FF0000"/>
              </a:solidFill>
            </a:endParaRPr>
          </a:p>
          <a:p>
            <a:pPr lvl="1"/>
            <a:r>
              <a:rPr lang="tr-TR" sz="2000" dirty="0">
                <a:solidFill>
                  <a:schemeClr val="tx1"/>
                </a:solidFill>
              </a:rPr>
              <a:t>İşyeri Kirası</a:t>
            </a:r>
            <a:r>
              <a:rPr lang="tr-TR" sz="2000" dirty="0" smtClean="0">
                <a:solidFill>
                  <a:schemeClr val="tx1"/>
                </a:solidFill>
              </a:rPr>
              <a:t>,</a:t>
            </a:r>
          </a:p>
          <a:p>
            <a:pPr lvl="1"/>
            <a:r>
              <a:rPr lang="tr-TR" sz="2000" dirty="0" smtClean="0">
                <a:solidFill>
                  <a:schemeClr val="tx1"/>
                </a:solidFill>
              </a:rPr>
              <a:t>İşyeri </a:t>
            </a:r>
            <a:r>
              <a:rPr lang="tr-TR" sz="2000" dirty="0">
                <a:solidFill>
                  <a:schemeClr val="tx1"/>
                </a:solidFill>
              </a:rPr>
              <a:t>kendinin ise amortisman </a:t>
            </a:r>
            <a:r>
              <a:rPr lang="tr-TR" sz="2000" dirty="0" smtClean="0">
                <a:solidFill>
                  <a:schemeClr val="tx1"/>
                </a:solidFill>
              </a:rPr>
              <a:t>gideri, </a:t>
            </a:r>
          </a:p>
          <a:p>
            <a:pPr lvl="1"/>
            <a:r>
              <a:rPr lang="tr-TR" sz="2000" dirty="0" smtClean="0">
                <a:solidFill>
                  <a:schemeClr val="tx1"/>
                </a:solidFill>
              </a:rPr>
              <a:t>Elektrik, </a:t>
            </a:r>
          </a:p>
          <a:p>
            <a:pPr lvl="1"/>
            <a:r>
              <a:rPr lang="tr-TR" sz="2000" dirty="0" smtClean="0">
                <a:solidFill>
                  <a:schemeClr val="tx1"/>
                </a:solidFill>
              </a:rPr>
              <a:t>Isıtma,</a:t>
            </a:r>
          </a:p>
          <a:p>
            <a:pPr lvl="1"/>
            <a:r>
              <a:rPr lang="tr-TR" sz="2000" dirty="0" smtClean="0">
                <a:solidFill>
                  <a:schemeClr val="tx1"/>
                </a:solidFill>
              </a:rPr>
              <a:t>Su,</a:t>
            </a:r>
          </a:p>
          <a:p>
            <a:pPr lvl="1"/>
            <a:r>
              <a:rPr lang="tr-TR" sz="2000" dirty="0" smtClean="0">
                <a:solidFill>
                  <a:schemeClr val="tx1"/>
                </a:solidFill>
              </a:rPr>
              <a:t>Sabit Telefon, </a:t>
            </a:r>
          </a:p>
          <a:p>
            <a:pPr lvl="1"/>
            <a:r>
              <a:rPr lang="tr-TR" sz="2000" dirty="0" smtClean="0">
                <a:solidFill>
                  <a:schemeClr val="tx1"/>
                </a:solidFill>
              </a:rPr>
              <a:t>Cep telefonu (fatura adresi işyeri olmak şartıyla),</a:t>
            </a:r>
          </a:p>
          <a:p>
            <a:pPr lvl="1"/>
            <a:r>
              <a:rPr lang="tr-TR" sz="2000" dirty="0" smtClean="0">
                <a:solidFill>
                  <a:schemeClr val="tx1"/>
                </a:solidFill>
              </a:rPr>
              <a:t>İnternet,</a:t>
            </a:r>
          </a:p>
          <a:p>
            <a:pPr lvl="1"/>
            <a:endParaRPr lang="tr-TR" sz="2000" dirty="0" smtClean="0">
              <a:solidFill>
                <a:schemeClr val="tx1"/>
              </a:solidFill>
            </a:endParaRPr>
          </a:p>
          <a:p>
            <a:pPr marL="457200" lvl="1" indent="0">
              <a:buNone/>
            </a:pPr>
            <a:endParaRPr lang="tr-TR" sz="2000" dirty="0">
              <a:solidFill>
                <a:schemeClr val="tx1"/>
              </a:solidFill>
            </a:endParaRPr>
          </a:p>
          <a:p>
            <a:pPr marL="457200" lvl="1" indent="0">
              <a:buNone/>
            </a:pPr>
            <a:r>
              <a:rPr lang="tr-TR" sz="2000" b="1" dirty="0" smtClean="0">
                <a:solidFill>
                  <a:schemeClr val="tx1"/>
                </a:solidFill>
              </a:rPr>
              <a:t>İşyeri ile ikamet adresi aynı yer ise </a:t>
            </a:r>
            <a:r>
              <a:rPr lang="tr-TR" sz="2000" b="1" dirty="0" smtClean="0">
                <a:solidFill>
                  <a:srgbClr val="FF0000"/>
                </a:solidFill>
              </a:rPr>
              <a:t>KİRA Hariç </a:t>
            </a:r>
            <a:r>
              <a:rPr lang="tr-TR" sz="2000" b="1" dirty="0" smtClean="0">
                <a:solidFill>
                  <a:schemeClr val="tx1"/>
                </a:solidFill>
              </a:rPr>
              <a:t>yukarıdaki giderlerin yarısı gider olarak değerlendirilir.</a:t>
            </a:r>
          </a:p>
          <a:p>
            <a:pPr lvl="1"/>
            <a:endParaRPr lang="tr-TR" b="1" dirty="0" smtClean="0">
              <a:solidFill>
                <a:srgbClr val="FF0000"/>
              </a:solidFill>
            </a:endParaRPr>
          </a:p>
          <a:p>
            <a:endParaRPr lang="tr-TR" b="1" dirty="0"/>
          </a:p>
        </p:txBody>
      </p:sp>
      <p:pic>
        <p:nvPicPr>
          <p:cNvPr id="5" name="Resim 4"/>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1876002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0"/>
            <a:ext cx="8596668" cy="669701"/>
          </a:xfrm>
        </p:spPr>
        <p:txBody>
          <a:bodyPr/>
          <a:lstStyle/>
          <a:p>
            <a:pPr algn="ctr"/>
            <a:r>
              <a:rPr lang="tr-TR" dirty="0">
                <a:solidFill>
                  <a:srgbClr val="0070C0"/>
                </a:solidFill>
              </a:rPr>
              <a:t>AVUKATLARIN GİDERLERİ</a:t>
            </a:r>
            <a:endParaRPr lang="tr-TR" dirty="0"/>
          </a:p>
        </p:txBody>
      </p:sp>
      <p:sp>
        <p:nvSpPr>
          <p:cNvPr id="3" name="İçerik Yer Tutucusu 2"/>
          <p:cNvSpPr>
            <a:spLocks noGrp="1"/>
          </p:cNvSpPr>
          <p:nvPr>
            <p:ph idx="1"/>
          </p:nvPr>
        </p:nvSpPr>
        <p:spPr>
          <a:xfrm>
            <a:off x="677333" y="875763"/>
            <a:ext cx="9896222" cy="5692462"/>
          </a:xfrm>
        </p:spPr>
        <p:txBody>
          <a:bodyPr>
            <a:normAutofit/>
          </a:bodyPr>
          <a:lstStyle/>
          <a:p>
            <a:r>
              <a:rPr lang="tr-TR" sz="2200" dirty="0"/>
              <a:t>Kırtasiye </a:t>
            </a:r>
            <a:r>
              <a:rPr lang="tr-TR" sz="2200" dirty="0" smtClean="0"/>
              <a:t>Giderleri</a:t>
            </a:r>
          </a:p>
          <a:p>
            <a:r>
              <a:rPr lang="tr-TR" sz="2200" dirty="0"/>
              <a:t>Personel </a:t>
            </a:r>
            <a:r>
              <a:rPr lang="tr-TR" sz="2200" dirty="0" smtClean="0"/>
              <a:t>Ücretleri</a:t>
            </a:r>
          </a:p>
          <a:p>
            <a:r>
              <a:rPr lang="tr-TR" sz="2200" dirty="0"/>
              <a:t>Mesleki Faaliyetle İlgili Seyahat ve İkamet </a:t>
            </a:r>
            <a:r>
              <a:rPr lang="tr-TR" sz="2200" dirty="0" smtClean="0"/>
              <a:t>Giderleri</a:t>
            </a:r>
          </a:p>
          <a:p>
            <a:pPr lvl="1"/>
            <a:r>
              <a:rPr lang="tr-TR" sz="1800" dirty="0"/>
              <a:t>Seyahatin işle ilgili olması, </a:t>
            </a:r>
            <a:endParaRPr lang="tr-TR" sz="1800" dirty="0" smtClean="0"/>
          </a:p>
          <a:p>
            <a:pPr lvl="1"/>
            <a:r>
              <a:rPr lang="tr-TR" sz="1800" dirty="0" smtClean="0"/>
              <a:t>Seyahatin </a:t>
            </a:r>
            <a:r>
              <a:rPr lang="tr-TR" sz="1800" dirty="0"/>
              <a:t>amacının gerektirdiği süreyle sınırlı olması gerekir,</a:t>
            </a:r>
          </a:p>
          <a:p>
            <a:r>
              <a:rPr lang="tr-TR" sz="2200" dirty="0"/>
              <a:t>Hizmet Erbabı İçin </a:t>
            </a:r>
            <a:r>
              <a:rPr lang="tr-TR" sz="2200" b="1" dirty="0">
                <a:solidFill>
                  <a:srgbClr val="FF0000"/>
                </a:solidFill>
              </a:rPr>
              <a:t>Ödenen </a:t>
            </a:r>
            <a:r>
              <a:rPr lang="tr-TR" sz="2200" dirty="0"/>
              <a:t>Yemek </a:t>
            </a:r>
            <a:r>
              <a:rPr lang="tr-TR" sz="2200" dirty="0" smtClean="0"/>
              <a:t>Gideri</a:t>
            </a:r>
          </a:p>
          <a:p>
            <a:pPr lvl="1"/>
            <a:r>
              <a:rPr lang="tr-TR" sz="1800" dirty="0" smtClean="0"/>
              <a:t>İşçinin kendisine ödenirse günlük 157 TL ye kadar hem gelir vergisinden hem de SGK priminden istisna. (Gelir vergisi istisnası 187 TL)</a:t>
            </a:r>
          </a:p>
          <a:p>
            <a:r>
              <a:rPr lang="tr-TR" sz="2200" dirty="0" smtClean="0"/>
              <a:t>İkram </a:t>
            </a:r>
            <a:r>
              <a:rPr lang="tr-TR" sz="2200" dirty="0"/>
              <a:t>edilmek üzere </a:t>
            </a:r>
            <a:r>
              <a:rPr lang="tr-TR" sz="2200" dirty="0" smtClean="0"/>
              <a:t>alınan çay</a:t>
            </a:r>
            <a:r>
              <a:rPr lang="tr-TR" sz="2200" dirty="0"/>
              <a:t>, kahve, </a:t>
            </a:r>
            <a:r>
              <a:rPr lang="tr-TR" sz="2200" dirty="0" smtClean="0"/>
              <a:t>kurabiye </a:t>
            </a:r>
            <a:r>
              <a:rPr lang="tr-TR" sz="2200" dirty="0"/>
              <a:t>gibi </a:t>
            </a:r>
            <a:r>
              <a:rPr lang="tr-TR" sz="2200" dirty="0" smtClean="0"/>
              <a:t>giderler</a:t>
            </a:r>
          </a:p>
          <a:p>
            <a:r>
              <a:rPr lang="tr-TR" sz="2200" dirty="0"/>
              <a:t>Hizmet Erbabına Verilen Giyim </a:t>
            </a:r>
            <a:r>
              <a:rPr lang="tr-TR" sz="2200" dirty="0" smtClean="0"/>
              <a:t>Eşyası</a:t>
            </a:r>
          </a:p>
          <a:p>
            <a:pPr lvl="1"/>
            <a:r>
              <a:rPr lang="tr-TR" sz="1800" dirty="0" smtClean="0"/>
              <a:t>Üniforma niteliğinde olan giyim eşyası. (avukatlık cübbesi)</a:t>
            </a:r>
          </a:p>
          <a:p>
            <a:r>
              <a:rPr lang="tr-TR" sz="2200" dirty="0" smtClean="0"/>
              <a:t>Mesleki </a:t>
            </a:r>
            <a:r>
              <a:rPr lang="tr-TR" sz="2200" dirty="0"/>
              <a:t>Yayınlar İçin</a:t>
            </a:r>
            <a:r>
              <a:rPr lang="tr-TR" sz="2200" b="1" dirty="0">
                <a:solidFill>
                  <a:srgbClr val="FF0000"/>
                </a:solidFill>
              </a:rPr>
              <a:t> Ödenen </a:t>
            </a:r>
            <a:r>
              <a:rPr lang="tr-TR" sz="2200" dirty="0"/>
              <a:t>Giderler</a:t>
            </a:r>
            <a:endParaRPr lang="tr-TR" sz="2200" dirty="0" smtClean="0"/>
          </a:p>
          <a:p>
            <a:r>
              <a:rPr lang="tr-TR" sz="2200" b="1" dirty="0" smtClean="0">
                <a:solidFill>
                  <a:srgbClr val="FF0000"/>
                </a:solidFill>
              </a:rPr>
              <a:t>Ödenen</a:t>
            </a:r>
            <a:r>
              <a:rPr lang="tr-TR" sz="2200" dirty="0" smtClean="0"/>
              <a:t> </a:t>
            </a:r>
            <a:r>
              <a:rPr lang="tr-TR" sz="2200" dirty="0" err="1" smtClean="0"/>
              <a:t>bağkur</a:t>
            </a:r>
            <a:r>
              <a:rPr lang="tr-TR" sz="2200" dirty="0" smtClean="0"/>
              <a:t> primleri</a:t>
            </a:r>
            <a:endParaRPr lang="tr-TR" sz="2200" dirty="0"/>
          </a:p>
        </p:txBody>
      </p:sp>
      <p:pic>
        <p:nvPicPr>
          <p:cNvPr id="5" name="Resim 4"/>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1915934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0"/>
            <a:ext cx="8596668" cy="643944"/>
          </a:xfrm>
        </p:spPr>
        <p:txBody>
          <a:bodyPr/>
          <a:lstStyle/>
          <a:p>
            <a:pPr algn="ctr"/>
            <a:r>
              <a:rPr lang="tr-TR" dirty="0">
                <a:solidFill>
                  <a:srgbClr val="0070C0"/>
                </a:solidFill>
              </a:rPr>
              <a:t>AVUKATLARIN GİDERLERİ</a:t>
            </a:r>
            <a:endParaRPr lang="tr-TR" dirty="0"/>
          </a:p>
        </p:txBody>
      </p:sp>
      <p:sp>
        <p:nvSpPr>
          <p:cNvPr id="3" name="İçerik Yer Tutucusu 2"/>
          <p:cNvSpPr>
            <a:spLocks noGrp="1"/>
          </p:cNvSpPr>
          <p:nvPr>
            <p:ph idx="1"/>
          </p:nvPr>
        </p:nvSpPr>
        <p:spPr>
          <a:xfrm>
            <a:off x="677334" y="953037"/>
            <a:ext cx="10140920" cy="5769736"/>
          </a:xfrm>
        </p:spPr>
        <p:txBody>
          <a:bodyPr>
            <a:normAutofit/>
          </a:bodyPr>
          <a:lstStyle/>
          <a:p>
            <a:pPr algn="just"/>
            <a:r>
              <a:rPr lang="tr-TR" sz="2200" b="1" dirty="0"/>
              <a:t>Tesisat, Demirbaş Eşya Ve Taşıtlar İçin Ayrılan Amortismanlar</a:t>
            </a:r>
          </a:p>
          <a:p>
            <a:pPr algn="just"/>
            <a:r>
              <a:rPr lang="tr-TR" sz="2200" b="1" dirty="0"/>
              <a:t>Serbest Meslek Kazancında Özel Maliyet Bedeli </a:t>
            </a:r>
            <a:r>
              <a:rPr lang="tr-TR" sz="2200" b="1" dirty="0" smtClean="0"/>
              <a:t>Uygulaması</a:t>
            </a:r>
          </a:p>
          <a:p>
            <a:pPr lvl="1" algn="just"/>
            <a:r>
              <a:rPr lang="tr-TR" sz="2000" dirty="0" smtClean="0"/>
              <a:t>Kiralanan işyerine yapılan kalıcı giderler.</a:t>
            </a:r>
            <a:endParaRPr lang="tr-TR" sz="2000" dirty="0"/>
          </a:p>
          <a:p>
            <a:pPr algn="just"/>
            <a:r>
              <a:rPr lang="tr-TR" sz="2200" b="1" dirty="0" smtClean="0"/>
              <a:t>Kiralanan </a:t>
            </a:r>
            <a:r>
              <a:rPr lang="tr-TR" sz="2200" b="1" dirty="0"/>
              <a:t>veya Envantere Dahil Olan ve İşte Kullanılan Taşıtların </a:t>
            </a:r>
            <a:r>
              <a:rPr lang="tr-TR" sz="2200" b="1" dirty="0" smtClean="0"/>
              <a:t>Gideri</a:t>
            </a:r>
          </a:p>
          <a:p>
            <a:pPr lvl="1" algn="just"/>
            <a:r>
              <a:rPr lang="tr-TR" sz="2000" dirty="0" smtClean="0"/>
              <a:t>Kiralanan araçlarda aylık kira bedeli 26.000 TL (2024 yılı için)</a:t>
            </a:r>
          </a:p>
          <a:p>
            <a:pPr lvl="1" algn="just"/>
            <a:r>
              <a:rPr lang="tr-TR" sz="2000" dirty="0" smtClean="0"/>
              <a:t>Akaryakıt, bakım onarım gideri, (binek araçlarda %70 i kullanılır.)</a:t>
            </a:r>
            <a:endParaRPr lang="tr-TR" sz="2000" dirty="0"/>
          </a:p>
          <a:p>
            <a:pPr algn="just"/>
            <a:r>
              <a:rPr lang="tr-TR" sz="2200" b="1" dirty="0" smtClean="0"/>
              <a:t>Sıfır km araç alımlarında KDV ve ÖTV </a:t>
            </a:r>
            <a:r>
              <a:rPr lang="tr-TR" sz="2200" b="1" dirty="0" err="1" smtClean="0"/>
              <a:t>nin</a:t>
            </a:r>
            <a:r>
              <a:rPr lang="tr-TR" sz="2200" b="1" dirty="0" smtClean="0"/>
              <a:t> gider yazılması</a:t>
            </a:r>
          </a:p>
          <a:p>
            <a:pPr lvl="1" algn="just"/>
            <a:r>
              <a:rPr lang="tr-TR" sz="2000" dirty="0" smtClean="0"/>
              <a:t>2024 yılı itibari ile gider yazılabilecek toplam tutar 690.000 TL</a:t>
            </a:r>
          </a:p>
          <a:p>
            <a:pPr algn="just"/>
            <a:r>
              <a:rPr lang="tr-TR" sz="2200" b="1" dirty="0"/>
              <a:t>Mesleki Faaliyetin İfası İçin </a:t>
            </a:r>
            <a:r>
              <a:rPr lang="tr-TR" sz="2200" b="1" dirty="0" smtClean="0">
                <a:solidFill>
                  <a:srgbClr val="FF0000"/>
                </a:solidFill>
              </a:rPr>
              <a:t>ödenen</a:t>
            </a:r>
            <a:r>
              <a:rPr lang="tr-TR" sz="2200" b="1" dirty="0" smtClean="0"/>
              <a:t> </a:t>
            </a:r>
            <a:r>
              <a:rPr lang="tr-TR" sz="2200" b="1" dirty="0"/>
              <a:t>Mal ve Hizmet </a:t>
            </a:r>
            <a:r>
              <a:rPr lang="tr-TR" sz="2200" b="1" dirty="0" smtClean="0"/>
              <a:t>alım Bedelleri</a:t>
            </a:r>
          </a:p>
          <a:p>
            <a:pPr lvl="1" algn="just"/>
            <a:r>
              <a:rPr lang="tr-TR" sz="2000" dirty="0" smtClean="0"/>
              <a:t>Başka bir avukattan veya Mali müşavirden hizmet alınması</a:t>
            </a:r>
          </a:p>
          <a:p>
            <a:pPr algn="just"/>
            <a:r>
              <a:rPr lang="tr-TR" sz="2200" b="1" dirty="0"/>
              <a:t>Emekli Sandıklarına ve Mesleki Teşekküllere </a:t>
            </a:r>
            <a:r>
              <a:rPr lang="tr-TR" sz="2200" b="1" dirty="0">
                <a:solidFill>
                  <a:srgbClr val="FF0000"/>
                </a:solidFill>
              </a:rPr>
              <a:t>Ödenen</a:t>
            </a:r>
            <a:r>
              <a:rPr lang="tr-TR" sz="2200" b="1" dirty="0"/>
              <a:t> </a:t>
            </a:r>
            <a:r>
              <a:rPr lang="tr-TR" sz="2200" b="1" dirty="0" smtClean="0"/>
              <a:t>Aidatlar</a:t>
            </a:r>
          </a:p>
          <a:p>
            <a:pPr lvl="1" algn="just"/>
            <a:r>
              <a:rPr lang="tr-TR" sz="2000" dirty="0" smtClean="0"/>
              <a:t>Baro aidatları</a:t>
            </a:r>
            <a:endParaRPr lang="tr-TR" sz="2000" dirty="0"/>
          </a:p>
        </p:txBody>
      </p:sp>
      <p:pic>
        <p:nvPicPr>
          <p:cNvPr id="5" name="Resim 4"/>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1787624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334852"/>
            <a:ext cx="8596668" cy="953036"/>
          </a:xfrm>
        </p:spPr>
        <p:txBody>
          <a:bodyPr/>
          <a:lstStyle/>
          <a:p>
            <a:r>
              <a:rPr lang="tr-TR" dirty="0" smtClean="0"/>
              <a:t>VERGİ KANUNLARINDA SERBEST MESLEK</a:t>
            </a:r>
            <a:endParaRPr lang="tr-TR" dirty="0"/>
          </a:p>
        </p:txBody>
      </p:sp>
      <p:sp>
        <p:nvSpPr>
          <p:cNvPr id="3" name="İçerik Yer Tutucusu 2"/>
          <p:cNvSpPr>
            <a:spLocks noGrp="1"/>
          </p:cNvSpPr>
          <p:nvPr>
            <p:ph idx="1"/>
          </p:nvPr>
        </p:nvSpPr>
        <p:spPr>
          <a:xfrm>
            <a:off x="360608" y="1519707"/>
            <a:ext cx="9762185" cy="4958366"/>
          </a:xfrm>
        </p:spPr>
        <p:txBody>
          <a:bodyPr>
            <a:normAutofit/>
          </a:bodyPr>
          <a:lstStyle/>
          <a:p>
            <a:pPr algn="just"/>
            <a:r>
              <a:rPr lang="tr-TR" sz="2000" b="1" u="sng" dirty="0" smtClean="0">
                <a:solidFill>
                  <a:srgbClr val="C00000"/>
                </a:solidFill>
              </a:rPr>
              <a:t>GVK md 65- Serbest meslek kazancının tarifi;</a:t>
            </a:r>
          </a:p>
          <a:p>
            <a:pPr lvl="1" algn="just"/>
            <a:r>
              <a:rPr lang="tr-TR" sz="2800" dirty="0"/>
              <a:t>Serbest meslek faaliyeti; sermayeden ziyade </a:t>
            </a:r>
            <a:r>
              <a:rPr lang="tr-TR" sz="2800" b="1" dirty="0">
                <a:solidFill>
                  <a:srgbClr val="00B050"/>
                </a:solidFill>
              </a:rPr>
              <a:t>şahsi mesaiye</a:t>
            </a:r>
            <a:r>
              <a:rPr lang="tr-TR" sz="2800" b="1" dirty="0">
                <a:solidFill>
                  <a:srgbClr val="FFC000"/>
                </a:solidFill>
              </a:rPr>
              <a:t>, ilmi veya mesleki bilgiye</a:t>
            </a:r>
            <a:r>
              <a:rPr lang="tr-TR" sz="2800" b="1" dirty="0"/>
              <a:t> </a:t>
            </a:r>
            <a:r>
              <a:rPr lang="tr-TR" sz="2800" dirty="0"/>
              <a:t>veya </a:t>
            </a:r>
            <a:r>
              <a:rPr lang="tr-TR" sz="2800" b="1" dirty="0">
                <a:solidFill>
                  <a:srgbClr val="FF0000"/>
                </a:solidFill>
              </a:rPr>
              <a:t>ihtisasa dayanan </a:t>
            </a:r>
            <a:r>
              <a:rPr lang="tr-TR" sz="2800" dirty="0"/>
              <a:t>ve </a:t>
            </a:r>
            <a:r>
              <a:rPr lang="tr-TR" sz="2800" b="1" dirty="0">
                <a:solidFill>
                  <a:srgbClr val="00B0F0"/>
                </a:solidFill>
              </a:rPr>
              <a:t>ticari mahiyette </a:t>
            </a:r>
            <a:r>
              <a:rPr lang="tr-TR" sz="2800" b="1" dirty="0" smtClean="0">
                <a:solidFill>
                  <a:srgbClr val="00B0F0"/>
                </a:solidFill>
              </a:rPr>
              <a:t>olmayan </a:t>
            </a:r>
            <a:r>
              <a:rPr lang="tr-TR" sz="2800" dirty="0"/>
              <a:t>işlerin </a:t>
            </a:r>
            <a:r>
              <a:rPr lang="tr-TR" sz="2800" b="1" i="1" u="sng" dirty="0"/>
              <a:t>işverene tabi olmaksızın</a:t>
            </a:r>
            <a:r>
              <a:rPr lang="tr-TR" sz="2800" dirty="0"/>
              <a:t> şahsi sorumluluk altında kendi nam ve hesabına yapılmasıdır</a:t>
            </a:r>
            <a:r>
              <a:rPr lang="tr-TR" sz="2800" dirty="0" smtClean="0"/>
              <a:t>.</a:t>
            </a:r>
            <a:endParaRPr lang="tr-TR" sz="2800" b="1" u="sng" dirty="0">
              <a:solidFill>
                <a:srgbClr val="C00000"/>
              </a:solidFill>
            </a:endParaRPr>
          </a:p>
          <a:p>
            <a:pPr algn="just"/>
            <a:endParaRPr lang="tr-TR" sz="2800" b="1" u="sng" dirty="0" smtClean="0">
              <a:solidFill>
                <a:srgbClr val="C00000"/>
              </a:solidFill>
            </a:endParaRPr>
          </a:p>
          <a:p>
            <a:pPr algn="just"/>
            <a:r>
              <a:rPr lang="tr-TR" sz="2000" b="1" u="sng" dirty="0" smtClean="0">
                <a:solidFill>
                  <a:srgbClr val="C00000"/>
                </a:solidFill>
              </a:rPr>
              <a:t>GVK md 66- Serbest meslek erbabı</a:t>
            </a:r>
          </a:p>
          <a:p>
            <a:pPr lvl="1" algn="just"/>
            <a:r>
              <a:rPr lang="tr-TR" sz="2800" dirty="0"/>
              <a:t>Serbest meslek faaliyetini </a:t>
            </a:r>
            <a:r>
              <a:rPr lang="tr-TR" sz="2800" dirty="0" err="1"/>
              <a:t>mutad</a:t>
            </a:r>
            <a:r>
              <a:rPr lang="tr-TR" sz="2800" dirty="0"/>
              <a:t> meslek halinde ifa edenler, serbest meslek erbabıdır. </a:t>
            </a:r>
            <a:endParaRPr lang="tr-TR" sz="2800" b="1" u="sng" dirty="0" smtClean="0">
              <a:solidFill>
                <a:srgbClr val="C00000"/>
              </a:solidFill>
            </a:endParaRPr>
          </a:p>
          <a:p>
            <a:pPr lvl="1"/>
            <a:endParaRPr lang="tr-TR" sz="2000" dirty="0"/>
          </a:p>
          <a:p>
            <a:pPr lvl="1"/>
            <a:endParaRPr lang="tr-TR" sz="2000" dirty="0" smtClean="0"/>
          </a:p>
        </p:txBody>
      </p:sp>
      <p:pic>
        <p:nvPicPr>
          <p:cNvPr id="5" name="Resim 4"/>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3259178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0"/>
            <a:ext cx="8596668" cy="682580"/>
          </a:xfrm>
        </p:spPr>
        <p:txBody>
          <a:bodyPr/>
          <a:lstStyle/>
          <a:p>
            <a:pPr algn="ctr"/>
            <a:r>
              <a:rPr lang="tr-TR" dirty="0">
                <a:solidFill>
                  <a:srgbClr val="0070C0"/>
                </a:solidFill>
              </a:rPr>
              <a:t>AVUKATLARIN GİDERLERİ</a:t>
            </a:r>
            <a:endParaRPr lang="tr-TR" dirty="0"/>
          </a:p>
        </p:txBody>
      </p:sp>
      <p:sp>
        <p:nvSpPr>
          <p:cNvPr id="3" name="İçerik Yer Tutucusu 2"/>
          <p:cNvSpPr>
            <a:spLocks noGrp="1"/>
          </p:cNvSpPr>
          <p:nvPr>
            <p:ph idx="1"/>
          </p:nvPr>
        </p:nvSpPr>
        <p:spPr>
          <a:xfrm>
            <a:off x="206062" y="811369"/>
            <a:ext cx="10625070" cy="5924282"/>
          </a:xfrm>
        </p:spPr>
        <p:txBody>
          <a:bodyPr>
            <a:normAutofit/>
          </a:bodyPr>
          <a:lstStyle/>
          <a:p>
            <a:r>
              <a:rPr lang="tr-TR" dirty="0"/>
              <a:t>Mesleki Faaliyetle İlgili Ödenen </a:t>
            </a:r>
            <a:r>
              <a:rPr lang="tr-TR" dirty="0" smtClean="0"/>
              <a:t>Tazminatlar</a:t>
            </a:r>
          </a:p>
          <a:p>
            <a:pPr lvl="1"/>
            <a:r>
              <a:rPr lang="tr-TR" sz="1800" dirty="0"/>
              <a:t>Ödenen tazminat serbest meslek faaliyeti ile ilgili olmalıdır, </a:t>
            </a:r>
            <a:endParaRPr lang="tr-TR" sz="1800" dirty="0" smtClean="0"/>
          </a:p>
          <a:p>
            <a:pPr lvl="1"/>
            <a:r>
              <a:rPr lang="tr-TR" sz="1800" dirty="0" smtClean="0"/>
              <a:t>Tazminat </a:t>
            </a:r>
            <a:r>
              <a:rPr lang="tr-TR" sz="1800" dirty="0"/>
              <a:t>mukavelenameye, ilama veya kanun emrine istinaden ödenmiş </a:t>
            </a:r>
            <a:r>
              <a:rPr lang="tr-TR" sz="1800" dirty="0" smtClean="0"/>
              <a:t>olmalıdır</a:t>
            </a:r>
          </a:p>
          <a:p>
            <a:pPr lvl="1"/>
            <a:r>
              <a:rPr lang="tr-TR" sz="1800" dirty="0" smtClean="0"/>
              <a:t>Tazminat </a:t>
            </a:r>
            <a:r>
              <a:rPr lang="tr-TR" sz="1800" dirty="0"/>
              <a:t>serbest meslek erbabının şahsi kusuru veya suçlarından kaynaklanmış </a:t>
            </a:r>
            <a:r>
              <a:rPr lang="tr-TR" sz="1800" b="1" u="sng" dirty="0">
                <a:solidFill>
                  <a:srgbClr val="FF0000"/>
                </a:solidFill>
              </a:rPr>
              <a:t>olmamalıdır</a:t>
            </a:r>
            <a:r>
              <a:rPr lang="tr-TR" sz="1800" b="1" u="sng" dirty="0" smtClean="0">
                <a:solidFill>
                  <a:srgbClr val="FF0000"/>
                </a:solidFill>
              </a:rPr>
              <a:t>.</a:t>
            </a:r>
          </a:p>
          <a:p>
            <a:r>
              <a:rPr lang="tr-TR" b="1" dirty="0">
                <a:solidFill>
                  <a:srgbClr val="FF0000"/>
                </a:solidFill>
              </a:rPr>
              <a:t>İSTANBUL VERGİ DAİRESİ </a:t>
            </a:r>
            <a:r>
              <a:rPr lang="tr-TR" b="1" dirty="0" smtClean="0">
                <a:solidFill>
                  <a:srgbClr val="FF0000"/>
                </a:solidFill>
              </a:rPr>
              <a:t>BAŞKANLIĞI - (</a:t>
            </a:r>
            <a:r>
              <a:rPr lang="tr-TR" b="1" dirty="0">
                <a:solidFill>
                  <a:srgbClr val="FF0000"/>
                </a:solidFill>
              </a:rPr>
              <a:t>Mükellef Hizmetleri Gelir Vergileri Grup Müdürlüğü</a:t>
            </a:r>
            <a:r>
              <a:rPr lang="tr-TR" b="1" dirty="0" smtClean="0">
                <a:solidFill>
                  <a:srgbClr val="FF0000"/>
                </a:solidFill>
              </a:rPr>
              <a:t>) - 04/09/2013 tarih - </a:t>
            </a:r>
            <a:r>
              <a:rPr lang="tr-TR" b="1" dirty="0">
                <a:solidFill>
                  <a:srgbClr val="FF0000"/>
                </a:solidFill>
              </a:rPr>
              <a:t>62030549-120[68-2012/1219]-</a:t>
            </a:r>
            <a:r>
              <a:rPr lang="tr-TR" b="1" dirty="0" smtClean="0">
                <a:solidFill>
                  <a:srgbClr val="FF0000"/>
                </a:solidFill>
              </a:rPr>
              <a:t>1430 sayılı ÖZELGE</a:t>
            </a:r>
            <a:endParaRPr lang="tr-TR" dirty="0">
              <a:solidFill>
                <a:srgbClr val="FF0000"/>
              </a:solidFill>
            </a:endParaRPr>
          </a:p>
          <a:p>
            <a:pPr lvl="1" algn="just"/>
            <a:r>
              <a:rPr lang="tr-TR" sz="1800" dirty="0">
                <a:solidFill>
                  <a:srgbClr val="0070C0"/>
                </a:solidFill>
              </a:rPr>
              <a:t>Ücretli çalışan avukatın sebep olduğu fiiller nedeniyle ödenen bedellerin gider yazılıp yazılamayacağı</a:t>
            </a:r>
            <a:r>
              <a:rPr lang="tr-TR" sz="1800" dirty="0" smtClean="0">
                <a:solidFill>
                  <a:srgbClr val="0070C0"/>
                </a:solidFill>
              </a:rPr>
              <a:t>. </a:t>
            </a:r>
            <a:r>
              <a:rPr lang="tr-TR" sz="1800" dirty="0" smtClean="0"/>
              <a:t>«</a:t>
            </a:r>
            <a:r>
              <a:rPr lang="tr-TR" sz="1800" dirty="0"/>
              <a:t>Bu hükümlere göre, ödenen tazminatın gider yazılabilmesi için mesleki faaliyetle ilgili olması ve sözleşmeye, ilama ve kanun emrine bağlı bulunması şarttır. Mesleki faaliyetle ilgili olamayan ve mesleki faaliyetle ilgili olsa dahi serbest meslek erbabının şahsi kusuru nedeniyle ödenen zarar, ziyan ve tazminatlar ise </a:t>
            </a:r>
            <a:r>
              <a:rPr lang="tr-TR" sz="1800" dirty="0" smtClean="0"/>
              <a:t>mesleki </a:t>
            </a:r>
            <a:r>
              <a:rPr lang="tr-TR" sz="1800" dirty="0"/>
              <a:t>kazancın tespitinde gider olarak   yazılamayacaktır. Bununla birlikte, </a:t>
            </a:r>
            <a:r>
              <a:rPr lang="tr-TR" sz="1800" dirty="0">
                <a:solidFill>
                  <a:srgbClr val="FF0000"/>
                </a:solidFill>
              </a:rPr>
              <a:t>serbest meslek erbabının Borçlar Kanununun "İstihdam Edenin Kusursuz Sorumluluğu" hükümleri çerçevesinde </a:t>
            </a:r>
            <a:r>
              <a:rPr lang="tr-TR" sz="1800" dirty="0"/>
              <a:t>katlandığı tazminat yükümlülüğü, teşebbüs sahibinin suçundan doğan tazminat olarak kabul edilemez</a:t>
            </a:r>
            <a:r>
              <a:rPr lang="tr-TR" sz="1800" dirty="0" smtClean="0"/>
              <a:t>. şahsi </a:t>
            </a:r>
            <a:r>
              <a:rPr lang="tr-TR" sz="1800" dirty="0"/>
              <a:t>kusurunuzdan kaynaklanmayıp, yanınızda ücretli olarak çalışan adı geçen avukatın verdiği zararlar için ödenen tazminatların kanun, ilam ve mukavelenameye göre ödenmesi koşuluyla Gelir Vergisi Kanununun  68 inci maddesinin birinci fıkrasının 10 numaralı bendi kapsamında mesleki kazancın tespitinde hasılattan indirim konusu yapılması mümkündür</a:t>
            </a:r>
            <a:r>
              <a:rPr lang="tr-TR" sz="1800" dirty="0" smtClean="0"/>
              <a:t>.»</a:t>
            </a:r>
          </a:p>
          <a:p>
            <a:pPr marL="457200" lvl="1" indent="0">
              <a:buNone/>
            </a:pPr>
            <a:endParaRPr lang="tr-TR" dirty="0" smtClean="0"/>
          </a:p>
        </p:txBody>
      </p:sp>
      <p:pic>
        <p:nvPicPr>
          <p:cNvPr id="5" name="Resim 4"/>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1211758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94445"/>
            <a:ext cx="8596668" cy="691166"/>
          </a:xfrm>
        </p:spPr>
        <p:txBody>
          <a:bodyPr/>
          <a:lstStyle/>
          <a:p>
            <a:pPr algn="ctr"/>
            <a:r>
              <a:rPr lang="tr-TR" dirty="0">
                <a:solidFill>
                  <a:srgbClr val="0070C0"/>
                </a:solidFill>
              </a:rPr>
              <a:t>AVUKATLARIN GİDERLERİ</a:t>
            </a:r>
            <a:endParaRPr lang="tr-TR" dirty="0"/>
          </a:p>
        </p:txBody>
      </p:sp>
      <p:sp>
        <p:nvSpPr>
          <p:cNvPr id="3" name="İçerik Yer Tutucusu 2"/>
          <p:cNvSpPr>
            <a:spLocks noGrp="1"/>
          </p:cNvSpPr>
          <p:nvPr>
            <p:ph idx="1"/>
          </p:nvPr>
        </p:nvSpPr>
        <p:spPr>
          <a:xfrm>
            <a:off x="677333" y="888643"/>
            <a:ext cx="9136367" cy="5795492"/>
          </a:xfrm>
        </p:spPr>
        <p:txBody>
          <a:bodyPr>
            <a:normAutofit lnSpcReduction="10000"/>
          </a:bodyPr>
          <a:lstStyle/>
          <a:p>
            <a:r>
              <a:rPr lang="tr-TR" b="1" dirty="0" smtClean="0">
                <a:solidFill>
                  <a:srgbClr val="FF0000"/>
                </a:solidFill>
              </a:rPr>
              <a:t>YILLIK BEYANNAME ÜZERİNDEN İNDİRİLEBİLECEK GİDERLER</a:t>
            </a:r>
          </a:p>
          <a:p>
            <a:pPr lvl="1" algn="just"/>
            <a:r>
              <a:rPr lang="tr-TR" b="1" dirty="0">
                <a:solidFill>
                  <a:srgbClr val="0070C0"/>
                </a:solidFill>
              </a:rPr>
              <a:t>Mükellefin şahsına, eşine ve küçük çocuklarına ait </a:t>
            </a:r>
            <a:r>
              <a:rPr lang="tr-TR" b="1" dirty="0" smtClean="0">
                <a:solidFill>
                  <a:srgbClr val="0070C0"/>
                </a:solidFill>
              </a:rPr>
              <a:t>hayat sigortası </a:t>
            </a:r>
            <a:r>
              <a:rPr lang="tr-TR" b="1" dirty="0">
                <a:solidFill>
                  <a:srgbClr val="0070C0"/>
                </a:solidFill>
              </a:rPr>
              <a:t>primleri </a:t>
            </a:r>
            <a:r>
              <a:rPr lang="tr-TR" dirty="0"/>
              <a:t>(beyan edilen gelirin %15’ini ve asgari ücretin yıllık tutarını aşmamak kaydıyla</a:t>
            </a:r>
            <a:r>
              <a:rPr lang="tr-TR" dirty="0" smtClean="0"/>
              <a:t>)</a:t>
            </a:r>
          </a:p>
          <a:p>
            <a:pPr lvl="1" algn="just"/>
            <a:r>
              <a:rPr lang="tr-TR" b="1" dirty="0">
                <a:solidFill>
                  <a:srgbClr val="0070C0"/>
                </a:solidFill>
              </a:rPr>
              <a:t>Mükellefin şahsına, eşine ve küçük çocuklarına ait eğitim ve sağlık harcamaları </a:t>
            </a:r>
            <a:r>
              <a:rPr lang="tr-TR" dirty="0"/>
              <a:t>(beyan edilen gelirin %10’unu aşmaması, </a:t>
            </a:r>
            <a:r>
              <a:rPr lang="tr-TR" u="sng" dirty="0"/>
              <a:t>Türkiye’de yapılması </a:t>
            </a:r>
            <a:r>
              <a:rPr lang="tr-TR" dirty="0"/>
              <a:t>ve </a:t>
            </a:r>
            <a:r>
              <a:rPr lang="tr-TR" u="sng" dirty="0"/>
              <a:t>gelir veya kurumlar vergisi mükellefiyeti bulunan </a:t>
            </a:r>
            <a:r>
              <a:rPr lang="tr-TR" dirty="0"/>
              <a:t>gerçek veya tüzel kişilerden alınacak belgelerle tevsik edilmesi şartıyla</a:t>
            </a:r>
            <a:r>
              <a:rPr lang="tr-TR" dirty="0" smtClean="0"/>
              <a:t>)</a:t>
            </a:r>
          </a:p>
          <a:p>
            <a:pPr lvl="1" algn="just"/>
            <a:r>
              <a:rPr lang="tr-TR" b="1" dirty="0" smtClean="0">
                <a:solidFill>
                  <a:srgbClr val="0070C0"/>
                </a:solidFill>
              </a:rPr>
              <a:t>Bağış </a:t>
            </a:r>
            <a:r>
              <a:rPr lang="tr-TR" b="1" dirty="0">
                <a:solidFill>
                  <a:srgbClr val="0070C0"/>
                </a:solidFill>
              </a:rPr>
              <a:t>ve </a:t>
            </a:r>
            <a:r>
              <a:rPr lang="tr-TR" b="1" dirty="0" smtClean="0">
                <a:solidFill>
                  <a:srgbClr val="0070C0"/>
                </a:solidFill>
              </a:rPr>
              <a:t>Yardımlar</a:t>
            </a:r>
          </a:p>
          <a:p>
            <a:pPr lvl="2" algn="just"/>
            <a:r>
              <a:rPr lang="tr-TR" sz="1600" dirty="0" smtClean="0"/>
              <a:t>KIZILAY VE YEŞİLAY cemiyetlerine yapılan ayni veya nakdi bağışlar</a:t>
            </a:r>
          </a:p>
          <a:p>
            <a:pPr lvl="2" algn="just"/>
            <a:r>
              <a:rPr lang="tr-TR" sz="1600" dirty="0"/>
              <a:t>Genel ve özel bütçeli kamu idareleri, il özel idareleri, belediyeler, köyler ile kamu yararına çalışan dernekler ve</a:t>
            </a:r>
            <a:r>
              <a:rPr lang="tr-TR" sz="1600" b="1" dirty="0"/>
              <a:t> </a:t>
            </a:r>
            <a:r>
              <a:rPr lang="tr-TR" sz="1600" dirty="0" smtClean="0"/>
              <a:t>Cumhurbaşkanınca vergi </a:t>
            </a:r>
            <a:r>
              <a:rPr lang="tr-TR" sz="1600" dirty="0"/>
              <a:t>muafiyeti tanınan vakıflara yıllık toplamı beyan edilecek gelirin % 5'ini (kalkınmada öncelikli yöreler için % 10'unu) aşmamak üzere, makbuz karşılığında yapılan bağış ve yardımlar</a:t>
            </a:r>
            <a:r>
              <a:rPr lang="tr-TR" sz="1600" dirty="0" smtClean="0"/>
              <a:t>.</a:t>
            </a:r>
          </a:p>
          <a:p>
            <a:pPr lvl="2" algn="just"/>
            <a:r>
              <a:rPr lang="tr-TR" sz="1600" dirty="0"/>
              <a:t>Fakirlere yardım amacıyla gıda bankacılığı faaliyetinde bulunan dernek ve </a:t>
            </a:r>
            <a:r>
              <a:rPr lang="tr-TR" sz="1600" dirty="0" smtClean="0"/>
              <a:t>vakıflara Maliye Bakanlığınca belirlenen usul ve esaslar çerçevesinde bağışlanan</a:t>
            </a:r>
            <a:r>
              <a:rPr lang="tr-TR" sz="1600" dirty="0"/>
              <a:t> </a:t>
            </a:r>
            <a:r>
              <a:rPr lang="tr-TR" sz="1600" b="1" dirty="0"/>
              <a:t> </a:t>
            </a:r>
            <a:r>
              <a:rPr lang="tr-TR" sz="1600" dirty="0"/>
              <a:t>gıda, temizlik, giyecek ve yakacak </a:t>
            </a:r>
            <a:r>
              <a:rPr lang="tr-TR" sz="1600" dirty="0" smtClean="0"/>
              <a:t>maddelerinin </a:t>
            </a:r>
            <a:r>
              <a:rPr lang="tr-TR" sz="1600" dirty="0"/>
              <a:t>maliyet bedelinin tamamı</a:t>
            </a:r>
            <a:r>
              <a:rPr lang="tr-TR" sz="1600" dirty="0" smtClean="0"/>
              <a:t>.</a:t>
            </a:r>
          </a:p>
          <a:p>
            <a:pPr lvl="2" algn="just"/>
            <a:r>
              <a:rPr lang="tr-TR" sz="1600" dirty="0" smtClean="0"/>
              <a:t>Cumhurbaşkanınca </a:t>
            </a:r>
            <a:r>
              <a:rPr lang="tr-TR" sz="1600" dirty="0"/>
              <a:t>başlatılan yardım kampanyalarına makbuz karşılığı yapılan ayni ve nakdî bağışların tamamı.</a:t>
            </a:r>
            <a:endParaRPr lang="tr-TR" sz="1600" dirty="0" smtClean="0"/>
          </a:p>
          <a:p>
            <a:pPr lvl="2" algn="just"/>
            <a:endParaRPr lang="tr-TR" sz="1600" dirty="0" smtClean="0"/>
          </a:p>
          <a:p>
            <a:pPr lvl="2" algn="just"/>
            <a:r>
              <a:rPr lang="tr-TR" sz="1600" dirty="0" smtClean="0"/>
              <a:t>Ve Diğerleri…</a:t>
            </a:r>
            <a:endParaRPr lang="tr-TR" sz="1600" dirty="0"/>
          </a:p>
        </p:txBody>
      </p:sp>
      <p:pic>
        <p:nvPicPr>
          <p:cNvPr id="5" name="Resim 4"/>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1111068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261867"/>
            <a:ext cx="8596668" cy="729806"/>
          </a:xfrm>
        </p:spPr>
        <p:txBody>
          <a:bodyPr/>
          <a:lstStyle/>
          <a:p>
            <a:pPr algn="ctr"/>
            <a:r>
              <a:rPr lang="tr-TR" dirty="0" smtClean="0">
                <a:solidFill>
                  <a:srgbClr val="0070C0"/>
                </a:solidFill>
              </a:rPr>
              <a:t>KAZANÇ VE KDV HESAPLAMA</a:t>
            </a:r>
            <a:endParaRPr lang="tr-TR" dirty="0">
              <a:solidFill>
                <a:srgbClr val="0070C0"/>
              </a:solidFill>
            </a:endParaRPr>
          </a:p>
        </p:txBody>
      </p:sp>
      <p:sp>
        <p:nvSpPr>
          <p:cNvPr id="3" name="İçerik Yer Tutucusu 2"/>
          <p:cNvSpPr>
            <a:spLocks noGrp="1"/>
          </p:cNvSpPr>
          <p:nvPr>
            <p:ph idx="1"/>
          </p:nvPr>
        </p:nvSpPr>
        <p:spPr>
          <a:xfrm>
            <a:off x="522787" y="1313645"/>
            <a:ext cx="4281033" cy="5396247"/>
          </a:xfrm>
        </p:spPr>
        <p:txBody>
          <a:bodyPr>
            <a:normAutofit/>
          </a:bodyPr>
          <a:lstStyle/>
          <a:p>
            <a:r>
              <a:rPr lang="tr-TR" b="1" dirty="0" smtClean="0">
                <a:solidFill>
                  <a:srgbClr val="FF0000"/>
                </a:solidFill>
              </a:rPr>
              <a:t>KAZANÇ HESAPLAMA</a:t>
            </a:r>
          </a:p>
          <a:p>
            <a:pPr algn="just"/>
            <a:r>
              <a:rPr lang="tr-TR" dirty="0" smtClean="0"/>
              <a:t>Elde edilen </a:t>
            </a:r>
            <a:r>
              <a:rPr lang="tr-TR" dirty="0" err="1" smtClean="0"/>
              <a:t>kdv</a:t>
            </a:r>
            <a:r>
              <a:rPr lang="tr-TR" dirty="0" smtClean="0"/>
              <a:t> hariç gelirlerden, ödenmiş olan giderler düşüldükten sonra kalan kısım NET KAZANÇ ı oluşturur. </a:t>
            </a:r>
          </a:p>
          <a:p>
            <a:pPr algn="just"/>
            <a:r>
              <a:rPr lang="tr-TR" dirty="0" smtClean="0"/>
              <a:t>Bunun neticesinde yıl içerisinde 3 er aylık dönemler halinde % 15 sabit oranlı kazanç vergisi hesaplanır eğer yapılan hizmetlerden stopaj kesintisi yapılmış ise bu stopajlar düşülür </a:t>
            </a:r>
            <a:r>
              <a:rPr lang="tr-TR" dirty="0">
                <a:solidFill>
                  <a:schemeClr val="tx1"/>
                </a:solidFill>
              </a:rPr>
              <a:t>kalan</a:t>
            </a:r>
            <a:r>
              <a:rPr lang="tr-TR" dirty="0" smtClean="0"/>
              <a:t> tutar ödenir. </a:t>
            </a:r>
          </a:p>
          <a:p>
            <a:pPr algn="just"/>
            <a:r>
              <a:rPr lang="tr-TR" dirty="0" smtClean="0"/>
              <a:t>Yıl sonunda toplam gelir üzerinden kademeli olarak kazanç vergisi hesaplanır, ödenen geçici vergiler ve kesilen stopajlar düşülür kalan kısım ödenir.</a:t>
            </a:r>
            <a:endParaRPr lang="tr-TR" dirty="0"/>
          </a:p>
        </p:txBody>
      </p:sp>
      <p:sp>
        <p:nvSpPr>
          <p:cNvPr id="5" name="Metin kutusu 4"/>
          <p:cNvSpPr txBox="1"/>
          <p:nvPr/>
        </p:nvSpPr>
        <p:spPr>
          <a:xfrm>
            <a:off x="5215944" y="1313645"/>
            <a:ext cx="4275786" cy="3970318"/>
          </a:xfrm>
          <a:prstGeom prst="rect">
            <a:avLst/>
          </a:prstGeom>
          <a:noFill/>
        </p:spPr>
        <p:txBody>
          <a:bodyPr wrap="square" rtlCol="0">
            <a:spAutoFit/>
          </a:bodyPr>
          <a:lstStyle/>
          <a:p>
            <a:pPr marL="285750" indent="-285750">
              <a:buFont typeface="Wingdings" panose="05000000000000000000" pitchFamily="2" charset="2"/>
              <a:buChar char="v"/>
            </a:pPr>
            <a:r>
              <a:rPr lang="tr-TR" b="1" dirty="0" smtClean="0">
                <a:solidFill>
                  <a:srgbClr val="FF0000"/>
                </a:solidFill>
              </a:rPr>
              <a:t>KDV HESAPLAMA</a:t>
            </a:r>
          </a:p>
          <a:p>
            <a:pPr marL="285750" indent="-285750" algn="just">
              <a:buFont typeface="Wingdings" panose="05000000000000000000" pitchFamily="2" charset="2"/>
              <a:buChar char="v"/>
            </a:pPr>
            <a:r>
              <a:rPr lang="tr-TR" dirty="0" smtClean="0"/>
              <a:t>Her ay düzenli olarak kesilen makbuzlarda gösterilen KDV den, alış ve giderler </a:t>
            </a:r>
            <a:r>
              <a:rPr lang="tr-TR" dirty="0"/>
              <a:t>n</a:t>
            </a:r>
            <a:r>
              <a:rPr lang="tr-TR" dirty="0" smtClean="0"/>
              <a:t>eticesinde ödediğimiz KDV </a:t>
            </a:r>
            <a:r>
              <a:rPr lang="tr-TR" dirty="0" err="1" smtClean="0"/>
              <a:t>ler</a:t>
            </a:r>
            <a:r>
              <a:rPr lang="tr-TR" dirty="0" smtClean="0"/>
              <a:t> düşülür,</a:t>
            </a:r>
          </a:p>
          <a:p>
            <a:pPr algn="just"/>
            <a:endParaRPr lang="tr-TR" dirty="0" smtClean="0"/>
          </a:p>
          <a:p>
            <a:pPr marL="285750" indent="-285750" algn="just">
              <a:buFont typeface="Wingdings" panose="05000000000000000000" pitchFamily="2" charset="2"/>
              <a:buChar char="v"/>
            </a:pPr>
            <a:r>
              <a:rPr lang="tr-TR" dirty="0" smtClean="0"/>
              <a:t>Bunun neticesinde tahsil olunan KDV fazla ise fark VERGİ DAİRESİNE ÖDENİR.</a:t>
            </a:r>
          </a:p>
          <a:p>
            <a:pPr algn="just"/>
            <a:endParaRPr lang="tr-TR" dirty="0" smtClean="0"/>
          </a:p>
          <a:p>
            <a:pPr marL="285750" indent="-285750" algn="just">
              <a:buFont typeface="Wingdings" panose="05000000000000000000" pitchFamily="2" charset="2"/>
              <a:buChar char="v"/>
            </a:pPr>
            <a:r>
              <a:rPr lang="tr-TR" dirty="0"/>
              <a:t>T</a:t>
            </a:r>
            <a:r>
              <a:rPr lang="tr-TR" dirty="0" smtClean="0"/>
              <a:t>ahsil olunan KDV </a:t>
            </a:r>
            <a:r>
              <a:rPr lang="tr-TR" dirty="0"/>
              <a:t>Ödenen KDV den </a:t>
            </a:r>
            <a:r>
              <a:rPr lang="tr-TR" dirty="0" smtClean="0"/>
              <a:t>az ise bir sonraki aya alacak olarak devrolunur.</a:t>
            </a:r>
          </a:p>
          <a:p>
            <a:endParaRPr lang="tr-TR" dirty="0"/>
          </a:p>
        </p:txBody>
      </p:sp>
      <p:pic>
        <p:nvPicPr>
          <p:cNvPr id="6" name="Resim 5"/>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3149200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82379"/>
            <a:ext cx="8596668" cy="1089598"/>
          </a:xfrm>
        </p:spPr>
        <p:txBody>
          <a:bodyPr>
            <a:normAutofit fontScale="90000"/>
          </a:bodyPr>
          <a:lstStyle/>
          <a:p>
            <a:pPr algn="ctr"/>
            <a:r>
              <a:rPr lang="tr-TR" dirty="0" smtClean="0">
                <a:solidFill>
                  <a:srgbClr val="0070C0"/>
                </a:solidFill>
              </a:rPr>
              <a:t>GENÇ MESLEK MENSUPLARINA ÖZEL VERGİ VE SİGORTA PRİM TEŞVİKLERİ</a:t>
            </a:r>
            <a:endParaRPr lang="tr-TR" dirty="0">
              <a:solidFill>
                <a:srgbClr val="0070C0"/>
              </a:solidFill>
            </a:endParaRPr>
          </a:p>
        </p:txBody>
      </p:sp>
      <p:sp>
        <p:nvSpPr>
          <p:cNvPr id="3" name="İçerik Yer Tutucusu 2"/>
          <p:cNvSpPr>
            <a:spLocks noGrp="1"/>
          </p:cNvSpPr>
          <p:nvPr>
            <p:ph idx="1"/>
          </p:nvPr>
        </p:nvSpPr>
        <p:spPr>
          <a:xfrm>
            <a:off x="677333" y="1545465"/>
            <a:ext cx="9162125" cy="4985295"/>
          </a:xfrm>
        </p:spPr>
        <p:txBody>
          <a:bodyPr>
            <a:normAutofit/>
          </a:bodyPr>
          <a:lstStyle/>
          <a:p>
            <a:pPr algn="just"/>
            <a:r>
              <a:rPr lang="tr-TR" sz="2400" dirty="0"/>
              <a:t>A</a:t>
            </a:r>
            <a:r>
              <a:rPr lang="tr-TR" sz="2400" dirty="0" smtClean="0"/>
              <a:t>dlarına </a:t>
            </a:r>
            <a:r>
              <a:rPr lang="tr-TR" sz="2400" dirty="0"/>
              <a:t>ilk defa gelir vergisi mükellefiyeti tesis olunan genç girişimcilerin</a:t>
            </a:r>
            <a:r>
              <a:rPr lang="tr-TR" sz="2400" dirty="0" smtClean="0"/>
              <a:t>,</a:t>
            </a:r>
          </a:p>
          <a:p>
            <a:pPr algn="just"/>
            <a:r>
              <a:rPr lang="tr-TR" sz="2400" dirty="0"/>
              <a:t>Mükellefiyet başlangıç tarihi itibarıyla 29 yaşını doldurmamış tam mükellef gerçek </a:t>
            </a:r>
            <a:r>
              <a:rPr lang="tr-TR" sz="2400" dirty="0" smtClean="0"/>
              <a:t>kişiler olmak şartıyla</a:t>
            </a:r>
          </a:p>
          <a:p>
            <a:pPr algn="just"/>
            <a:endParaRPr lang="tr-TR" sz="2400" dirty="0"/>
          </a:p>
          <a:p>
            <a:pPr marL="0" indent="0" algn="just">
              <a:buNone/>
            </a:pPr>
            <a:r>
              <a:rPr lang="tr-TR" sz="2400" dirty="0" smtClean="0"/>
              <a:t>faaliyete </a:t>
            </a:r>
            <a:r>
              <a:rPr lang="tr-TR" sz="2400" dirty="0"/>
              <a:t>başladıkları takvim yılından itibaren üç vergilendirme dönemi boyunca elde ettikleri kazançlarının </a:t>
            </a:r>
            <a:r>
              <a:rPr lang="tr-TR" sz="2400" dirty="0" smtClean="0"/>
              <a:t>(2024 için) 230.000 TL’lik </a:t>
            </a:r>
            <a:r>
              <a:rPr lang="tr-TR" sz="2400" dirty="0"/>
              <a:t>olan kısmı gelir vergisinden istisna edilmiştir</a:t>
            </a:r>
            <a:r>
              <a:rPr lang="tr-TR" sz="2400" dirty="0" smtClean="0"/>
              <a:t>. Bu istisna SADECE AVUKATLIK KAZANCI için geçerli olacaktır.</a:t>
            </a:r>
          </a:p>
          <a:p>
            <a:pPr marL="0" indent="0" algn="just">
              <a:buNone/>
            </a:pPr>
            <a:endParaRPr lang="tr-TR" sz="2400" dirty="0" smtClean="0"/>
          </a:p>
          <a:p>
            <a:pPr marL="0" indent="0" algn="just">
              <a:buNone/>
            </a:pPr>
            <a:r>
              <a:rPr lang="tr-TR" sz="2400" dirty="0" smtClean="0"/>
              <a:t>Bir yıl boyunca BAĞKUR primi de ödemeyeceklerdir.</a:t>
            </a:r>
            <a:endParaRPr lang="tr-TR" sz="2400" dirty="0"/>
          </a:p>
        </p:txBody>
      </p:sp>
      <p:pic>
        <p:nvPicPr>
          <p:cNvPr id="5" name="Resim 4"/>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3594899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3" y="218941"/>
            <a:ext cx="8596668" cy="862884"/>
          </a:xfrm>
        </p:spPr>
        <p:txBody>
          <a:bodyPr>
            <a:normAutofit/>
          </a:bodyPr>
          <a:lstStyle/>
          <a:p>
            <a:pPr algn="ctr"/>
            <a:r>
              <a:rPr lang="tr-TR" sz="4400" b="1" u="sng" dirty="0">
                <a:solidFill>
                  <a:srgbClr val="FF0000"/>
                </a:solidFill>
              </a:rPr>
              <a:t>ÖZELLİKLİ KONULAR</a:t>
            </a:r>
          </a:p>
        </p:txBody>
      </p:sp>
      <p:sp>
        <p:nvSpPr>
          <p:cNvPr id="3" name="İçerik Yer Tutucusu 2"/>
          <p:cNvSpPr>
            <a:spLocks noGrp="1"/>
          </p:cNvSpPr>
          <p:nvPr>
            <p:ph idx="1"/>
          </p:nvPr>
        </p:nvSpPr>
        <p:spPr>
          <a:xfrm>
            <a:off x="540913" y="1468192"/>
            <a:ext cx="9620518" cy="5280338"/>
          </a:xfrm>
        </p:spPr>
        <p:txBody>
          <a:bodyPr>
            <a:normAutofit/>
          </a:bodyPr>
          <a:lstStyle/>
          <a:p>
            <a:pPr algn="just"/>
            <a:r>
              <a:rPr lang="tr-TR" sz="2200" dirty="0" smtClean="0">
                <a:solidFill>
                  <a:srgbClr val="FF0000"/>
                </a:solidFill>
              </a:rPr>
              <a:t>SERBEST </a:t>
            </a:r>
            <a:r>
              <a:rPr lang="tr-TR" sz="2200" dirty="0">
                <a:solidFill>
                  <a:srgbClr val="FF0000"/>
                </a:solidFill>
              </a:rPr>
              <a:t>MESLEK MAKBUZU DÜZENLENMEMESİNİN VEYA GEÇ DÜZENLENMESİNİN YAPTIRIMLARI NELERDİR?</a:t>
            </a:r>
          </a:p>
          <a:p>
            <a:pPr lvl="1" algn="just"/>
            <a:r>
              <a:rPr lang="tr-TR" sz="2200" dirty="0"/>
              <a:t>Vergi idaresince makbuz düzenlenmediğinin tespiti halinde, buna isabet eden kazancın gelir vergisi ve KDV matrahlarına intikal ettirilmemesi sonucu bir vergi kaybı ortaya çıkacağından </a:t>
            </a:r>
            <a:r>
              <a:rPr lang="tr-TR" sz="2200" b="1" dirty="0">
                <a:solidFill>
                  <a:srgbClr val="FF0000"/>
                </a:solidFill>
              </a:rPr>
              <a:t>gelir vergisi ve KDV </a:t>
            </a:r>
            <a:r>
              <a:rPr lang="tr-TR" sz="2200" b="1" dirty="0" err="1">
                <a:solidFill>
                  <a:srgbClr val="FF0000"/>
                </a:solidFill>
              </a:rPr>
              <a:t>re’sen</a:t>
            </a:r>
            <a:r>
              <a:rPr lang="tr-TR" sz="2200" b="1" dirty="0">
                <a:solidFill>
                  <a:srgbClr val="FF0000"/>
                </a:solidFill>
              </a:rPr>
              <a:t> tarh edilecek</a:t>
            </a:r>
            <a:r>
              <a:rPr lang="tr-TR" sz="2200" dirty="0"/>
              <a:t>, tarh edilen vergi üzerinden </a:t>
            </a:r>
            <a:r>
              <a:rPr lang="tr-TR" sz="2200" b="1" dirty="0">
                <a:solidFill>
                  <a:srgbClr val="FF0000"/>
                </a:solidFill>
              </a:rPr>
              <a:t>1 KAT vergi </a:t>
            </a:r>
            <a:r>
              <a:rPr lang="tr-TR" sz="2200" b="1" dirty="0" err="1">
                <a:solidFill>
                  <a:srgbClr val="FF0000"/>
                </a:solidFill>
              </a:rPr>
              <a:t>ziyaı</a:t>
            </a:r>
            <a:r>
              <a:rPr lang="tr-TR" sz="2200" b="1" dirty="0">
                <a:solidFill>
                  <a:srgbClr val="FF0000"/>
                </a:solidFill>
              </a:rPr>
              <a:t> cezası kesilecektir</a:t>
            </a:r>
            <a:r>
              <a:rPr lang="tr-TR" sz="2200" dirty="0"/>
              <a:t>. Ayrıca zamanında tahakkuk ettirilmeyen vergi aslı üzerinden </a:t>
            </a:r>
            <a:r>
              <a:rPr lang="tr-TR" sz="2200" b="1" dirty="0">
                <a:solidFill>
                  <a:srgbClr val="FF0000"/>
                </a:solidFill>
              </a:rPr>
              <a:t>gecikme faizi</a:t>
            </a:r>
            <a:r>
              <a:rPr lang="tr-TR" sz="2200" dirty="0"/>
              <a:t> hesaplanacaktır. </a:t>
            </a:r>
          </a:p>
          <a:p>
            <a:pPr lvl="1" algn="just"/>
            <a:r>
              <a:rPr lang="tr-TR" sz="2200" dirty="0" smtClean="0"/>
              <a:t>Düzenlenmeyen </a:t>
            </a:r>
            <a:r>
              <a:rPr lang="tr-TR" sz="2200" dirty="0"/>
              <a:t>veya eksik düzenlenen makbuz tutarının </a:t>
            </a:r>
            <a:r>
              <a:rPr lang="tr-TR" sz="2200" b="1" dirty="0">
                <a:solidFill>
                  <a:srgbClr val="FF0000"/>
                </a:solidFill>
              </a:rPr>
              <a:t>%10’u </a:t>
            </a:r>
            <a:r>
              <a:rPr lang="tr-TR" sz="2200" dirty="0"/>
              <a:t>oranında (</a:t>
            </a:r>
            <a:r>
              <a:rPr lang="tr-TR" sz="2200" dirty="0" smtClean="0"/>
              <a:t>2024 </a:t>
            </a:r>
            <a:r>
              <a:rPr lang="tr-TR" sz="2200" dirty="0"/>
              <a:t>yılı için </a:t>
            </a:r>
            <a:r>
              <a:rPr lang="tr-TR" sz="2200" dirty="0" smtClean="0"/>
              <a:t>3.400,00-TL’den </a:t>
            </a:r>
            <a:r>
              <a:rPr lang="tr-TR" sz="2200" dirty="0"/>
              <a:t>aşağı olmamak kaydıyla) özel usulsüzlük cezası kesilecektir.</a:t>
            </a:r>
          </a:p>
          <a:p>
            <a:pPr marL="457200" lvl="1" indent="0" algn="just">
              <a:buNone/>
            </a:pPr>
            <a:endParaRPr lang="tr-TR" sz="2200" dirty="0" smtClean="0"/>
          </a:p>
        </p:txBody>
      </p:sp>
      <p:pic>
        <p:nvPicPr>
          <p:cNvPr id="5" name="Resim 4"/>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3027613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7200" dirty="0" smtClean="0">
                <a:solidFill>
                  <a:srgbClr val="FF0000"/>
                </a:solidFill>
              </a:rPr>
              <a:t>IBAN !!!</a:t>
            </a:r>
            <a:endParaRPr lang="tr-TR" sz="7200" dirty="0">
              <a:solidFill>
                <a:srgbClr val="FF0000"/>
              </a:solidFill>
            </a:endParaRPr>
          </a:p>
        </p:txBody>
      </p:sp>
      <p:sp>
        <p:nvSpPr>
          <p:cNvPr id="3" name="İçerik Yer Tutucusu 2"/>
          <p:cNvSpPr>
            <a:spLocks noGrp="1"/>
          </p:cNvSpPr>
          <p:nvPr>
            <p:ph idx="1"/>
          </p:nvPr>
        </p:nvSpPr>
        <p:spPr/>
        <p:txBody>
          <a:bodyPr>
            <a:normAutofit/>
          </a:bodyPr>
          <a:lstStyle/>
          <a:p>
            <a:pPr algn="just"/>
            <a:r>
              <a:rPr lang="tr-TR" sz="3200" dirty="0" smtClean="0"/>
              <a:t>BANKA HESAPLARINA GELEN PARALARIN DETAYLARININ VE EVRAKLARININ DOSYA HALİNDE TUTULMASI ÖNEM ARZ ETMEKTEDİR.</a:t>
            </a:r>
            <a:endParaRPr lang="tr-TR" sz="3200" dirty="0"/>
          </a:p>
        </p:txBody>
      </p:sp>
    </p:spTree>
    <p:extLst>
      <p:ext uri="{BB962C8B-B14F-4D97-AF65-F5344CB8AC3E}">
        <p14:creationId xmlns:p14="http://schemas.microsoft.com/office/powerpoint/2010/main" val="1235568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4900" b="1" dirty="0">
                <a:solidFill>
                  <a:srgbClr val="FF0000"/>
                </a:solidFill>
              </a:rPr>
              <a:t>SMK DÜZENLEME ZAMANI </a:t>
            </a:r>
            <a:r>
              <a:rPr lang="tr-TR" sz="4900" b="1" dirty="0" smtClean="0">
                <a:solidFill>
                  <a:srgbClr val="FF0000"/>
                </a:solidFill>
              </a:rPr>
              <a:t>01.07.2024 </a:t>
            </a:r>
            <a:r>
              <a:rPr lang="tr-TR" sz="4900" b="1" dirty="0">
                <a:solidFill>
                  <a:srgbClr val="FF0000"/>
                </a:solidFill>
              </a:rPr>
              <a:t>MİLAT</a:t>
            </a:r>
            <a:r>
              <a:rPr lang="tr-TR" dirty="0"/>
              <a:t/>
            </a:r>
            <a:br>
              <a:rPr lang="tr-TR" dirty="0"/>
            </a:br>
            <a:endParaRPr lang="tr-TR" dirty="0"/>
          </a:p>
        </p:txBody>
      </p:sp>
      <p:sp>
        <p:nvSpPr>
          <p:cNvPr id="3" name="İçerik Yer Tutucusu 2"/>
          <p:cNvSpPr>
            <a:spLocks noGrp="1"/>
          </p:cNvSpPr>
          <p:nvPr>
            <p:ph idx="1"/>
          </p:nvPr>
        </p:nvSpPr>
        <p:spPr>
          <a:xfrm>
            <a:off x="677334" y="2614411"/>
            <a:ext cx="8596668" cy="3426951"/>
          </a:xfrm>
        </p:spPr>
        <p:txBody>
          <a:bodyPr>
            <a:normAutofit/>
          </a:bodyPr>
          <a:lstStyle/>
          <a:p>
            <a:pPr algn="just"/>
            <a:r>
              <a:rPr lang="tr-TR" sz="3200" dirty="0" smtClean="0"/>
              <a:t>01.07.2024 TARİHİNDEN İTİBAREN DÜZENLENECEK OLAN ELEKTORNİK BELGELERE DÜZENLENDİĞİ ANIN ZAMAN DAMGASI BİLGİSİ GİRİLECEK. (imza zamanı)</a:t>
            </a:r>
            <a:endParaRPr lang="tr-TR" sz="3200" dirty="0"/>
          </a:p>
        </p:txBody>
      </p:sp>
    </p:spTree>
    <p:extLst>
      <p:ext uri="{BB962C8B-B14F-4D97-AF65-F5344CB8AC3E}">
        <p14:creationId xmlns:p14="http://schemas.microsoft.com/office/powerpoint/2010/main" val="2952485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1668" y="313386"/>
            <a:ext cx="9994005" cy="1320800"/>
          </a:xfrm>
        </p:spPr>
        <p:txBody>
          <a:bodyPr>
            <a:normAutofit fontScale="90000"/>
          </a:bodyPr>
          <a:lstStyle/>
          <a:p>
            <a:r>
              <a:rPr lang="tr-TR" dirty="0" smtClean="0">
                <a:solidFill>
                  <a:srgbClr val="FF0000"/>
                </a:solidFill>
              </a:rPr>
              <a:t>HİZMETİN YERİNE GETİRİLİP TAHSİLATIN YAPILMADIĞI DURUMLARDA MAKBUZ DÜZENLENMESİ  </a:t>
            </a:r>
            <a:endParaRPr lang="tr-TR" dirty="0">
              <a:solidFill>
                <a:srgbClr val="FF0000"/>
              </a:solidFill>
            </a:endParaRPr>
          </a:p>
        </p:txBody>
      </p:sp>
      <p:sp>
        <p:nvSpPr>
          <p:cNvPr id="3" name="İçerik Yer Tutucusu 2"/>
          <p:cNvSpPr>
            <a:spLocks noGrp="1"/>
          </p:cNvSpPr>
          <p:nvPr>
            <p:ph idx="1"/>
          </p:nvPr>
        </p:nvSpPr>
        <p:spPr>
          <a:xfrm>
            <a:off x="386367" y="2160589"/>
            <a:ext cx="9388698" cy="3880773"/>
          </a:xfrm>
        </p:spPr>
        <p:txBody>
          <a:bodyPr>
            <a:normAutofit/>
          </a:bodyPr>
          <a:lstStyle/>
          <a:p>
            <a:pPr algn="just"/>
            <a:r>
              <a:rPr lang="tr-TR" sz="2400" dirty="0" smtClean="0"/>
              <a:t>DANIŞTAY VERGİ DAVA DAİRELERİ GENEL KURULU 14.04.2006 TARİH VE E;2006/19, K;2006/92 sayılı kararı ile ; </a:t>
            </a:r>
          </a:p>
          <a:p>
            <a:pPr lvl="1" algn="just"/>
            <a:r>
              <a:rPr lang="tr-TR" sz="2400" dirty="0" smtClean="0"/>
              <a:t>Vergi yargısı gelir vergisi uygulamasının aksine serbest meslek kazançlarında tahsilat olmasa dahi KDVK açısından hizmet verildiği dönemde KDV </a:t>
            </a:r>
            <a:r>
              <a:rPr lang="tr-TR" sz="2400" dirty="0" err="1" smtClean="0"/>
              <a:t>nin</a:t>
            </a:r>
            <a:r>
              <a:rPr lang="tr-TR" sz="2400" dirty="0" smtClean="0"/>
              <a:t> doğduğu görüşünde olduğundan mevcut düzenlemeler çerçevesinde daha sonra cezalı bir tarhiyata muhatap olmamak için makbuz düzenleme uygulamasına uymak gerekmektedir.</a:t>
            </a:r>
            <a:endParaRPr lang="tr-TR" sz="2400" dirty="0"/>
          </a:p>
        </p:txBody>
      </p:sp>
      <p:pic>
        <p:nvPicPr>
          <p:cNvPr id="5" name="Resim 4"/>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2720924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0"/>
            <a:ext cx="8596668" cy="721217"/>
          </a:xfrm>
        </p:spPr>
        <p:txBody>
          <a:bodyPr/>
          <a:lstStyle/>
          <a:p>
            <a:pPr algn="ctr"/>
            <a:r>
              <a:rPr lang="tr-TR" b="1" u="sng" dirty="0">
                <a:solidFill>
                  <a:srgbClr val="FF0000"/>
                </a:solidFill>
              </a:rPr>
              <a:t>ÖZELLİKLİ KONULAR</a:t>
            </a:r>
            <a:endParaRPr lang="tr-TR" dirty="0"/>
          </a:p>
        </p:txBody>
      </p:sp>
      <p:sp>
        <p:nvSpPr>
          <p:cNvPr id="3" name="İçerik Yer Tutucusu 2"/>
          <p:cNvSpPr>
            <a:spLocks noGrp="1"/>
          </p:cNvSpPr>
          <p:nvPr>
            <p:ph idx="1"/>
          </p:nvPr>
        </p:nvSpPr>
        <p:spPr>
          <a:xfrm>
            <a:off x="1" y="850007"/>
            <a:ext cx="9800822" cy="5795492"/>
          </a:xfrm>
        </p:spPr>
        <p:txBody>
          <a:bodyPr>
            <a:normAutofit/>
          </a:bodyPr>
          <a:lstStyle/>
          <a:p>
            <a:pPr marL="457200" lvl="1" indent="0" algn="just">
              <a:buNone/>
            </a:pPr>
            <a:endParaRPr lang="tr-TR" sz="1800" dirty="0"/>
          </a:p>
          <a:p>
            <a:pPr algn="just"/>
            <a:r>
              <a:rPr lang="tr-TR" sz="2200" dirty="0">
                <a:solidFill>
                  <a:srgbClr val="FF0000"/>
                </a:solidFill>
              </a:rPr>
              <a:t>MATRAH VE KDV ARTTIRIMI</a:t>
            </a:r>
          </a:p>
          <a:p>
            <a:pPr lvl="1" algn="just"/>
            <a:r>
              <a:rPr lang="tr-TR" sz="2200" dirty="0" smtClean="0"/>
              <a:t>Özel hükümler çerçevesinde ve süreli olarak düzenlenir. Her zaman olan bir düzenleme değildir.</a:t>
            </a:r>
          </a:p>
          <a:p>
            <a:pPr lvl="1" algn="just"/>
            <a:r>
              <a:rPr lang="tr-TR" sz="2200" dirty="0" smtClean="0"/>
              <a:t>Bu uygulamadan faydalananların defter ve belgeleri genel hükümler çerçevesinde incelemeye tabi tutulmaz.</a:t>
            </a:r>
          </a:p>
          <a:p>
            <a:pPr marL="457200" lvl="1" indent="0" algn="just">
              <a:buNone/>
            </a:pPr>
            <a:endParaRPr lang="tr-TR" sz="1800" dirty="0"/>
          </a:p>
          <a:p>
            <a:pPr algn="just"/>
            <a:r>
              <a:rPr lang="tr-TR" sz="2200" dirty="0">
                <a:solidFill>
                  <a:srgbClr val="FF0000"/>
                </a:solidFill>
              </a:rPr>
              <a:t>KARŞI TARAF VEKALET ÜCRETLERİ KDV’YE TABİ MİDİR? BU ÜCRETLERDEKİ KDV NASIL HESAPLANIR?</a:t>
            </a:r>
          </a:p>
          <a:p>
            <a:pPr lvl="1" algn="just"/>
            <a:r>
              <a:rPr lang="tr-TR" sz="2200" dirty="0"/>
              <a:t>KDVK md.20/4 uyarınca karşı taraf vekalet ücretleri üzerinden iç yüzde yöntemi ile KDV hesaplanması ve makbuzda gösterilmesi gerekir. </a:t>
            </a:r>
          </a:p>
          <a:p>
            <a:pPr marL="457200" lvl="1" indent="0" algn="just">
              <a:buNone/>
            </a:pPr>
            <a:endParaRPr lang="tr-TR" sz="1800" dirty="0"/>
          </a:p>
        </p:txBody>
      </p:sp>
      <p:pic>
        <p:nvPicPr>
          <p:cNvPr id="5" name="Resim 4"/>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31053236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5134" y="171719"/>
            <a:ext cx="10687665" cy="1579808"/>
          </a:xfrm>
        </p:spPr>
        <p:txBody>
          <a:bodyPr>
            <a:normAutofit fontScale="90000"/>
          </a:bodyPr>
          <a:lstStyle/>
          <a:p>
            <a:pPr algn="just"/>
            <a:r>
              <a:rPr lang="tr-TR" dirty="0">
                <a:solidFill>
                  <a:srgbClr val="7030A0"/>
                </a:solidFill>
              </a:rPr>
              <a:t>Avukatın yanında sigortalı ve ücretli olarak çalışan avukatın isminin, iş yerine asılan tabelada yer almasının işe başlama olarak değerlendirilip değerlendirilmeyeceği</a:t>
            </a:r>
          </a:p>
        </p:txBody>
      </p:sp>
      <p:sp>
        <p:nvSpPr>
          <p:cNvPr id="3" name="İçerik Yer Tutucusu 2"/>
          <p:cNvSpPr>
            <a:spLocks noGrp="1"/>
          </p:cNvSpPr>
          <p:nvPr>
            <p:ph idx="1"/>
          </p:nvPr>
        </p:nvSpPr>
        <p:spPr>
          <a:xfrm>
            <a:off x="285134" y="2160589"/>
            <a:ext cx="9799024" cy="3880773"/>
          </a:xfrm>
        </p:spPr>
        <p:txBody>
          <a:bodyPr>
            <a:normAutofit/>
          </a:bodyPr>
          <a:lstStyle/>
          <a:p>
            <a:r>
              <a:rPr lang="tr-TR" sz="2200" dirty="0" smtClean="0"/>
              <a:t>Amasya Valiliği - </a:t>
            </a:r>
            <a:r>
              <a:rPr lang="tr-TR" sz="2200" b="1" dirty="0"/>
              <a:t>Defterdarlık Gelir </a:t>
            </a:r>
            <a:r>
              <a:rPr lang="tr-TR" sz="2200" b="1" dirty="0" smtClean="0"/>
              <a:t>Müdürlüğü – 07.09.2020 tarihli - </a:t>
            </a:r>
            <a:r>
              <a:rPr lang="tr-TR" sz="2200" dirty="0"/>
              <a:t>65771276-120.04[2020/1]-</a:t>
            </a:r>
            <a:r>
              <a:rPr lang="tr-TR" sz="2200" dirty="0" smtClean="0"/>
              <a:t>E.12108 sayılı </a:t>
            </a:r>
            <a:r>
              <a:rPr lang="tr-TR" sz="2200" dirty="0" err="1" smtClean="0"/>
              <a:t>özelge</a:t>
            </a:r>
            <a:endParaRPr lang="tr-TR" sz="2200" dirty="0" smtClean="0"/>
          </a:p>
          <a:p>
            <a:pPr lvl="1" algn="just"/>
            <a:r>
              <a:rPr lang="tr-TR" sz="2200" dirty="0"/>
              <a:t>iş yerine ait tabelada sigortalı çalışan avukat bilgilerine (ad-</a:t>
            </a:r>
            <a:r>
              <a:rPr lang="tr-TR" sz="2200" dirty="0" err="1"/>
              <a:t>soyad</a:t>
            </a:r>
            <a:r>
              <a:rPr lang="tr-TR" sz="2200" dirty="0"/>
              <a:t>, telefon gibi) yer verilmesi durumunda, sigortalı çalışan avukat bakımından bu durumun </a:t>
            </a:r>
            <a:r>
              <a:rPr lang="tr-TR" sz="2200" dirty="0">
                <a:solidFill>
                  <a:srgbClr val="FF0000"/>
                </a:solidFill>
              </a:rPr>
              <a:t>işe başlama olarak değerlendirilmesi</a:t>
            </a:r>
            <a:r>
              <a:rPr lang="tr-TR" sz="2200" dirty="0"/>
              <a:t>, diğer bir ifade ile bu durumun avukatın </a:t>
            </a:r>
            <a:r>
              <a:rPr lang="tr-TR" sz="2200" dirty="0">
                <a:solidFill>
                  <a:srgbClr val="FF0000"/>
                </a:solidFill>
              </a:rPr>
              <a:t>bağımsız olarak mesleki faaliyete başladığını gösteren kanuni bir işaret olarak kabul edilmesi</a:t>
            </a:r>
            <a:r>
              <a:rPr lang="tr-TR" sz="2200" dirty="0"/>
              <a:t>, dolayısıyla vergi dairesince </a:t>
            </a:r>
            <a:r>
              <a:rPr lang="tr-TR" sz="2200" dirty="0">
                <a:solidFill>
                  <a:srgbClr val="FF0000"/>
                </a:solidFill>
              </a:rPr>
              <a:t>serbest meslek erbabı olarak mükellefiyetinin tesis edilmesi gerekmektedir.</a:t>
            </a:r>
          </a:p>
        </p:txBody>
      </p:sp>
      <p:pic>
        <p:nvPicPr>
          <p:cNvPr id="5" name="Resim 4"/>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3006651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412124"/>
            <a:ext cx="8596668" cy="940158"/>
          </a:xfrm>
        </p:spPr>
        <p:txBody>
          <a:bodyPr/>
          <a:lstStyle/>
          <a:p>
            <a:r>
              <a:rPr lang="tr-TR" dirty="0" smtClean="0"/>
              <a:t>AVUKATLIK MESLEĞİ;</a:t>
            </a:r>
            <a:endParaRPr lang="tr-TR" dirty="0"/>
          </a:p>
        </p:txBody>
      </p:sp>
      <p:sp>
        <p:nvSpPr>
          <p:cNvPr id="3" name="İçerik Yer Tutucusu 2"/>
          <p:cNvSpPr>
            <a:spLocks noGrp="1"/>
          </p:cNvSpPr>
          <p:nvPr>
            <p:ph idx="1"/>
          </p:nvPr>
        </p:nvSpPr>
        <p:spPr>
          <a:xfrm>
            <a:off x="677333" y="1609859"/>
            <a:ext cx="9162125" cy="4431504"/>
          </a:xfrm>
        </p:spPr>
        <p:txBody>
          <a:bodyPr/>
          <a:lstStyle/>
          <a:p>
            <a:pPr marL="0" indent="0" algn="just">
              <a:buNone/>
            </a:pPr>
            <a:r>
              <a:rPr lang="tr-TR" sz="2400" dirty="0" smtClean="0"/>
              <a:t>	-</a:t>
            </a:r>
            <a:r>
              <a:rPr lang="tr-TR" sz="2400" dirty="0"/>
              <a:t> </a:t>
            </a:r>
            <a:r>
              <a:rPr lang="tr-TR" sz="2400" b="1" dirty="0"/>
              <a:t>S</a:t>
            </a:r>
            <a:r>
              <a:rPr lang="tr-TR" sz="2400" b="1" dirty="0" smtClean="0"/>
              <a:t>ermayeden </a:t>
            </a:r>
            <a:r>
              <a:rPr lang="tr-TR" sz="2400" b="1" dirty="0"/>
              <a:t>ziyade şahsi </a:t>
            </a:r>
            <a:r>
              <a:rPr lang="tr-TR" sz="2400" b="1" dirty="0" smtClean="0"/>
              <a:t>mesaiyi, </a:t>
            </a:r>
            <a:r>
              <a:rPr lang="tr-TR" sz="2400" b="1" dirty="0"/>
              <a:t>ilmi veya mesleki </a:t>
            </a:r>
            <a:r>
              <a:rPr lang="tr-TR" sz="2400" b="1" dirty="0" smtClean="0"/>
              <a:t>bilgiyi </a:t>
            </a:r>
            <a:r>
              <a:rPr lang="tr-TR" sz="2400" b="1" dirty="0"/>
              <a:t>veya </a:t>
            </a:r>
            <a:r>
              <a:rPr lang="tr-TR" sz="2400" b="1" dirty="0" smtClean="0"/>
              <a:t>ihtisası gerektirdiğinden,</a:t>
            </a:r>
            <a:endParaRPr lang="tr-TR" sz="2400" dirty="0"/>
          </a:p>
          <a:p>
            <a:pPr marL="0" indent="0" algn="just">
              <a:buNone/>
            </a:pPr>
            <a:r>
              <a:rPr lang="tr-TR" sz="2400" dirty="0" smtClean="0"/>
              <a:t>	-</a:t>
            </a:r>
            <a:r>
              <a:rPr lang="tr-TR" sz="2400" dirty="0"/>
              <a:t> </a:t>
            </a:r>
            <a:r>
              <a:rPr lang="tr-TR" sz="2400" dirty="0" smtClean="0"/>
              <a:t>Bir</a:t>
            </a:r>
            <a:r>
              <a:rPr lang="tr-TR" sz="2400" dirty="0"/>
              <a:t> </a:t>
            </a:r>
            <a:r>
              <a:rPr lang="tr-TR" sz="2400" b="1" dirty="0"/>
              <a:t>işverene bağlı olmaksızın şahsi sorumluluk altında kendi nam ve hesabına</a:t>
            </a:r>
            <a:r>
              <a:rPr lang="tr-TR" sz="2400" dirty="0"/>
              <a:t> </a:t>
            </a:r>
            <a:r>
              <a:rPr lang="tr-TR" sz="2400" dirty="0" smtClean="0"/>
              <a:t>ve devamlı olarak yapıldığında;</a:t>
            </a:r>
            <a:endParaRPr lang="tr-TR" sz="2400" dirty="0"/>
          </a:p>
          <a:p>
            <a:pPr marL="0" indent="0" algn="just">
              <a:buNone/>
            </a:pPr>
            <a:r>
              <a:rPr lang="tr-TR" sz="2400" dirty="0" smtClean="0"/>
              <a:t>SERBEST MESLEK ERBABI olacaktır.</a:t>
            </a:r>
          </a:p>
          <a:p>
            <a:pPr marL="0" indent="0" algn="just">
              <a:buNone/>
            </a:pPr>
            <a:endParaRPr lang="tr-TR" sz="2400" dirty="0"/>
          </a:p>
          <a:p>
            <a:pPr marL="0" indent="0" algn="just">
              <a:buNone/>
            </a:pPr>
            <a:r>
              <a:rPr lang="tr-TR" sz="2400" dirty="0"/>
              <a:t>	E</a:t>
            </a:r>
            <a:r>
              <a:rPr lang="tr-TR" sz="2400" dirty="0" smtClean="0"/>
              <a:t>ğer bir işverene bağlı olarak yapılırsa ÜCRETLİ ÇALIŞAN STATÜSÜNDE olup elde ettiği gelir ÜCRET geliri olarak değerlendirilir.</a:t>
            </a:r>
            <a:endParaRPr lang="tr-TR" sz="2400" dirty="0"/>
          </a:p>
          <a:p>
            <a:endParaRPr lang="tr-TR" dirty="0"/>
          </a:p>
        </p:txBody>
      </p:sp>
      <p:pic>
        <p:nvPicPr>
          <p:cNvPr id="5" name="Resim 4"/>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875019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7730" y="-1"/>
            <a:ext cx="9813701" cy="1584101"/>
          </a:xfrm>
        </p:spPr>
        <p:txBody>
          <a:bodyPr>
            <a:normAutofit fontScale="90000"/>
          </a:bodyPr>
          <a:lstStyle/>
          <a:p>
            <a:pPr algn="just"/>
            <a:r>
              <a:rPr lang="tr-TR" dirty="0">
                <a:solidFill>
                  <a:srgbClr val="FF0000"/>
                </a:solidFill>
              </a:rPr>
              <a:t>Avukat babası ile aynı işyerinin farklı odalarında çalışan avukatın, genç girişimcilerde kazanç istisnasını ihlal edip etmediği </a:t>
            </a:r>
            <a:r>
              <a:rPr lang="tr-TR" dirty="0" err="1">
                <a:solidFill>
                  <a:srgbClr val="FF0000"/>
                </a:solidFill>
              </a:rPr>
              <a:t>hk</a:t>
            </a:r>
            <a:r>
              <a:rPr lang="tr-TR" dirty="0">
                <a:solidFill>
                  <a:srgbClr val="FF0000"/>
                </a:solidFill>
              </a:rPr>
              <a:t>.</a:t>
            </a:r>
          </a:p>
        </p:txBody>
      </p:sp>
      <p:sp>
        <p:nvSpPr>
          <p:cNvPr id="3" name="İçerik Yer Tutucusu 2"/>
          <p:cNvSpPr>
            <a:spLocks noGrp="1"/>
          </p:cNvSpPr>
          <p:nvPr>
            <p:ph idx="1"/>
          </p:nvPr>
        </p:nvSpPr>
        <p:spPr>
          <a:xfrm>
            <a:off x="347729" y="1983346"/>
            <a:ext cx="9607639" cy="4507605"/>
          </a:xfrm>
        </p:spPr>
        <p:txBody>
          <a:bodyPr>
            <a:normAutofit/>
          </a:bodyPr>
          <a:lstStyle/>
          <a:p>
            <a:pPr algn="just"/>
            <a:r>
              <a:rPr lang="tr-TR" sz="2000" b="1" dirty="0" smtClean="0">
                <a:solidFill>
                  <a:srgbClr val="FF0000"/>
                </a:solidFill>
              </a:rPr>
              <a:t>Bursa </a:t>
            </a:r>
            <a:r>
              <a:rPr lang="tr-TR" sz="2000" b="1" dirty="0">
                <a:solidFill>
                  <a:srgbClr val="FF0000"/>
                </a:solidFill>
              </a:rPr>
              <a:t>Vergi Dairesi </a:t>
            </a:r>
            <a:r>
              <a:rPr lang="tr-TR" sz="2000" b="1" dirty="0" smtClean="0">
                <a:solidFill>
                  <a:srgbClr val="FF0000"/>
                </a:solidFill>
              </a:rPr>
              <a:t>Başkanlığı - Gelir </a:t>
            </a:r>
            <a:r>
              <a:rPr lang="tr-TR" sz="2000" b="1" dirty="0">
                <a:solidFill>
                  <a:srgbClr val="FF0000"/>
                </a:solidFill>
              </a:rPr>
              <a:t>Kanunları Grup </a:t>
            </a:r>
            <a:r>
              <a:rPr lang="tr-TR" sz="2000" b="1" dirty="0" smtClean="0">
                <a:solidFill>
                  <a:srgbClr val="FF0000"/>
                </a:solidFill>
              </a:rPr>
              <a:t>Müdürlüğü – 04.11.2020 tarihli - </a:t>
            </a:r>
            <a:r>
              <a:rPr lang="tr-TR" sz="2000" dirty="0">
                <a:solidFill>
                  <a:srgbClr val="FF0000"/>
                </a:solidFill>
              </a:rPr>
              <a:t>17192610-120[GV-19-143]-</a:t>
            </a:r>
            <a:r>
              <a:rPr lang="tr-TR" sz="2000" dirty="0" smtClean="0">
                <a:solidFill>
                  <a:srgbClr val="FF0000"/>
                </a:solidFill>
              </a:rPr>
              <a:t>E.167954 sayılı </a:t>
            </a:r>
            <a:r>
              <a:rPr lang="tr-TR" sz="2000" dirty="0" err="1" smtClean="0">
                <a:solidFill>
                  <a:srgbClr val="FF0000"/>
                </a:solidFill>
              </a:rPr>
              <a:t>özelge</a:t>
            </a:r>
            <a:endParaRPr lang="tr-TR" sz="2000" dirty="0" smtClean="0">
              <a:solidFill>
                <a:srgbClr val="FF0000"/>
              </a:solidFill>
            </a:endParaRPr>
          </a:p>
          <a:p>
            <a:pPr algn="just"/>
            <a:r>
              <a:rPr lang="tr-TR" sz="2000" dirty="0" err="1"/>
              <a:t>Özelge</a:t>
            </a:r>
            <a:r>
              <a:rPr lang="tr-TR" sz="2000" dirty="0"/>
              <a:t> Talep Formu ekinde yer alan yoklama fişi ile; 06.12.2019 tarihinde … adresinde avukatlık faaliyetine başladığınız, işyerinizin hazır durumda olduğu, sigortalı </a:t>
            </a:r>
            <a:r>
              <a:rPr lang="tr-TR" sz="2000" dirty="0" smtClean="0"/>
              <a:t>çalışanınız </a:t>
            </a:r>
            <a:r>
              <a:rPr lang="tr-TR" sz="2000" dirty="0"/>
              <a:t>olmadığı, aynı iş yerinin bir odasının babanız Av. … tarafından bir odasının da tarafınızca kullanıldığı, </a:t>
            </a:r>
            <a:r>
              <a:rPr lang="tr-TR" sz="2000" dirty="0">
                <a:solidFill>
                  <a:srgbClr val="FF0000"/>
                </a:solidFill>
              </a:rPr>
              <a:t>kiralarının 200,00 TL olarak ayrı ayrı ödendiği ve müvekkillerinizin farklı olduğu  tespit edilmiştir.</a:t>
            </a:r>
          </a:p>
          <a:p>
            <a:pPr marL="0" indent="0" algn="just">
              <a:buNone/>
            </a:pPr>
            <a:endParaRPr lang="tr-TR" sz="2000" dirty="0"/>
          </a:p>
          <a:p>
            <a:pPr algn="just"/>
            <a:r>
              <a:rPr lang="tr-TR" sz="2000" dirty="0"/>
              <a:t>Buna göre, bağlı olduğunuz vergi dairesinin konuyla ilgili yapmış olduğu tespitlere istinaden, söz konusu faaliyeti </a:t>
            </a:r>
            <a:r>
              <a:rPr lang="tr-TR" sz="2000" dirty="0">
                <a:solidFill>
                  <a:srgbClr val="FF0000"/>
                </a:solidFill>
              </a:rPr>
              <a:t>babanızdan devir almadığınız anlaşıldığından</a:t>
            </a:r>
            <a:r>
              <a:rPr lang="tr-TR" sz="2000" dirty="0"/>
              <a:t> Gelir Vergisi Kanununun Mükerrer 20 </a:t>
            </a:r>
            <a:r>
              <a:rPr lang="tr-TR" sz="2000" dirty="0" err="1"/>
              <a:t>nci</a:t>
            </a:r>
            <a:r>
              <a:rPr lang="tr-TR" sz="2000" dirty="0"/>
              <a:t> maddesinde yer alan şartları da topluca taşımanız koşuluyla genç girişimcilerde kazanç istisnasından yararlanmanız mümkün bulunmaktadır.</a:t>
            </a:r>
          </a:p>
          <a:p>
            <a:pPr lvl="1"/>
            <a:endParaRPr lang="tr-TR" dirty="0"/>
          </a:p>
          <a:p>
            <a:endParaRPr lang="tr-TR" dirty="0"/>
          </a:p>
        </p:txBody>
      </p:sp>
      <p:pic>
        <p:nvPicPr>
          <p:cNvPr id="4" name="Resim 3"/>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16703939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971245"/>
            <a:ext cx="10515600" cy="1205718"/>
          </a:xfrm>
        </p:spPr>
        <p:txBody>
          <a:bodyPr/>
          <a:lstStyle/>
          <a:p>
            <a:pPr marL="0" indent="0">
              <a:buNone/>
            </a:pPr>
            <a:r>
              <a:rPr lang="tr-TR" sz="2800" dirty="0" smtClean="0">
                <a:solidFill>
                  <a:schemeClr val="accent2">
                    <a:lumMod val="50000"/>
                  </a:schemeClr>
                </a:solidFill>
              </a:rPr>
              <a:t>TEŞEKKÜR EDERİM…</a:t>
            </a:r>
          </a:p>
          <a:p>
            <a:pPr marL="0" indent="0">
              <a:buNone/>
            </a:pPr>
            <a:endParaRPr lang="tr-TR" dirty="0"/>
          </a:p>
        </p:txBody>
      </p:sp>
      <p:pic>
        <p:nvPicPr>
          <p:cNvPr id="2" name="Resim 1"/>
          <p:cNvPicPr>
            <a:picLocks noChangeAspect="1"/>
          </p:cNvPicPr>
          <p:nvPr/>
        </p:nvPicPr>
        <p:blipFill>
          <a:blip r:embed="rId2"/>
          <a:stretch>
            <a:fillRect/>
          </a:stretch>
        </p:blipFill>
        <p:spPr>
          <a:xfrm>
            <a:off x="0" y="0"/>
            <a:ext cx="1182727" cy="1304657"/>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750" y="5638800"/>
            <a:ext cx="4667250" cy="1219200"/>
          </a:xfrm>
          <a:prstGeom prst="rect">
            <a:avLst/>
          </a:prstGeom>
        </p:spPr>
      </p:pic>
    </p:spTree>
    <p:extLst>
      <p:ext uri="{BB962C8B-B14F-4D97-AF65-F5344CB8AC3E}">
        <p14:creationId xmlns:p14="http://schemas.microsoft.com/office/powerpoint/2010/main" val="3030413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688518" y="989901"/>
            <a:ext cx="8864426" cy="4638871"/>
            <a:chOff x="688518" y="989901"/>
            <a:chExt cx="8864426" cy="4638871"/>
          </a:xfrm>
        </p:grpSpPr>
        <p:sp>
          <p:nvSpPr>
            <p:cNvPr id="3" name="Serbest Form 2"/>
            <p:cNvSpPr/>
            <p:nvPr/>
          </p:nvSpPr>
          <p:spPr>
            <a:xfrm>
              <a:off x="3718284" y="2823878"/>
              <a:ext cx="2804894" cy="2804894"/>
            </a:xfrm>
            <a:custGeom>
              <a:avLst/>
              <a:gdLst>
                <a:gd name="connsiteX0" fmla="*/ 0 w 2804894"/>
                <a:gd name="connsiteY0" fmla="*/ 1402447 h 2804894"/>
                <a:gd name="connsiteX1" fmla="*/ 1402447 w 2804894"/>
                <a:gd name="connsiteY1" fmla="*/ 0 h 2804894"/>
                <a:gd name="connsiteX2" fmla="*/ 2804894 w 2804894"/>
                <a:gd name="connsiteY2" fmla="*/ 1402447 h 2804894"/>
                <a:gd name="connsiteX3" fmla="*/ 1402447 w 2804894"/>
                <a:gd name="connsiteY3" fmla="*/ 2804894 h 2804894"/>
                <a:gd name="connsiteX4" fmla="*/ 0 w 2804894"/>
                <a:gd name="connsiteY4" fmla="*/ 1402447 h 2804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4894" h="2804894">
                  <a:moveTo>
                    <a:pt x="0" y="1402447"/>
                  </a:moveTo>
                  <a:cubicBezTo>
                    <a:pt x="0" y="627897"/>
                    <a:pt x="627897" y="0"/>
                    <a:pt x="1402447" y="0"/>
                  </a:cubicBezTo>
                  <a:cubicBezTo>
                    <a:pt x="2176997" y="0"/>
                    <a:pt x="2804894" y="627897"/>
                    <a:pt x="2804894" y="1402447"/>
                  </a:cubicBezTo>
                  <a:cubicBezTo>
                    <a:pt x="2804894" y="2176997"/>
                    <a:pt x="2176997" y="2804894"/>
                    <a:pt x="1402447" y="2804894"/>
                  </a:cubicBezTo>
                  <a:cubicBezTo>
                    <a:pt x="627897" y="2804894"/>
                    <a:pt x="0" y="2176997"/>
                    <a:pt x="0" y="140244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4262" tIns="434262" rIns="434262" bIns="434262" numCol="1" spcCol="1270" anchor="ctr" anchorCtr="0">
              <a:noAutofit/>
            </a:bodyPr>
            <a:lstStyle/>
            <a:p>
              <a:pPr lvl="0" algn="ctr" defTabSz="1644650">
                <a:lnSpc>
                  <a:spcPct val="90000"/>
                </a:lnSpc>
                <a:spcBef>
                  <a:spcPct val="0"/>
                </a:spcBef>
                <a:spcAft>
                  <a:spcPct val="35000"/>
                </a:spcAft>
              </a:pPr>
              <a:r>
                <a:rPr lang="tr-TR" sz="3700" kern="1200" dirty="0" smtClean="0"/>
                <a:t>FAALİYET TÜRLERİ</a:t>
              </a:r>
              <a:endParaRPr lang="tr-TR" sz="3700" kern="1200" dirty="0"/>
            </a:p>
          </p:txBody>
        </p:sp>
        <p:sp>
          <p:nvSpPr>
            <p:cNvPr id="6" name="Sol Ok 5"/>
            <p:cNvSpPr/>
            <p:nvPr/>
          </p:nvSpPr>
          <p:spPr>
            <a:xfrm rot="12900000">
              <a:off x="1817316" y="2301571"/>
              <a:ext cx="2250816" cy="79939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Serbest Form 6"/>
            <p:cNvSpPr/>
            <p:nvPr/>
          </p:nvSpPr>
          <p:spPr>
            <a:xfrm>
              <a:off x="688518" y="989901"/>
              <a:ext cx="2664650" cy="2131720"/>
            </a:xfrm>
            <a:custGeom>
              <a:avLst/>
              <a:gdLst>
                <a:gd name="connsiteX0" fmla="*/ 0 w 2664650"/>
                <a:gd name="connsiteY0" fmla="*/ 213172 h 2131720"/>
                <a:gd name="connsiteX1" fmla="*/ 213172 w 2664650"/>
                <a:gd name="connsiteY1" fmla="*/ 0 h 2131720"/>
                <a:gd name="connsiteX2" fmla="*/ 2451478 w 2664650"/>
                <a:gd name="connsiteY2" fmla="*/ 0 h 2131720"/>
                <a:gd name="connsiteX3" fmla="*/ 2664650 w 2664650"/>
                <a:gd name="connsiteY3" fmla="*/ 213172 h 2131720"/>
                <a:gd name="connsiteX4" fmla="*/ 2664650 w 2664650"/>
                <a:gd name="connsiteY4" fmla="*/ 1918548 h 2131720"/>
                <a:gd name="connsiteX5" fmla="*/ 2451478 w 2664650"/>
                <a:gd name="connsiteY5" fmla="*/ 2131720 h 2131720"/>
                <a:gd name="connsiteX6" fmla="*/ 213172 w 2664650"/>
                <a:gd name="connsiteY6" fmla="*/ 2131720 h 2131720"/>
                <a:gd name="connsiteX7" fmla="*/ 0 w 2664650"/>
                <a:gd name="connsiteY7" fmla="*/ 1918548 h 2131720"/>
                <a:gd name="connsiteX8" fmla="*/ 0 w 2664650"/>
                <a:gd name="connsiteY8" fmla="*/ 213172 h 21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4650" h="2131720">
                  <a:moveTo>
                    <a:pt x="0" y="213172"/>
                  </a:moveTo>
                  <a:cubicBezTo>
                    <a:pt x="0" y="95440"/>
                    <a:pt x="95440" y="0"/>
                    <a:pt x="213172" y="0"/>
                  </a:cubicBezTo>
                  <a:lnTo>
                    <a:pt x="2451478" y="0"/>
                  </a:lnTo>
                  <a:cubicBezTo>
                    <a:pt x="2569210" y="0"/>
                    <a:pt x="2664650" y="95440"/>
                    <a:pt x="2664650" y="213172"/>
                  </a:cubicBezTo>
                  <a:lnTo>
                    <a:pt x="2664650" y="1918548"/>
                  </a:lnTo>
                  <a:cubicBezTo>
                    <a:pt x="2664650" y="2036280"/>
                    <a:pt x="2569210" y="2131720"/>
                    <a:pt x="2451478" y="2131720"/>
                  </a:cubicBezTo>
                  <a:lnTo>
                    <a:pt x="213172" y="2131720"/>
                  </a:lnTo>
                  <a:cubicBezTo>
                    <a:pt x="95440" y="2131720"/>
                    <a:pt x="0" y="2036280"/>
                    <a:pt x="0" y="1918548"/>
                  </a:cubicBezTo>
                  <a:lnTo>
                    <a:pt x="0" y="21317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6" tIns="146256" rIns="146256" bIns="146256" numCol="1" spcCol="1270" anchor="ctr" anchorCtr="0">
              <a:noAutofit/>
            </a:bodyPr>
            <a:lstStyle/>
            <a:p>
              <a:pPr lvl="0" algn="ctr" defTabSz="1955800">
                <a:lnSpc>
                  <a:spcPct val="90000"/>
                </a:lnSpc>
                <a:spcBef>
                  <a:spcPct val="0"/>
                </a:spcBef>
                <a:spcAft>
                  <a:spcPct val="35000"/>
                </a:spcAft>
              </a:pPr>
              <a:r>
                <a:rPr lang="tr-TR" sz="4400" kern="1200" dirty="0" smtClean="0"/>
                <a:t>BİREYSEL</a:t>
              </a:r>
              <a:endParaRPr lang="tr-TR" sz="4400" kern="1200" dirty="0"/>
            </a:p>
          </p:txBody>
        </p:sp>
        <p:sp>
          <p:nvSpPr>
            <p:cNvPr id="8" name="Sol Ok 7"/>
            <p:cNvSpPr/>
            <p:nvPr/>
          </p:nvSpPr>
          <p:spPr>
            <a:xfrm rot="19500000">
              <a:off x="6173330" y="2301571"/>
              <a:ext cx="2250816" cy="79939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Serbest Form 8"/>
            <p:cNvSpPr/>
            <p:nvPr/>
          </p:nvSpPr>
          <p:spPr>
            <a:xfrm>
              <a:off x="6888294" y="989901"/>
              <a:ext cx="2664650" cy="2131720"/>
            </a:xfrm>
            <a:custGeom>
              <a:avLst/>
              <a:gdLst>
                <a:gd name="connsiteX0" fmla="*/ 0 w 2664650"/>
                <a:gd name="connsiteY0" fmla="*/ 213172 h 2131720"/>
                <a:gd name="connsiteX1" fmla="*/ 213172 w 2664650"/>
                <a:gd name="connsiteY1" fmla="*/ 0 h 2131720"/>
                <a:gd name="connsiteX2" fmla="*/ 2451478 w 2664650"/>
                <a:gd name="connsiteY2" fmla="*/ 0 h 2131720"/>
                <a:gd name="connsiteX3" fmla="*/ 2664650 w 2664650"/>
                <a:gd name="connsiteY3" fmla="*/ 213172 h 2131720"/>
                <a:gd name="connsiteX4" fmla="*/ 2664650 w 2664650"/>
                <a:gd name="connsiteY4" fmla="*/ 1918548 h 2131720"/>
                <a:gd name="connsiteX5" fmla="*/ 2451478 w 2664650"/>
                <a:gd name="connsiteY5" fmla="*/ 2131720 h 2131720"/>
                <a:gd name="connsiteX6" fmla="*/ 213172 w 2664650"/>
                <a:gd name="connsiteY6" fmla="*/ 2131720 h 2131720"/>
                <a:gd name="connsiteX7" fmla="*/ 0 w 2664650"/>
                <a:gd name="connsiteY7" fmla="*/ 1918548 h 2131720"/>
                <a:gd name="connsiteX8" fmla="*/ 0 w 2664650"/>
                <a:gd name="connsiteY8" fmla="*/ 213172 h 21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4650" h="2131720">
                  <a:moveTo>
                    <a:pt x="0" y="213172"/>
                  </a:moveTo>
                  <a:cubicBezTo>
                    <a:pt x="0" y="95440"/>
                    <a:pt x="95440" y="0"/>
                    <a:pt x="213172" y="0"/>
                  </a:cubicBezTo>
                  <a:lnTo>
                    <a:pt x="2451478" y="0"/>
                  </a:lnTo>
                  <a:cubicBezTo>
                    <a:pt x="2569210" y="0"/>
                    <a:pt x="2664650" y="95440"/>
                    <a:pt x="2664650" y="213172"/>
                  </a:cubicBezTo>
                  <a:lnTo>
                    <a:pt x="2664650" y="1918548"/>
                  </a:lnTo>
                  <a:cubicBezTo>
                    <a:pt x="2664650" y="2036280"/>
                    <a:pt x="2569210" y="2131720"/>
                    <a:pt x="2451478" y="2131720"/>
                  </a:cubicBezTo>
                  <a:lnTo>
                    <a:pt x="213172" y="2131720"/>
                  </a:lnTo>
                  <a:cubicBezTo>
                    <a:pt x="95440" y="2131720"/>
                    <a:pt x="0" y="2036280"/>
                    <a:pt x="0" y="1918548"/>
                  </a:cubicBezTo>
                  <a:lnTo>
                    <a:pt x="0" y="21317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6" tIns="146256" rIns="146256" bIns="146256" numCol="1" spcCol="1270" anchor="ctr" anchorCtr="0">
              <a:noAutofit/>
            </a:bodyPr>
            <a:lstStyle/>
            <a:p>
              <a:pPr lvl="0" algn="ctr" defTabSz="1955800">
                <a:lnSpc>
                  <a:spcPct val="90000"/>
                </a:lnSpc>
                <a:spcBef>
                  <a:spcPct val="0"/>
                </a:spcBef>
                <a:spcAft>
                  <a:spcPct val="35000"/>
                </a:spcAft>
              </a:pPr>
              <a:r>
                <a:rPr lang="tr-TR" sz="4400" kern="1200" dirty="0" smtClean="0"/>
                <a:t>ORTAKLIK</a:t>
              </a:r>
              <a:endParaRPr lang="tr-TR" sz="4400" kern="1200" dirty="0"/>
            </a:p>
          </p:txBody>
        </p:sp>
      </p:grpSp>
      <p:pic>
        <p:nvPicPr>
          <p:cNvPr id="5" name="Resim 4"/>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3916062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87157"/>
          </a:xfrm>
        </p:spPr>
        <p:txBody>
          <a:bodyPr/>
          <a:lstStyle/>
          <a:p>
            <a:r>
              <a:rPr lang="tr-TR" dirty="0" smtClean="0">
                <a:solidFill>
                  <a:schemeClr val="accent2">
                    <a:lumMod val="75000"/>
                  </a:schemeClr>
                </a:solidFill>
              </a:rPr>
              <a:t>GELİRİN KONUSU VE GELİR TÜRLERİ</a:t>
            </a:r>
            <a:endParaRPr lang="tr-TR" dirty="0">
              <a:solidFill>
                <a:schemeClr val="accent2">
                  <a:lumMod val="75000"/>
                </a:schemeClr>
              </a:solidFill>
            </a:endParaRPr>
          </a:p>
        </p:txBody>
      </p:sp>
      <p:sp>
        <p:nvSpPr>
          <p:cNvPr id="3" name="İçerik Yer Tutucusu 2"/>
          <p:cNvSpPr>
            <a:spLocks noGrp="1"/>
          </p:cNvSpPr>
          <p:nvPr>
            <p:ph idx="1"/>
          </p:nvPr>
        </p:nvSpPr>
        <p:spPr>
          <a:xfrm>
            <a:off x="669701" y="1146220"/>
            <a:ext cx="10684099" cy="5525035"/>
          </a:xfrm>
          <a:noFill/>
        </p:spPr>
        <p:txBody>
          <a:bodyPr>
            <a:normAutofit fontScale="92500" lnSpcReduction="10000"/>
          </a:bodyPr>
          <a:lstStyle/>
          <a:p>
            <a:r>
              <a:rPr lang="tr-TR" dirty="0" smtClean="0">
                <a:solidFill>
                  <a:srgbClr val="FF0000"/>
                </a:solidFill>
              </a:rPr>
              <a:t>GVK Md.1 : </a:t>
            </a:r>
            <a:r>
              <a:rPr lang="tr-TR" dirty="0" smtClean="0">
                <a:solidFill>
                  <a:srgbClr val="0070C0"/>
                </a:solidFill>
              </a:rPr>
              <a:t>GELİRİN KONUSU</a:t>
            </a:r>
          </a:p>
          <a:p>
            <a:pPr lvl="1"/>
            <a:r>
              <a:rPr lang="tr-TR" sz="2400" dirty="0"/>
              <a:t>Gerçek kişilerin gelirleri gelir vergisine tâbidir. Gelir bir gerçek kişinin </a:t>
            </a:r>
            <a:r>
              <a:rPr lang="tr-TR" sz="2400" u="sng" dirty="0"/>
              <a:t>bir takvim yılı içinde </a:t>
            </a:r>
            <a:r>
              <a:rPr lang="tr-TR" sz="2400" dirty="0"/>
              <a:t>elde ettiği kazanç ve iratların </a:t>
            </a:r>
            <a:r>
              <a:rPr lang="tr-TR" sz="2400" u="sng" dirty="0"/>
              <a:t>safi tutarıdır</a:t>
            </a:r>
            <a:r>
              <a:rPr lang="tr-TR" sz="2400" dirty="0" smtClean="0"/>
              <a:t>.</a:t>
            </a:r>
          </a:p>
          <a:p>
            <a:pPr lvl="1"/>
            <a:endParaRPr lang="tr-TR" sz="2400" dirty="0"/>
          </a:p>
          <a:p>
            <a:pPr lvl="1"/>
            <a:endParaRPr lang="tr-TR" dirty="0" smtClean="0"/>
          </a:p>
          <a:p>
            <a:r>
              <a:rPr lang="tr-TR" dirty="0" smtClean="0">
                <a:solidFill>
                  <a:srgbClr val="FF0000"/>
                </a:solidFill>
              </a:rPr>
              <a:t>GVK Md.2 : </a:t>
            </a:r>
            <a:r>
              <a:rPr lang="tr-TR" dirty="0" smtClean="0">
                <a:solidFill>
                  <a:srgbClr val="0070C0"/>
                </a:solidFill>
              </a:rPr>
              <a:t>GELİRİN UNSURLARI</a:t>
            </a:r>
          </a:p>
          <a:p>
            <a:pPr marL="0" indent="0">
              <a:buNone/>
            </a:pPr>
            <a:r>
              <a:rPr lang="tr-TR" dirty="0" smtClean="0"/>
              <a:t>	</a:t>
            </a:r>
            <a:r>
              <a:rPr lang="tr-TR" sz="2400" dirty="0" smtClean="0"/>
              <a:t>1</a:t>
            </a:r>
            <a:r>
              <a:rPr lang="tr-TR" sz="2400" dirty="0"/>
              <a:t>. </a:t>
            </a:r>
            <a:r>
              <a:rPr lang="tr-TR" sz="2400" dirty="0" smtClean="0"/>
              <a:t>Ticari kazançlar</a:t>
            </a:r>
            <a:endParaRPr lang="tr-TR" sz="2400" dirty="0"/>
          </a:p>
          <a:p>
            <a:pPr marL="0" indent="0">
              <a:buNone/>
            </a:pPr>
            <a:r>
              <a:rPr lang="tr-TR" sz="2400" dirty="0" smtClean="0"/>
              <a:t>	2</a:t>
            </a:r>
            <a:r>
              <a:rPr lang="tr-TR" sz="2400" dirty="0"/>
              <a:t>. </a:t>
            </a:r>
            <a:r>
              <a:rPr lang="tr-TR" sz="2400" dirty="0" smtClean="0"/>
              <a:t>Zirai kazançlar</a:t>
            </a:r>
            <a:endParaRPr lang="tr-TR" sz="2400" dirty="0"/>
          </a:p>
          <a:p>
            <a:pPr marL="0" indent="0">
              <a:buNone/>
            </a:pPr>
            <a:r>
              <a:rPr lang="tr-TR" sz="2400" dirty="0" smtClean="0"/>
              <a:t>	3</a:t>
            </a:r>
            <a:r>
              <a:rPr lang="tr-TR" sz="2400" dirty="0"/>
              <a:t>. </a:t>
            </a:r>
            <a:r>
              <a:rPr lang="tr-TR" sz="2400" dirty="0" smtClean="0"/>
              <a:t>Ücretler</a:t>
            </a:r>
            <a:endParaRPr lang="tr-TR" sz="2400" dirty="0"/>
          </a:p>
          <a:p>
            <a:pPr marL="0" indent="0">
              <a:buNone/>
            </a:pPr>
            <a:r>
              <a:rPr lang="tr-TR" sz="2400" dirty="0" smtClean="0"/>
              <a:t>	4</a:t>
            </a:r>
            <a:r>
              <a:rPr lang="tr-TR" sz="2400" dirty="0"/>
              <a:t>. Serbest meslek </a:t>
            </a:r>
            <a:r>
              <a:rPr lang="tr-TR" sz="2400" dirty="0" smtClean="0"/>
              <a:t>kazançları</a:t>
            </a:r>
            <a:endParaRPr lang="tr-TR" sz="2400" dirty="0"/>
          </a:p>
          <a:p>
            <a:pPr marL="0" indent="0">
              <a:buNone/>
            </a:pPr>
            <a:r>
              <a:rPr lang="tr-TR" sz="2400" dirty="0" smtClean="0"/>
              <a:t>	5</a:t>
            </a:r>
            <a:r>
              <a:rPr lang="tr-TR" sz="2400" dirty="0"/>
              <a:t>. Gayrimenkul sermaye </a:t>
            </a:r>
            <a:r>
              <a:rPr lang="tr-TR" sz="2400" dirty="0" smtClean="0"/>
              <a:t>iratları</a:t>
            </a:r>
            <a:endParaRPr lang="tr-TR" sz="2400" dirty="0"/>
          </a:p>
          <a:p>
            <a:pPr marL="0" indent="0">
              <a:buNone/>
            </a:pPr>
            <a:r>
              <a:rPr lang="tr-TR" sz="2400" dirty="0" smtClean="0"/>
              <a:t>	6</a:t>
            </a:r>
            <a:r>
              <a:rPr lang="tr-TR" sz="2400" dirty="0"/>
              <a:t>. Menkul sermaye </a:t>
            </a:r>
            <a:r>
              <a:rPr lang="tr-TR" sz="2400" dirty="0" smtClean="0"/>
              <a:t>iratları</a:t>
            </a:r>
            <a:endParaRPr lang="tr-TR" sz="2400" dirty="0"/>
          </a:p>
          <a:p>
            <a:pPr marL="0" indent="0">
              <a:buNone/>
            </a:pPr>
            <a:r>
              <a:rPr lang="tr-TR" sz="2400" dirty="0" smtClean="0"/>
              <a:t>	7</a:t>
            </a:r>
            <a:r>
              <a:rPr lang="tr-TR" sz="2400" dirty="0"/>
              <a:t>. Diğer kazanç ve </a:t>
            </a:r>
            <a:r>
              <a:rPr lang="tr-TR" sz="2400" dirty="0" smtClean="0"/>
              <a:t>iratlar</a:t>
            </a:r>
            <a:endParaRPr lang="tr-TR" sz="2400" dirty="0"/>
          </a:p>
          <a:p>
            <a:pPr lvl="1"/>
            <a:endParaRPr lang="tr-TR" dirty="0" smtClean="0"/>
          </a:p>
        </p:txBody>
      </p:sp>
      <p:sp>
        <p:nvSpPr>
          <p:cNvPr id="4" name="Oval 3"/>
          <p:cNvSpPr/>
          <p:nvPr/>
        </p:nvSpPr>
        <p:spPr>
          <a:xfrm>
            <a:off x="669701" y="4597753"/>
            <a:ext cx="5034566" cy="476519"/>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4281711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3619" y="90152"/>
            <a:ext cx="9484097" cy="734096"/>
          </a:xfrm>
        </p:spPr>
        <p:txBody>
          <a:bodyPr>
            <a:normAutofit/>
          </a:bodyPr>
          <a:lstStyle/>
          <a:p>
            <a:pPr algn="ctr"/>
            <a:r>
              <a:rPr lang="tr-TR" dirty="0" smtClean="0">
                <a:solidFill>
                  <a:schemeClr val="accent2">
                    <a:lumMod val="75000"/>
                  </a:schemeClr>
                </a:solidFill>
              </a:rPr>
              <a:t>SERBEST MESLEK KAZANCININ TESPİTİ</a:t>
            </a:r>
            <a:endParaRPr lang="tr-TR" dirty="0">
              <a:solidFill>
                <a:schemeClr val="accent2">
                  <a:lumMod val="75000"/>
                </a:schemeClr>
              </a:solidFill>
            </a:endParaRPr>
          </a:p>
        </p:txBody>
      </p:sp>
      <p:sp>
        <p:nvSpPr>
          <p:cNvPr id="3" name="İçerik Yer Tutucusu 2"/>
          <p:cNvSpPr>
            <a:spLocks noGrp="1"/>
          </p:cNvSpPr>
          <p:nvPr>
            <p:ph idx="1"/>
          </p:nvPr>
        </p:nvSpPr>
        <p:spPr>
          <a:xfrm>
            <a:off x="233619" y="978794"/>
            <a:ext cx="9747508" cy="5602309"/>
          </a:xfrm>
        </p:spPr>
        <p:txBody>
          <a:bodyPr>
            <a:normAutofit fontScale="92500" lnSpcReduction="10000"/>
          </a:bodyPr>
          <a:lstStyle/>
          <a:p>
            <a:r>
              <a:rPr lang="tr-TR" b="1" dirty="0" smtClean="0">
                <a:solidFill>
                  <a:srgbClr val="C00000"/>
                </a:solidFill>
              </a:rPr>
              <a:t>GVK md 67 : </a:t>
            </a:r>
          </a:p>
          <a:p>
            <a:pPr lvl="1"/>
            <a:r>
              <a:rPr lang="tr-TR" sz="1900" dirty="0"/>
              <a:t>Serbest meslek kazancı bir hesap dönemi içinde serbest meslek faaliyeti karşılığı olarak </a:t>
            </a:r>
            <a:r>
              <a:rPr lang="tr-TR" sz="1900" u="sng" dirty="0">
                <a:solidFill>
                  <a:srgbClr val="0070C0"/>
                </a:solidFill>
              </a:rPr>
              <a:t>tahsil edilen </a:t>
            </a:r>
            <a:r>
              <a:rPr lang="tr-TR" sz="1900" b="1" u="sng" dirty="0">
                <a:solidFill>
                  <a:srgbClr val="FFC000"/>
                </a:solidFill>
              </a:rPr>
              <a:t>para ve ayınlar ve diğer suretlerle sağlanan ve para ile temsil edilebilen menfaatlerden</a:t>
            </a:r>
            <a:r>
              <a:rPr lang="tr-TR" sz="1900" u="sng" dirty="0">
                <a:solidFill>
                  <a:srgbClr val="FFC000"/>
                </a:solidFill>
              </a:rPr>
              <a:t> </a:t>
            </a:r>
            <a:r>
              <a:rPr lang="tr-TR" sz="1900" b="1" u="sng" dirty="0">
                <a:solidFill>
                  <a:srgbClr val="0070C0"/>
                </a:solidFill>
              </a:rPr>
              <a:t>bu faaliyet </a:t>
            </a:r>
            <a:r>
              <a:rPr lang="tr-TR" sz="1900" b="1" u="sng" dirty="0" smtClean="0">
                <a:solidFill>
                  <a:srgbClr val="0070C0"/>
                </a:solidFill>
              </a:rPr>
              <a:t>dolayısıyla </a:t>
            </a:r>
            <a:r>
              <a:rPr lang="tr-TR" sz="1900" b="1" u="sng" dirty="0">
                <a:solidFill>
                  <a:srgbClr val="0070C0"/>
                </a:solidFill>
              </a:rPr>
              <a:t>yapılan giderler </a:t>
            </a:r>
            <a:r>
              <a:rPr lang="tr-TR" sz="1900" dirty="0"/>
              <a:t>indirildikten sonra kalan farktır</a:t>
            </a:r>
            <a:r>
              <a:rPr lang="tr-TR" sz="1900" dirty="0" smtClean="0"/>
              <a:t>. </a:t>
            </a:r>
            <a:r>
              <a:rPr lang="tr-TR" sz="1900" dirty="0"/>
              <a:t/>
            </a:r>
            <a:br>
              <a:rPr lang="tr-TR" sz="1900" dirty="0"/>
            </a:br>
            <a:r>
              <a:rPr lang="tr-TR" sz="1900" u="sng" dirty="0">
                <a:solidFill>
                  <a:srgbClr val="FF0000"/>
                </a:solidFill>
              </a:rPr>
              <a:t>Müşteri veya müvekkilinden, serbest meslek faaliyeti ile ilgili olmak üzere para ve ayın şeklinde alınan gider karşılıkları kazanca ilave edilir.</a:t>
            </a:r>
          </a:p>
          <a:p>
            <a:pPr lvl="1"/>
            <a:r>
              <a:rPr lang="tr-TR" sz="1900" b="1" dirty="0"/>
              <a:t>Serbest meslek erbabı için,</a:t>
            </a:r>
            <a:r>
              <a:rPr lang="tr-TR" sz="1900" dirty="0"/>
              <a:t/>
            </a:r>
            <a:br>
              <a:rPr lang="tr-TR" sz="1900" dirty="0"/>
            </a:br>
            <a:r>
              <a:rPr lang="tr-TR" sz="1900" dirty="0" smtClean="0"/>
              <a:t>1</a:t>
            </a:r>
            <a:r>
              <a:rPr lang="tr-TR" sz="1900" dirty="0"/>
              <a:t>. Ittıla hasıl etmeleri </a:t>
            </a:r>
            <a:r>
              <a:rPr lang="tr-TR" sz="1900" dirty="0" smtClean="0"/>
              <a:t>kaydıyla, </a:t>
            </a:r>
            <a:r>
              <a:rPr lang="tr-TR" sz="1900" dirty="0"/>
              <a:t>namlarına kamu müessesesine, icra dairesine, bankaya, notere veya postaya para yatırılması;</a:t>
            </a:r>
            <a:br>
              <a:rPr lang="tr-TR" sz="1900" dirty="0"/>
            </a:br>
            <a:r>
              <a:rPr lang="tr-TR" sz="1900" dirty="0" smtClean="0"/>
              <a:t>2</a:t>
            </a:r>
            <a:r>
              <a:rPr lang="tr-TR" sz="1900" dirty="0"/>
              <a:t>. Serbest meslek kazancı olarak doğan alacağın başka bir şahsa temliki (Temlikin ivazlı olup olmadığına bakılmaz. İvazlı temliklerde ivazın tahsil şartı aranmaz.) veya müşterisine olan borcu ile takası;</a:t>
            </a:r>
            <a:br>
              <a:rPr lang="tr-TR" sz="1900" dirty="0"/>
            </a:br>
            <a:endParaRPr lang="tr-TR" sz="1900" dirty="0" smtClean="0"/>
          </a:p>
          <a:p>
            <a:pPr marL="457200" lvl="1" indent="0">
              <a:buNone/>
            </a:pPr>
            <a:r>
              <a:rPr lang="tr-TR" sz="1900" dirty="0" smtClean="0"/>
              <a:t>Tahsil </a:t>
            </a:r>
            <a:r>
              <a:rPr lang="tr-TR" sz="1900" dirty="0"/>
              <a:t>hükmündedir.</a:t>
            </a:r>
          </a:p>
          <a:p>
            <a:pPr lvl="1"/>
            <a:endParaRPr lang="tr-TR" dirty="0"/>
          </a:p>
          <a:p>
            <a:r>
              <a:rPr lang="tr-TR" u="sng" dirty="0">
                <a:solidFill>
                  <a:srgbClr val="FFC000"/>
                </a:solidFill>
              </a:rPr>
              <a:t>Vergi, resim, harç, keşif, şahitlik, bilirkişilik ve ekspertiz gibi hususlara harcanmak üzere müşteri veya müvekkilden alınan ve tamamen bu hususlara sarf edilen para ve ayınlar</a:t>
            </a:r>
            <a:r>
              <a:rPr lang="tr-TR" u="sng" dirty="0"/>
              <a:t> </a:t>
            </a:r>
            <a:r>
              <a:rPr lang="tr-TR" b="1" u="sng" dirty="0">
                <a:solidFill>
                  <a:srgbClr val="C00000"/>
                </a:solidFill>
              </a:rPr>
              <a:t>kazanç sayılmaz.</a:t>
            </a:r>
            <a:endParaRPr lang="tr-TR" b="1" u="sng" dirty="0" smtClean="0">
              <a:solidFill>
                <a:srgbClr val="C00000"/>
              </a:solidFill>
            </a:endParaRPr>
          </a:p>
          <a:p>
            <a:endParaRPr lang="tr-TR" dirty="0"/>
          </a:p>
          <a:p>
            <a:endParaRPr lang="tr-TR" dirty="0" smtClean="0"/>
          </a:p>
          <a:p>
            <a:endParaRPr lang="tr-TR" dirty="0"/>
          </a:p>
        </p:txBody>
      </p:sp>
      <p:pic>
        <p:nvPicPr>
          <p:cNvPr id="5" name="Resim 4"/>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3865206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3" y="609600"/>
            <a:ext cx="8891669" cy="871470"/>
          </a:xfrm>
        </p:spPr>
        <p:txBody>
          <a:bodyPr/>
          <a:lstStyle/>
          <a:p>
            <a:r>
              <a:rPr lang="tr-TR" dirty="0" smtClean="0">
                <a:solidFill>
                  <a:schemeClr val="accent2">
                    <a:lumMod val="75000"/>
                  </a:schemeClr>
                </a:solidFill>
              </a:rPr>
              <a:t>AVUKATLARIN VERGİSEL YÜKÜMLÜLÜKLERİ</a:t>
            </a:r>
            <a:endParaRPr lang="tr-TR" dirty="0">
              <a:solidFill>
                <a:schemeClr val="accent2">
                  <a:lumMod val="75000"/>
                </a:schemeClr>
              </a:solidFill>
            </a:endParaRPr>
          </a:p>
        </p:txBody>
      </p:sp>
      <p:sp>
        <p:nvSpPr>
          <p:cNvPr id="3" name="İçerik Yer Tutucusu 2"/>
          <p:cNvSpPr>
            <a:spLocks noGrp="1"/>
          </p:cNvSpPr>
          <p:nvPr>
            <p:ph idx="1"/>
          </p:nvPr>
        </p:nvSpPr>
        <p:spPr>
          <a:xfrm>
            <a:off x="677333" y="1751527"/>
            <a:ext cx="9664401" cy="4765184"/>
          </a:xfrm>
        </p:spPr>
        <p:txBody>
          <a:bodyPr/>
          <a:lstStyle/>
          <a:p>
            <a:pPr marL="514350" indent="-514350">
              <a:buAutoNum type="arabicPeriod"/>
            </a:pPr>
            <a:r>
              <a:rPr lang="tr-TR" sz="2400" dirty="0" smtClean="0"/>
              <a:t>BİLDİRİM YÜKÜMLÜLÜĞÜ</a:t>
            </a:r>
          </a:p>
          <a:p>
            <a:pPr marL="514350" indent="-514350">
              <a:buAutoNum type="arabicPeriod"/>
            </a:pPr>
            <a:r>
              <a:rPr lang="tr-TR" sz="2400" b="1" dirty="0" smtClean="0">
                <a:solidFill>
                  <a:srgbClr val="FF0000"/>
                </a:solidFill>
              </a:rPr>
              <a:t>SERBEST MESLEK MAKBUZU DÜZENLEME YÜKÜMLÜLÜĞÜ</a:t>
            </a:r>
          </a:p>
          <a:p>
            <a:pPr marL="514350" indent="-514350">
              <a:buAutoNum type="arabicPeriod"/>
            </a:pPr>
            <a:r>
              <a:rPr lang="tr-TR" sz="2400" dirty="0" smtClean="0"/>
              <a:t>SERBEST MESLEK KAZANÇ DEFTERİ TUTMA YÜKÜMLÜLÜĞÜ</a:t>
            </a:r>
          </a:p>
          <a:p>
            <a:pPr marL="514350" indent="-514350">
              <a:buAutoNum type="arabicPeriod"/>
            </a:pPr>
            <a:r>
              <a:rPr lang="tr-TR" sz="2400" dirty="0" smtClean="0"/>
              <a:t>BEYANNAME VERME YÜKÜMLÜLÜĞÜ</a:t>
            </a:r>
          </a:p>
          <a:p>
            <a:pPr marL="514350" indent="-514350">
              <a:buAutoNum type="arabicPeriod"/>
            </a:pPr>
            <a:r>
              <a:rPr lang="tr-TR" sz="2400" b="1" dirty="0" smtClean="0">
                <a:solidFill>
                  <a:srgbClr val="FF0000"/>
                </a:solidFill>
              </a:rPr>
              <a:t>TEVSİK ZORUNLULUĞU</a:t>
            </a:r>
          </a:p>
          <a:p>
            <a:pPr marL="514350" indent="-514350">
              <a:buAutoNum type="arabicPeriod"/>
            </a:pPr>
            <a:r>
              <a:rPr lang="tr-TR" sz="2400" b="1" dirty="0" smtClean="0">
                <a:solidFill>
                  <a:srgbClr val="FF0000"/>
                </a:solidFill>
              </a:rPr>
              <a:t>DEFTER VE BELGELERİ MUHAFAZA VE İBRAZ YÜKÜMLÜLÜĞÜ</a:t>
            </a:r>
          </a:p>
          <a:p>
            <a:pPr marL="514350" indent="-514350">
              <a:buAutoNum type="arabicPeriod"/>
            </a:pPr>
            <a:endParaRPr lang="tr-TR" dirty="0"/>
          </a:p>
        </p:txBody>
      </p:sp>
      <p:pic>
        <p:nvPicPr>
          <p:cNvPr id="8" name="Resim 7"/>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3067502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17172"/>
            <a:ext cx="8596668" cy="768439"/>
          </a:xfrm>
        </p:spPr>
        <p:txBody>
          <a:bodyPr/>
          <a:lstStyle/>
          <a:p>
            <a:r>
              <a:rPr lang="tr-TR" b="1" dirty="0" smtClean="0">
                <a:solidFill>
                  <a:srgbClr val="0070C0"/>
                </a:solidFill>
              </a:rPr>
              <a:t>BİLDİRİM YÜKÜMLÜLÜĞÜ</a:t>
            </a:r>
            <a:endParaRPr lang="tr-TR" b="1" dirty="0">
              <a:solidFill>
                <a:srgbClr val="0070C0"/>
              </a:solidFill>
            </a:endParaRPr>
          </a:p>
        </p:txBody>
      </p:sp>
      <p:sp>
        <p:nvSpPr>
          <p:cNvPr id="3" name="İçerik Yer Tutucusu 2"/>
          <p:cNvSpPr>
            <a:spLocks noGrp="1"/>
          </p:cNvSpPr>
          <p:nvPr>
            <p:ph idx="1"/>
          </p:nvPr>
        </p:nvSpPr>
        <p:spPr>
          <a:xfrm>
            <a:off x="677333" y="901521"/>
            <a:ext cx="9921979" cy="5795493"/>
          </a:xfrm>
        </p:spPr>
        <p:txBody>
          <a:bodyPr>
            <a:normAutofit/>
          </a:bodyPr>
          <a:lstStyle/>
          <a:p>
            <a:r>
              <a:rPr lang="tr-TR" b="1" dirty="0" smtClean="0">
                <a:solidFill>
                  <a:srgbClr val="FF0000"/>
                </a:solidFill>
              </a:rPr>
              <a:t>İŞE BAŞLAMA BİLDİRİMİ</a:t>
            </a:r>
          </a:p>
          <a:p>
            <a:pPr lvl="1"/>
            <a:r>
              <a:rPr lang="tr-TR" dirty="0" smtClean="0"/>
              <a:t>Faaliyete başlanılan günden itibaren 10 gün içinde işe başlamanın ilgili vergi dairesi veya mal müdürlüklerine yapılması gerekmektedir.</a:t>
            </a:r>
          </a:p>
          <a:p>
            <a:r>
              <a:rPr lang="tr-TR" b="1" dirty="0" smtClean="0">
                <a:solidFill>
                  <a:srgbClr val="FF0000"/>
                </a:solidFill>
              </a:rPr>
              <a:t>E-TEBLİGAT BAŞVURUSU</a:t>
            </a:r>
          </a:p>
          <a:p>
            <a:pPr lvl="1"/>
            <a:r>
              <a:rPr lang="tr-TR" dirty="0" smtClean="0"/>
              <a:t>İşe başlama bildirimi ile birlikte E-TEBLİGAT almak üzere bildiriminde işe başlama ile birlikte yapılması gerekmektedir.</a:t>
            </a:r>
          </a:p>
          <a:p>
            <a:r>
              <a:rPr lang="tr-TR" b="1" dirty="0" smtClean="0">
                <a:solidFill>
                  <a:srgbClr val="FF0000"/>
                </a:solidFill>
              </a:rPr>
              <a:t>ADRES DEĞİŞİKLİĞİ BİLDİRİMİ</a:t>
            </a:r>
          </a:p>
          <a:p>
            <a:pPr lvl="1"/>
            <a:r>
              <a:rPr lang="tr-TR" dirty="0" smtClean="0"/>
              <a:t>Adres değişiklikleri değişiklik tarihinden itibaren 1 ay içerisinde ilgili vergi dairesine yapılması gerekmektedir.</a:t>
            </a:r>
          </a:p>
          <a:p>
            <a:r>
              <a:rPr lang="tr-TR" b="1" dirty="0" smtClean="0">
                <a:solidFill>
                  <a:srgbClr val="FF0000"/>
                </a:solidFill>
              </a:rPr>
              <a:t>İŞİ BIRAKMA BİLDİRİMİ</a:t>
            </a:r>
          </a:p>
          <a:p>
            <a:pPr lvl="1"/>
            <a:r>
              <a:rPr lang="tr-TR" dirty="0"/>
              <a:t>Fiili olarak işin bırakılması tarihinden itibaren </a:t>
            </a:r>
            <a:r>
              <a:rPr lang="tr-TR" dirty="0" smtClean="0"/>
              <a:t>1 ay </a:t>
            </a:r>
            <a:r>
              <a:rPr lang="tr-TR" dirty="0"/>
              <a:t>içerisinde ilgili vergi dairesine yapılması gerekmektedir</a:t>
            </a:r>
            <a:r>
              <a:rPr lang="tr-TR" dirty="0" smtClean="0"/>
              <a:t>.</a:t>
            </a:r>
            <a:endParaRPr lang="tr-TR" b="1" dirty="0">
              <a:solidFill>
                <a:srgbClr val="FF0000"/>
              </a:solidFill>
            </a:endParaRPr>
          </a:p>
          <a:p>
            <a:r>
              <a:rPr lang="tr-TR" b="1" dirty="0" smtClean="0">
                <a:solidFill>
                  <a:srgbClr val="FF0000"/>
                </a:solidFill>
              </a:rPr>
              <a:t>İŞVEREN OLARAK SOSYAL GÜVENLİK BİLDİRİMLERİ</a:t>
            </a:r>
          </a:p>
          <a:p>
            <a:pPr lvl="1"/>
            <a:endParaRPr lang="tr-TR" dirty="0"/>
          </a:p>
          <a:p>
            <a:pPr marL="457200" lvl="1" indent="0">
              <a:buNone/>
            </a:pPr>
            <a:r>
              <a:rPr lang="tr-TR" dirty="0" smtClean="0"/>
              <a:t>Tüm bu bildirimler </a:t>
            </a:r>
            <a:r>
              <a:rPr lang="tr-TR" b="1" dirty="0" smtClean="0">
                <a:solidFill>
                  <a:srgbClr val="0070C0"/>
                </a:solidFill>
              </a:rPr>
              <a:t>DİJİTAL VERGİ DAİRESİ ve SOSYAL GÜVENLİK KURUMU </a:t>
            </a:r>
            <a:r>
              <a:rPr lang="tr-TR" dirty="0" smtClean="0"/>
              <a:t>internet siteleri üzerinden yapılmaktadır.</a:t>
            </a:r>
          </a:p>
        </p:txBody>
      </p:sp>
      <p:pic>
        <p:nvPicPr>
          <p:cNvPr id="5" name="Resim 4"/>
          <p:cNvPicPr>
            <a:picLocks noChangeAspect="1"/>
          </p:cNvPicPr>
          <p:nvPr/>
        </p:nvPicPr>
        <p:blipFill>
          <a:blip r:embed="rId2"/>
          <a:stretch>
            <a:fillRect/>
          </a:stretch>
        </p:blipFill>
        <p:spPr>
          <a:xfrm>
            <a:off x="11294772" y="5893549"/>
            <a:ext cx="897227" cy="987703"/>
          </a:xfrm>
          <a:prstGeom prst="rect">
            <a:avLst/>
          </a:prstGeom>
        </p:spPr>
      </p:pic>
    </p:spTree>
    <p:extLst>
      <p:ext uri="{BB962C8B-B14F-4D97-AF65-F5344CB8AC3E}">
        <p14:creationId xmlns:p14="http://schemas.microsoft.com/office/powerpoint/2010/main" val="2018812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Kristal">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3346</TotalTime>
  <Words>2592</Words>
  <Application>Microsoft Office PowerPoint</Application>
  <PresentationFormat>Geniş ekran</PresentationFormat>
  <Paragraphs>298</Paragraphs>
  <Slides>41</Slides>
  <Notes>0</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41</vt:i4>
      </vt:variant>
    </vt:vector>
  </HeadingPairs>
  <TitlesOfParts>
    <vt:vector size="48" baseType="lpstr">
      <vt:lpstr>Arial</vt:lpstr>
      <vt:lpstr>Calibri</vt:lpstr>
      <vt:lpstr>Trebuchet MS</vt:lpstr>
      <vt:lpstr>Wingdings</vt:lpstr>
      <vt:lpstr>Wingdings 3</vt:lpstr>
      <vt:lpstr>Kristal</vt:lpstr>
      <vt:lpstr>Çalışma Sayfası</vt:lpstr>
      <vt:lpstr>AVUKATLAR AÇISINDAN VERGİSEL YÜKÜMLÜLÜKLER </vt:lpstr>
      <vt:lpstr>AVUKATLIK MESLEĞİNİN NİTELİĞİ</vt:lpstr>
      <vt:lpstr>VERGİ KANUNLARINDA SERBEST MESLEK</vt:lpstr>
      <vt:lpstr>AVUKATLIK MESLEĞİ;</vt:lpstr>
      <vt:lpstr>PowerPoint Sunusu</vt:lpstr>
      <vt:lpstr>GELİRİN KONUSU VE GELİR TÜRLERİ</vt:lpstr>
      <vt:lpstr>SERBEST MESLEK KAZANCININ TESPİTİ</vt:lpstr>
      <vt:lpstr>AVUKATLARIN VERGİSEL YÜKÜMLÜLÜKLERİ</vt:lpstr>
      <vt:lpstr>BİLDİRİM YÜKÜMLÜLÜĞÜ</vt:lpstr>
      <vt:lpstr>SERBEST MESLEK MAKBUZU DÜZENLEME YÜKÜMLÜLÜĞÜ</vt:lpstr>
      <vt:lpstr>SERBEST MESLEK MAKBUZU DÜZENLEME YÜKÜMLÜLÜĞÜ</vt:lpstr>
      <vt:lpstr>SERBEST MESLEK MAKBUZU DÜZENLEME YÜKÜMLÜLÜĞÜ</vt:lpstr>
      <vt:lpstr>SERBEST MESLEK MAKBUZU DÜZENLEME YÜKÜMLÜLÜĞÜ</vt:lpstr>
      <vt:lpstr>DÜZENLENECEK SERBEST MESLEK MAKBUZU ÇEŞİTLERİ</vt:lpstr>
      <vt:lpstr>SERBEST MESLEK MAKBUZU DÜZENLEME YÜKÜMLÜLÜĞÜ</vt:lpstr>
      <vt:lpstr>MAKBUZ ÜZERİNDE HESAPLANACAK DEĞERLER</vt:lpstr>
      <vt:lpstr>PowerPoint Sunusu</vt:lpstr>
      <vt:lpstr>PowerPoint Sunusu</vt:lpstr>
      <vt:lpstr>KDV TEVKİFAT LİSTESİ</vt:lpstr>
      <vt:lpstr>PowerPoint Sunusu</vt:lpstr>
      <vt:lpstr>AVUKATLARIN GELİRLERİ VE KDV ORANLARI 1/10/2019 tarihli ve 1594 sayılı Cumhurbaşkanı Kararıyla</vt:lpstr>
      <vt:lpstr>SERBEST MESLEK KAZANÇ DEFTERİ TUTMA YÜKÜMLÜLÜĞÜ</vt:lpstr>
      <vt:lpstr>BEYANNAME VERME YÜKÜMLÜLÜĞÜ</vt:lpstr>
      <vt:lpstr>SOSYAL GÜVENLİK KURUMU BİLDİRİM YÜKÜMLÜLÜKLERİ</vt:lpstr>
      <vt:lpstr>TEVSİK ZORUNLULUĞU</vt:lpstr>
      <vt:lpstr>DEFTER VE BELGELERİ MUHAFAZA VE İBRAZ YÜKÜMLÜLÜĞÜ</vt:lpstr>
      <vt:lpstr>AVUKATLARIN GİDERLERİ</vt:lpstr>
      <vt:lpstr>AVUKATLARIN GİDERLERİ</vt:lpstr>
      <vt:lpstr>AVUKATLARIN GİDERLERİ</vt:lpstr>
      <vt:lpstr>AVUKATLARIN GİDERLERİ</vt:lpstr>
      <vt:lpstr>AVUKATLARIN GİDERLERİ</vt:lpstr>
      <vt:lpstr>KAZANÇ VE KDV HESAPLAMA</vt:lpstr>
      <vt:lpstr>GENÇ MESLEK MENSUPLARINA ÖZEL VERGİ VE SİGORTA PRİM TEŞVİKLERİ</vt:lpstr>
      <vt:lpstr>ÖZELLİKLİ KONULAR</vt:lpstr>
      <vt:lpstr>IBAN !!!</vt:lpstr>
      <vt:lpstr>SMK DÜZENLEME ZAMANI 01.07.2024 MİLAT </vt:lpstr>
      <vt:lpstr>HİZMETİN YERİNE GETİRİLİP TAHSİLATIN YAPILMADIĞI DURUMLARDA MAKBUZ DÜZENLENMESİ  </vt:lpstr>
      <vt:lpstr>ÖZELLİKLİ KONULAR</vt:lpstr>
      <vt:lpstr>Avukatın yanında sigortalı ve ücretli olarak çalışan avukatın isminin, iş yerine asılan tabelada yer almasının işe başlama olarak değerlendirilip değerlendirilmeyeceği</vt:lpstr>
      <vt:lpstr>Avukat babası ile aynı işyerinin farklı odalarında çalışan avukatın, genç girişimcilerde kazanç istisnasını ihlal edip etmediği hk.</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AVUKATLAR AÇISINDAN VERGİSEL YÜKÜMLÜLÜKLER</dc:title>
  <dc:creator>AHMET</dc:creator>
  <cp:lastModifiedBy>AHMET</cp:lastModifiedBy>
  <cp:revision>123</cp:revision>
  <dcterms:created xsi:type="dcterms:W3CDTF">2023-11-02T19:07:04Z</dcterms:created>
  <dcterms:modified xsi:type="dcterms:W3CDTF">2024-06-12T16:02:50Z</dcterms:modified>
</cp:coreProperties>
</file>