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3" r:id="rId5"/>
    <p:sldId id="266" r:id="rId6"/>
    <p:sldId id="267" r:id="rId7"/>
    <p:sldId id="269" r:id="rId8"/>
    <p:sldId id="271" r:id="rId9"/>
    <p:sldId id="275" r:id="rId10"/>
    <p:sldId id="273" r:id="rId11"/>
    <p:sldId id="276"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66" y="2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A6784A8-66A5-4993-B439-B72243267EA9}" type="datetimeFigureOut">
              <a:rPr lang="en-US"/>
              <a:pPr>
                <a:defRPr/>
              </a:pPr>
              <a:t>11/13/2017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225B025-642B-42A7-823D-E14DBBF65D32}" type="slidenum">
              <a:rPr lang="en-US" altLang="en-US"/>
              <a:pPr/>
              <a:t>‹#›</a:t>
            </a:fld>
            <a:endParaRPr lang="en-US" altLang="en-US"/>
          </a:p>
        </p:txBody>
      </p:sp>
    </p:spTree>
    <p:extLst>
      <p:ext uri="{BB962C8B-B14F-4D97-AF65-F5344CB8AC3E}">
        <p14:creationId xmlns="" xmlns:p14="http://schemas.microsoft.com/office/powerpoint/2010/main" val="4223434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79C0C18-2216-48BB-8670-362DDB9113DF}" type="datetimeFigureOut">
              <a:rPr lang="en-US"/>
              <a:pPr>
                <a:defRPr/>
              </a:pPr>
              <a:t>11/13/2017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363A0285-6DDF-4118-9182-65368200F408}" type="slidenum">
              <a:rPr lang="en-US" altLang="en-US"/>
              <a:pPr/>
              <a:t>‹#›</a:t>
            </a:fld>
            <a:endParaRPr lang="en-US" altLang="en-US"/>
          </a:p>
        </p:txBody>
      </p:sp>
    </p:spTree>
    <p:extLst>
      <p:ext uri="{BB962C8B-B14F-4D97-AF65-F5344CB8AC3E}">
        <p14:creationId xmlns="" xmlns:p14="http://schemas.microsoft.com/office/powerpoint/2010/main" val="1302489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CE8C2D7-139E-4A14-9BA1-057B49B086DA}" type="datetimeFigureOut">
              <a:rPr lang="en-US"/>
              <a:pPr>
                <a:defRPr/>
              </a:pPr>
              <a:t>11/13/2017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8E16D48-1338-4FD4-8871-CF59D5912E51}" type="slidenum">
              <a:rPr lang="en-US" altLang="en-US"/>
              <a:pPr/>
              <a:t>‹#›</a:t>
            </a:fld>
            <a:endParaRPr lang="en-US" altLang="en-US"/>
          </a:p>
        </p:txBody>
      </p:sp>
    </p:spTree>
    <p:extLst>
      <p:ext uri="{BB962C8B-B14F-4D97-AF65-F5344CB8AC3E}">
        <p14:creationId xmlns="" xmlns:p14="http://schemas.microsoft.com/office/powerpoint/2010/main" val="3729157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solidFill>
            <a:schemeClr val="bg1"/>
          </a:solidFill>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2F98606-0227-4A0D-AD64-89AC8B02D49B}" type="datetimeFigureOut">
              <a:rPr lang="en-US"/>
              <a:pPr>
                <a:defRPr/>
              </a:pPr>
              <a:t>11/13/2017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9A68A9C-EE5B-41C2-8411-AE7FCC30FDFC}" type="slidenum">
              <a:rPr lang="en-US" altLang="en-US"/>
              <a:pPr/>
              <a:t>‹#›</a:t>
            </a:fld>
            <a:endParaRPr lang="en-US" altLang="en-US"/>
          </a:p>
        </p:txBody>
      </p:sp>
    </p:spTree>
    <p:extLst>
      <p:ext uri="{BB962C8B-B14F-4D97-AF65-F5344CB8AC3E}">
        <p14:creationId xmlns="" xmlns:p14="http://schemas.microsoft.com/office/powerpoint/2010/main" val="2278875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B4395FB7-048E-4D10-998F-52176AF4B969}" type="datetimeFigureOut">
              <a:rPr lang="en-US"/>
              <a:pPr>
                <a:defRPr/>
              </a:pPr>
              <a:t>11/13/2017</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69E2ABF-B98A-4BF1-A0E9-FAC0278E9268}" type="slidenum">
              <a:rPr lang="en-US" altLang="en-US"/>
              <a:pPr/>
              <a:t>‹#›</a:t>
            </a:fld>
            <a:endParaRPr lang="en-US" altLang="en-US"/>
          </a:p>
        </p:txBody>
      </p:sp>
    </p:spTree>
    <p:extLst>
      <p:ext uri="{BB962C8B-B14F-4D97-AF65-F5344CB8AC3E}">
        <p14:creationId xmlns="" xmlns:p14="http://schemas.microsoft.com/office/powerpoint/2010/main" val="1815302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C3D7427-EF4B-4DD6-97BF-0B6FC6D74BBC}" type="datetimeFigureOut">
              <a:rPr lang="en-US"/>
              <a:pPr>
                <a:defRPr/>
              </a:pPr>
              <a:t>11/13/2017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D993612-A26A-4D6B-827D-D946571C9BAB}" type="slidenum">
              <a:rPr lang="en-US" altLang="en-US"/>
              <a:pPr/>
              <a:t>‹#›</a:t>
            </a:fld>
            <a:endParaRPr lang="en-US" altLang="en-US"/>
          </a:p>
        </p:txBody>
      </p:sp>
    </p:spTree>
    <p:extLst>
      <p:ext uri="{BB962C8B-B14F-4D97-AF65-F5344CB8AC3E}">
        <p14:creationId xmlns="" xmlns:p14="http://schemas.microsoft.com/office/powerpoint/2010/main" val="1510303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73A68A0-977D-4C18-8CEF-F7FE5CB356A5}" type="datetimeFigureOut">
              <a:rPr lang="en-US"/>
              <a:pPr>
                <a:defRPr/>
              </a:pPr>
              <a:t>11/13/2017</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44F3EBD-7DB8-4C97-91E3-A1F684967A0C}" type="slidenum">
              <a:rPr lang="en-US" altLang="en-US"/>
              <a:pPr/>
              <a:t>‹#›</a:t>
            </a:fld>
            <a:endParaRPr lang="en-US" altLang="en-US"/>
          </a:p>
        </p:txBody>
      </p:sp>
    </p:spTree>
    <p:extLst>
      <p:ext uri="{BB962C8B-B14F-4D97-AF65-F5344CB8AC3E}">
        <p14:creationId xmlns="" xmlns:p14="http://schemas.microsoft.com/office/powerpoint/2010/main" val="2233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B6E0F37B-1A1D-4B27-A716-69E7BA6D7C34}" type="datetimeFigureOut">
              <a:rPr lang="en-US"/>
              <a:pPr>
                <a:defRPr/>
              </a:pPr>
              <a:t>11/13/2017</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0A661A3-B68E-4CCC-AFB6-B4721D15E849}" type="slidenum">
              <a:rPr lang="en-US" altLang="en-US"/>
              <a:pPr/>
              <a:t>‹#›</a:t>
            </a:fld>
            <a:endParaRPr lang="en-US" altLang="en-US"/>
          </a:p>
        </p:txBody>
      </p:sp>
    </p:spTree>
    <p:extLst>
      <p:ext uri="{BB962C8B-B14F-4D97-AF65-F5344CB8AC3E}">
        <p14:creationId xmlns="" xmlns:p14="http://schemas.microsoft.com/office/powerpoint/2010/main" val="1534100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4367386-1064-4E69-BE0C-181098ED5F7A}" type="datetimeFigureOut">
              <a:rPr lang="en-US"/>
              <a:pPr>
                <a:defRPr/>
              </a:pPr>
              <a:t>11/13/2017</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64D49D0F-D7B1-471D-B1DA-3E33CDC12AC2}" type="slidenum">
              <a:rPr lang="en-US" altLang="en-US"/>
              <a:pPr/>
              <a:t>‹#›</a:t>
            </a:fld>
            <a:endParaRPr lang="en-US" altLang="en-US"/>
          </a:p>
        </p:txBody>
      </p:sp>
    </p:spTree>
    <p:extLst>
      <p:ext uri="{BB962C8B-B14F-4D97-AF65-F5344CB8AC3E}">
        <p14:creationId xmlns="" xmlns:p14="http://schemas.microsoft.com/office/powerpoint/2010/main" val="936103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350BA94-51D0-4924-A5C5-155CB7772727}" type="datetimeFigureOut">
              <a:rPr lang="en-US"/>
              <a:pPr>
                <a:defRPr/>
              </a:pPr>
              <a:t>11/13/2017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8872C8E-D306-4B6F-93FF-A00E23485B5D}" type="slidenum">
              <a:rPr lang="en-US" altLang="en-US"/>
              <a:pPr/>
              <a:t>‹#›</a:t>
            </a:fld>
            <a:endParaRPr lang="en-US" altLang="en-US"/>
          </a:p>
        </p:txBody>
      </p:sp>
    </p:spTree>
    <p:extLst>
      <p:ext uri="{BB962C8B-B14F-4D97-AF65-F5344CB8AC3E}">
        <p14:creationId xmlns="" xmlns:p14="http://schemas.microsoft.com/office/powerpoint/2010/main" val="734327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99AE152-6ECC-4681-8DA2-91A3BF7AACC3}" type="datetimeFigureOut">
              <a:rPr lang="en-US"/>
              <a:pPr>
                <a:defRPr/>
              </a:pPr>
              <a:t>11/13/2017</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4696449-DAE8-4110-9ABF-FA8FDEFD8119}" type="slidenum">
              <a:rPr lang="en-US" altLang="en-US"/>
              <a:pPr/>
              <a:t>‹#›</a:t>
            </a:fld>
            <a:endParaRPr lang="en-US" altLang="en-US"/>
          </a:p>
        </p:txBody>
      </p:sp>
    </p:spTree>
    <p:extLst>
      <p:ext uri="{BB962C8B-B14F-4D97-AF65-F5344CB8AC3E}">
        <p14:creationId xmlns="" xmlns:p14="http://schemas.microsoft.com/office/powerpoint/2010/main" val="323375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641AC604-FFCB-453D-B47A-883B93DA0E2C}" type="datetimeFigureOut">
              <a:rPr lang="en-US"/>
              <a:pPr>
                <a:defRPr/>
              </a:pPr>
              <a:t>11/13/2017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A21ECC49-BC5A-47BF-A9AF-31D1CC9DEAA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hyperlink" Target="http://www.turavaksigorta.com/" TargetMode="External"/><Relationship Id="rId5" Type="http://schemas.openxmlformats.org/officeDocument/2006/relationships/hyperlink" Target="mailto:serap.akdeniz@turavak.org.tr" TargetMode="Externa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w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Title 3"/>
          <p:cNvSpPr>
            <a:spLocks noGrp="1"/>
          </p:cNvSpPr>
          <p:nvPr>
            <p:ph type="ctrTitle"/>
          </p:nvPr>
        </p:nvSpPr>
        <p:spPr>
          <a:xfrm>
            <a:off x="685800" y="2286000"/>
            <a:ext cx="7696200" cy="990600"/>
          </a:xfrm>
        </p:spPr>
        <p:txBody>
          <a:bodyPr/>
          <a:lstStyle/>
          <a:p>
            <a:pPr eaLnBrk="1" hangingPunct="1"/>
            <a:r>
              <a:rPr lang="tr-TR" altLang="en-US" sz="3200" dirty="0" smtClean="0"/>
              <a:t>Avukat Mesleki </a:t>
            </a:r>
            <a:br>
              <a:rPr lang="tr-TR" altLang="en-US" sz="3200" dirty="0" smtClean="0"/>
            </a:br>
            <a:r>
              <a:rPr lang="tr-TR" altLang="en-US" sz="3200" dirty="0" smtClean="0"/>
              <a:t>Sorumluluk Sigortası</a:t>
            </a:r>
            <a:endParaRPr lang="en-US" altLang="en-US" sz="3200" dirty="0" smtClean="0"/>
          </a:p>
        </p:txBody>
      </p:sp>
      <p:sp>
        <p:nvSpPr>
          <p:cNvPr id="5" name="Subtitle 4"/>
          <p:cNvSpPr>
            <a:spLocks noGrp="1"/>
          </p:cNvSpPr>
          <p:nvPr>
            <p:ph type="subTitle" idx="1"/>
          </p:nvPr>
        </p:nvSpPr>
        <p:spPr>
          <a:xfrm>
            <a:off x="1371600" y="3886200"/>
            <a:ext cx="6248400" cy="457200"/>
          </a:xfrm>
        </p:spPr>
        <p:txBody>
          <a:bodyPr rtlCol="0">
            <a:normAutofit fontScale="85000" lnSpcReduction="20000"/>
          </a:bodyPr>
          <a:lstStyle/>
          <a:p>
            <a:pPr eaLnBrk="1" fontAlgn="auto" hangingPunct="1">
              <a:spcAft>
                <a:spcPts val="0"/>
              </a:spcAft>
              <a:defRPr/>
            </a:pPr>
            <a:r>
              <a:rPr lang="tr-TR" dirty="0" smtClean="0"/>
              <a:t>Tarifeye Uygun İşler</a:t>
            </a:r>
            <a:endParaRPr lang="en-US" dirty="0" smtClean="0"/>
          </a:p>
        </p:txBody>
      </p:sp>
      <p:pic>
        <p:nvPicPr>
          <p:cNvPr id="2052" name="Picture 5" descr="GIG LOGO-01.pn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6934200" y="4876800"/>
            <a:ext cx="2590800" cy="2270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0" name="Picture 1" descr="türavaksigorta.png"/>
          <p:cNvPicPr>
            <a:picLocks noChangeAspect="1"/>
          </p:cNvPicPr>
          <p:nvPr/>
        </p:nvPicPr>
        <p:blipFill>
          <a:blip r:embed="rId4" cstate="print"/>
          <a:srcRect/>
          <a:stretch>
            <a:fillRect/>
          </a:stretch>
        </p:blipFill>
        <p:spPr bwMode="auto">
          <a:xfrm>
            <a:off x="927100" y="609601"/>
            <a:ext cx="6997700" cy="1752600"/>
          </a:xfrm>
          <a:prstGeom prst="rect">
            <a:avLst/>
          </a:prstGeom>
          <a:noFill/>
          <a:ln w="9525">
            <a:noFill/>
            <a:miter lim="800000"/>
            <a:headEnd/>
            <a:tailEnd/>
          </a:ln>
        </p:spPr>
      </p:pic>
      <p:sp>
        <p:nvSpPr>
          <p:cNvPr id="14" name="13 Dikdörtgen"/>
          <p:cNvSpPr/>
          <p:nvPr/>
        </p:nvSpPr>
        <p:spPr>
          <a:xfrm>
            <a:off x="609600" y="4876800"/>
            <a:ext cx="7010400" cy="923330"/>
          </a:xfrm>
          <a:prstGeom prst="rect">
            <a:avLst/>
          </a:prstGeom>
        </p:spPr>
        <p:txBody>
          <a:bodyPr wrap="square">
            <a:spAutoFit/>
          </a:bodyPr>
          <a:lstStyle/>
          <a:p>
            <a:pPr algn="ctr"/>
            <a:r>
              <a:rPr lang="tr-TR" altLang="tr-TR" b="1" dirty="0" smtClean="0">
                <a:latin typeface="Calibri" pitchFamily="34" charset="0"/>
                <a:ea typeface="Calibri" pitchFamily="34" charset="0"/>
              </a:rPr>
              <a:t>Tel : 312-287 80 30   312-287 74 65  312-292 59 00  </a:t>
            </a:r>
            <a:r>
              <a:rPr lang="tr-TR" altLang="tr-TR" b="1" dirty="0" err="1" smtClean="0">
                <a:latin typeface="Calibri" pitchFamily="34" charset="0"/>
                <a:ea typeface="Calibri" pitchFamily="34" charset="0"/>
              </a:rPr>
              <a:t>Fax</a:t>
            </a:r>
            <a:r>
              <a:rPr lang="tr-TR" altLang="tr-TR" b="1" dirty="0" smtClean="0">
                <a:latin typeface="Calibri" pitchFamily="34" charset="0"/>
                <a:ea typeface="Calibri" pitchFamily="34" charset="0"/>
              </a:rPr>
              <a:t>: 312-287 74 66 </a:t>
            </a:r>
            <a:endParaRPr lang="tr-TR" altLang="tr-TR" sz="1000" dirty="0" smtClean="0">
              <a:ea typeface="Calibri" pitchFamily="34" charset="0"/>
            </a:endParaRPr>
          </a:p>
          <a:p>
            <a:pPr algn="ctr"/>
            <a:r>
              <a:rPr lang="tr-TR" altLang="tr-TR" b="1" dirty="0" smtClean="0">
                <a:solidFill>
                  <a:srgbClr val="2D2D8A"/>
                </a:solidFill>
                <a:latin typeface="Calibri" pitchFamily="34" charset="0"/>
                <a:ea typeface="Calibri" pitchFamily="34" charset="0"/>
                <a:hlinkClick r:id="rId5"/>
              </a:rPr>
              <a:t>serap.akdeniz@</a:t>
            </a:r>
            <a:r>
              <a:rPr lang="tr-TR" altLang="tr-TR" b="1" u="sng" dirty="0" err="1" smtClean="0">
                <a:solidFill>
                  <a:srgbClr val="2D2D8A"/>
                </a:solidFill>
                <a:latin typeface="Calibri" pitchFamily="34" charset="0"/>
                <a:ea typeface="Calibri" pitchFamily="34" charset="0"/>
                <a:hlinkClick r:id="rId5"/>
              </a:rPr>
              <a:t>turavak</a:t>
            </a:r>
            <a:r>
              <a:rPr lang="tr-TR" altLang="tr-TR" b="1" dirty="0" smtClean="0">
                <a:solidFill>
                  <a:srgbClr val="2D2D8A"/>
                </a:solidFill>
                <a:latin typeface="Calibri" pitchFamily="34" charset="0"/>
                <a:ea typeface="Calibri" pitchFamily="34" charset="0"/>
                <a:hlinkClick r:id="rId5"/>
              </a:rPr>
              <a:t>.</a:t>
            </a:r>
            <a:r>
              <a:rPr lang="tr-TR" altLang="tr-TR" b="1" dirty="0" err="1" smtClean="0">
                <a:solidFill>
                  <a:srgbClr val="2D2D8A"/>
                </a:solidFill>
                <a:latin typeface="Calibri" pitchFamily="34" charset="0"/>
                <a:ea typeface="Calibri" pitchFamily="34" charset="0"/>
                <a:hlinkClick r:id="rId5"/>
              </a:rPr>
              <a:t>org.tr</a:t>
            </a:r>
            <a:endParaRPr lang="tr-TR" altLang="tr-TR" b="1" dirty="0" smtClean="0">
              <a:solidFill>
                <a:srgbClr val="2D2D8A"/>
              </a:solidFill>
              <a:latin typeface="Calibri" pitchFamily="34" charset="0"/>
              <a:ea typeface="Calibri" pitchFamily="34" charset="0"/>
            </a:endParaRPr>
          </a:p>
          <a:p>
            <a:pPr algn="ctr"/>
            <a:r>
              <a:rPr lang="tr-TR" altLang="tr-TR" b="1" dirty="0" smtClean="0">
                <a:solidFill>
                  <a:srgbClr val="2D2D8A"/>
                </a:solidFill>
                <a:latin typeface="Calibri" pitchFamily="34" charset="0"/>
                <a:ea typeface="Calibri" pitchFamily="34" charset="0"/>
                <a:hlinkClick r:id="rId6"/>
              </a:rPr>
              <a:t>www.</a:t>
            </a:r>
            <a:r>
              <a:rPr lang="tr-TR" altLang="tr-TR" b="1" dirty="0" err="1" smtClean="0">
                <a:solidFill>
                  <a:srgbClr val="2D2D8A"/>
                </a:solidFill>
                <a:latin typeface="Calibri" pitchFamily="34" charset="0"/>
                <a:ea typeface="Calibri" pitchFamily="34" charset="0"/>
                <a:hlinkClick r:id="rId6"/>
              </a:rPr>
              <a:t>turavaksigorta</a:t>
            </a:r>
            <a:r>
              <a:rPr lang="tr-TR" altLang="tr-TR" b="1" dirty="0" smtClean="0">
                <a:solidFill>
                  <a:srgbClr val="2D2D8A"/>
                </a:solidFill>
                <a:latin typeface="Calibri" pitchFamily="34" charset="0"/>
                <a:ea typeface="Calibri" pitchFamily="34" charset="0"/>
                <a:hlinkClick r:id="rId6"/>
              </a:rPr>
              <a:t>.com</a:t>
            </a:r>
            <a:endParaRPr lang="tr-TR" altLang="tr-TR" b="1" dirty="0">
              <a:solidFill>
                <a:srgbClr val="2D2D8A"/>
              </a:solidFill>
              <a:latin typeface="Calibri" pitchFamily="34" charset="0"/>
              <a:ea typeface="Calibri" pitchFamily="34" charset="0"/>
            </a:endParaRPr>
          </a:p>
        </p:txBody>
      </p:sp>
      <p:pic>
        <p:nvPicPr>
          <p:cNvPr id="15" name="4 Resim" descr="vakif logo"/>
          <p:cNvPicPr>
            <a:picLocks noChangeAspect="1" noChangeArrowheads="1"/>
          </p:cNvPicPr>
          <p:nvPr/>
        </p:nvPicPr>
        <p:blipFill>
          <a:blip r:embed="rId7" cstate="print"/>
          <a:srcRect/>
          <a:stretch>
            <a:fillRect/>
          </a:stretch>
        </p:blipFill>
        <p:spPr bwMode="auto">
          <a:xfrm>
            <a:off x="2057400" y="6019800"/>
            <a:ext cx="433387" cy="381000"/>
          </a:xfrm>
          <a:prstGeom prst="rect">
            <a:avLst/>
          </a:prstGeom>
          <a:noFill/>
          <a:ln w="9525">
            <a:noFill/>
            <a:miter lim="800000"/>
            <a:headEnd/>
            <a:tailEnd/>
          </a:ln>
        </p:spPr>
      </p:pic>
      <p:sp>
        <p:nvSpPr>
          <p:cNvPr id="20" name="19 Dikdörtgen"/>
          <p:cNvSpPr/>
          <p:nvPr/>
        </p:nvSpPr>
        <p:spPr>
          <a:xfrm>
            <a:off x="2438401" y="6019800"/>
            <a:ext cx="4705224" cy="369332"/>
          </a:xfrm>
          <a:prstGeom prst="rect">
            <a:avLst/>
          </a:prstGeom>
        </p:spPr>
        <p:txBody>
          <a:bodyPr wrap="square">
            <a:spAutoFit/>
          </a:bodyPr>
          <a:lstStyle/>
          <a:p>
            <a:pPr eaLnBrk="1" hangingPunct="1"/>
            <a:r>
              <a:rPr lang="tr-TR" dirty="0" smtClean="0"/>
              <a:t>Türkiye Avukatları Vakfı Kuruluşudur.</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21" name="Picture 9"/>
          <p:cNvPicPr>
            <a:picLocks noGrp="1" noChangeAspect="1" noChangeArrowheads="1"/>
          </p:cNvPicPr>
          <p:nvPr>
            <p:ph type="body" idx="1"/>
          </p:nvPr>
        </p:nvPicPr>
        <p:blipFill>
          <a:blip r:embed="rId2" cstate="print">
            <a:extLst>
              <a:ext uri="{28A0092B-C50C-407E-A947-70E740481C1C}">
                <a14:useLocalDpi xmlns="" xmlns:a14="http://schemas.microsoft.com/office/drawing/2010/main" val="0"/>
              </a:ext>
            </a:extLst>
          </a:blip>
          <a:srcRect/>
          <a:stretch>
            <a:fillRect/>
          </a:stretch>
        </p:blipFill>
        <p:spPr>
          <a:xfrm>
            <a:off x="762000" y="1296714"/>
            <a:ext cx="7772400" cy="5561286"/>
          </a:xfrm>
          <a:noFill/>
          <a:ln/>
        </p:spPr>
      </p:pic>
      <p:pic>
        <p:nvPicPr>
          <p:cNvPr id="3" name="Picture 5" descr="GIG LOGO-01.png"/>
          <p:cNvPicPr>
            <a:picLocks noChangeAspect="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76200" y="0"/>
            <a:ext cx="762000" cy="6676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Title 1"/>
          <p:cNvSpPr>
            <a:spLocks noGrp="1"/>
          </p:cNvSpPr>
          <p:nvPr>
            <p:ph type="title"/>
          </p:nvPr>
        </p:nvSpPr>
        <p:spPr>
          <a:xfrm>
            <a:off x="457200" y="274638"/>
            <a:ext cx="8229600" cy="1143000"/>
          </a:xfrm>
        </p:spPr>
        <p:txBody>
          <a:bodyPr/>
          <a:lstStyle/>
          <a:p>
            <a:r>
              <a:rPr lang="tr-TR" sz="3200" dirty="0"/>
              <a:t>Avukat Mesleki Sorumluluk Sigortası</a:t>
            </a:r>
          </a:p>
        </p:txBody>
      </p:sp>
    </p:spTree>
    <p:extLst>
      <p:ext uri="{BB962C8B-B14F-4D97-AF65-F5344CB8AC3E}">
        <p14:creationId xmlns="" xmlns:p14="http://schemas.microsoft.com/office/powerpoint/2010/main" val="36924845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GIG LOGO-01.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352800" y="2209800"/>
            <a:ext cx="2514600" cy="220335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32088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smtClean="0"/>
              <a:t>Avukat Mesleki Sorumluluk Sigortası</a:t>
            </a:r>
            <a:endParaRPr lang="en-US" sz="3200" dirty="0"/>
          </a:p>
        </p:txBody>
      </p:sp>
      <p:sp>
        <p:nvSpPr>
          <p:cNvPr id="3" name="Content Placeholder 2"/>
          <p:cNvSpPr>
            <a:spLocks noGrp="1"/>
          </p:cNvSpPr>
          <p:nvPr>
            <p:ph idx="1"/>
          </p:nvPr>
        </p:nvSpPr>
        <p:spPr>
          <a:solidFill>
            <a:schemeClr val="bg1"/>
          </a:solidFill>
        </p:spPr>
        <p:txBody>
          <a:bodyPr/>
          <a:lstStyle/>
          <a:p>
            <a:pPr marL="457200" lvl="1" indent="0">
              <a:lnSpc>
                <a:spcPct val="80000"/>
              </a:lnSpc>
              <a:buNone/>
            </a:pPr>
            <a:endParaRPr lang="tr-TR" altLang="tr-TR" sz="1800" b="1" dirty="0" smtClean="0"/>
          </a:p>
          <a:p>
            <a:pPr marL="457200" lvl="1" indent="0">
              <a:lnSpc>
                <a:spcPct val="80000"/>
              </a:lnSpc>
              <a:buNone/>
            </a:pPr>
            <a:endParaRPr lang="tr-TR" altLang="tr-TR" sz="1800" b="1" dirty="0" smtClean="0"/>
          </a:p>
          <a:p>
            <a:pPr marL="457200" lvl="1" indent="0">
              <a:lnSpc>
                <a:spcPct val="80000"/>
              </a:lnSpc>
              <a:buNone/>
            </a:pPr>
            <a:r>
              <a:rPr lang="tr-TR" altLang="tr-TR" sz="1800" b="1" dirty="0" smtClean="0"/>
              <a:t>Avukat Mesleki Sorumluluk Sigortası ile;</a:t>
            </a:r>
            <a:endParaRPr lang="tr-TR" altLang="tr-TR" sz="1800" b="1" dirty="0"/>
          </a:p>
          <a:p>
            <a:pPr lvl="1">
              <a:lnSpc>
                <a:spcPct val="80000"/>
              </a:lnSpc>
              <a:buFont typeface="Wingdings" pitchFamily="2" charset="2"/>
              <a:buNone/>
            </a:pPr>
            <a:endParaRPr lang="tr-TR" altLang="zh-CN" sz="1800" dirty="0" smtClean="0"/>
          </a:p>
          <a:p>
            <a:pPr lvl="1">
              <a:lnSpc>
                <a:spcPct val="80000"/>
              </a:lnSpc>
              <a:buFont typeface="Wingdings" pitchFamily="2" charset="2"/>
              <a:buNone/>
            </a:pPr>
            <a:r>
              <a:rPr lang="tr-TR" altLang="zh-CN" sz="1800" dirty="0" smtClean="0"/>
              <a:t>Meslek mensubunun </a:t>
            </a:r>
            <a:endParaRPr lang="tr-TR" altLang="zh-CN" sz="1800" dirty="0"/>
          </a:p>
          <a:p>
            <a:pPr lvl="1">
              <a:lnSpc>
                <a:spcPct val="80000"/>
              </a:lnSpc>
              <a:buFont typeface="Wingdings" panose="05000000000000000000" pitchFamily="2" charset="2"/>
              <a:buChar char="ü"/>
            </a:pPr>
            <a:r>
              <a:rPr lang="tr-TR" altLang="tr-TR" sz="1800" dirty="0" smtClean="0"/>
              <a:t>İhmal</a:t>
            </a:r>
            <a:r>
              <a:rPr lang="tr-TR" altLang="tr-TR" sz="1800" dirty="0"/>
              <a:t>, kusur sonucu mesleki faaliyetini tam olarak yerine getirememesi;</a:t>
            </a:r>
          </a:p>
          <a:p>
            <a:pPr lvl="1">
              <a:lnSpc>
                <a:spcPct val="80000"/>
              </a:lnSpc>
              <a:buFont typeface="Wingdings" panose="05000000000000000000" pitchFamily="2" charset="2"/>
              <a:buChar char="ü"/>
            </a:pPr>
            <a:r>
              <a:rPr lang="tr-TR" altLang="tr-TR" sz="1800" dirty="0"/>
              <a:t>Mesleki faaliyetini yerine getirirken yapacağı hata veya ihmaller; </a:t>
            </a:r>
          </a:p>
          <a:p>
            <a:pPr lvl="1">
              <a:lnSpc>
                <a:spcPct val="80000"/>
              </a:lnSpc>
              <a:buFont typeface="Wingdings" panose="05000000000000000000" pitchFamily="2" charset="2"/>
              <a:buChar char="ü"/>
            </a:pPr>
            <a:r>
              <a:rPr lang="tr-TR" altLang="tr-TR" sz="1800" dirty="0"/>
              <a:t>Yanlış beyanda bulunma,  hatalı veya yanıltıcı beyan verme, </a:t>
            </a:r>
          </a:p>
          <a:p>
            <a:pPr lvl="1">
              <a:lnSpc>
                <a:spcPct val="80000"/>
              </a:lnSpc>
              <a:buFont typeface="Wingdings" panose="05000000000000000000" pitchFamily="2" charset="2"/>
              <a:buChar char="ü"/>
            </a:pPr>
            <a:r>
              <a:rPr lang="tr-TR" altLang="tr-TR" sz="1800" dirty="0"/>
              <a:t>Gizliliği ihlal </a:t>
            </a:r>
            <a:endParaRPr lang="tr-TR" altLang="tr-TR" sz="1800" dirty="0" smtClean="0"/>
          </a:p>
          <a:p>
            <a:pPr marL="457200" lvl="1" indent="0">
              <a:lnSpc>
                <a:spcPct val="80000"/>
              </a:lnSpc>
              <a:buNone/>
            </a:pPr>
            <a:r>
              <a:rPr lang="tr-TR" altLang="tr-TR" sz="1800" dirty="0" smtClean="0"/>
              <a:t>gibi fiilleri </a:t>
            </a:r>
            <a:r>
              <a:rPr lang="tr-TR" altLang="tr-TR" sz="1800" dirty="0"/>
              <a:t>sonucu müvekkillerinin kendisinden talep edecekleri </a:t>
            </a:r>
            <a:r>
              <a:rPr lang="tr-TR" altLang="tr-TR" sz="1800" b="1" dirty="0" smtClean="0"/>
              <a:t>tazminatlar</a:t>
            </a:r>
            <a:r>
              <a:rPr lang="tr-TR" altLang="tr-TR" sz="1800" dirty="0" smtClean="0"/>
              <a:t> ile meslek mensubuna karşı </a:t>
            </a:r>
            <a:r>
              <a:rPr lang="tr-TR" altLang="tr-TR" sz="1800" dirty="0"/>
              <a:t>doğan </a:t>
            </a:r>
            <a:r>
              <a:rPr lang="tr-TR" altLang="tr-TR" sz="1800" b="1" dirty="0"/>
              <a:t>tazminat taleplerinin savunması için harcanan masraflar</a:t>
            </a:r>
            <a:r>
              <a:rPr lang="tr-TR" altLang="tr-TR" sz="1800" dirty="0"/>
              <a:t>ı teminat altına </a:t>
            </a:r>
            <a:r>
              <a:rPr lang="tr-TR" altLang="tr-TR" sz="1800" dirty="0" smtClean="0"/>
              <a:t>alır.</a:t>
            </a:r>
            <a:endParaRPr lang="tr-TR" altLang="tr-TR" sz="1800" dirty="0"/>
          </a:p>
          <a:p>
            <a:pPr marL="457200" lvl="1" indent="0">
              <a:lnSpc>
                <a:spcPct val="80000"/>
              </a:lnSpc>
              <a:buNone/>
            </a:pPr>
            <a:endParaRPr lang="tr-TR" altLang="tr-TR" sz="1800" dirty="0"/>
          </a:p>
          <a:p>
            <a:pPr lvl="1">
              <a:lnSpc>
                <a:spcPct val="80000"/>
              </a:lnSpc>
              <a:buFont typeface="Wingdings" panose="05000000000000000000" pitchFamily="2" charset="2"/>
              <a:buChar char="ü"/>
            </a:pPr>
            <a:r>
              <a:rPr lang="tr-TR" altLang="tr-TR" sz="1800" dirty="0" smtClean="0"/>
              <a:t>Sigortalıya karşı gelebilecek </a:t>
            </a:r>
            <a:r>
              <a:rPr lang="tr-TR" altLang="tr-TR" sz="1800" b="1" dirty="0" smtClean="0"/>
              <a:t>hakaret</a:t>
            </a:r>
            <a:r>
              <a:rPr lang="tr-TR" altLang="tr-TR" sz="1800" dirty="0" smtClean="0"/>
              <a:t> ve </a:t>
            </a:r>
            <a:r>
              <a:rPr lang="tr-TR" altLang="tr-TR" sz="1800" b="1" dirty="0" smtClean="0"/>
              <a:t>manevi tazminat talepleri </a:t>
            </a:r>
            <a:r>
              <a:rPr lang="tr-TR" altLang="tr-TR" sz="1800" dirty="0" smtClean="0"/>
              <a:t>de teminat altındadır</a:t>
            </a:r>
          </a:p>
          <a:p>
            <a:pPr lvl="1">
              <a:lnSpc>
                <a:spcPct val="80000"/>
              </a:lnSpc>
              <a:buFont typeface="Wingdings" pitchFamily="2" charset="2"/>
              <a:buChar char="Ø"/>
            </a:pPr>
            <a:endParaRPr lang="tr-TR" altLang="tr-TR" sz="1800" dirty="0"/>
          </a:p>
        </p:txBody>
      </p:sp>
      <p:pic>
        <p:nvPicPr>
          <p:cNvPr id="4" name="Picture 5" descr="GIG LOGO-01.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0"/>
            <a:ext cx="762000" cy="6676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046748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a:t>Avukat Mesleki Sorumluluk Sigortası</a:t>
            </a:r>
            <a:endParaRPr lang="en-US" sz="3200" dirty="0"/>
          </a:p>
        </p:txBody>
      </p:sp>
      <p:sp>
        <p:nvSpPr>
          <p:cNvPr id="3" name="Content Placeholder 2"/>
          <p:cNvSpPr>
            <a:spLocks noGrp="1"/>
          </p:cNvSpPr>
          <p:nvPr>
            <p:ph idx="1"/>
          </p:nvPr>
        </p:nvSpPr>
        <p:spPr/>
        <p:txBody>
          <a:bodyPr/>
          <a:lstStyle/>
          <a:p>
            <a:pPr marL="0" indent="0">
              <a:lnSpc>
                <a:spcPct val="80000"/>
              </a:lnSpc>
              <a:buNone/>
            </a:pPr>
            <a:endParaRPr lang="tr-TR" altLang="tr-TR" sz="1600" b="1" dirty="0" smtClean="0">
              <a:solidFill>
                <a:srgbClr val="FF3300"/>
              </a:solidFill>
            </a:endParaRPr>
          </a:p>
          <a:p>
            <a:pPr marL="0" indent="0">
              <a:lnSpc>
                <a:spcPct val="80000"/>
              </a:lnSpc>
              <a:buNone/>
            </a:pPr>
            <a:r>
              <a:rPr lang="tr-TR" altLang="tr-TR" sz="1800" dirty="0"/>
              <a:t> </a:t>
            </a:r>
            <a:r>
              <a:rPr lang="tr-TR" altLang="tr-TR" sz="1800" dirty="0" smtClean="0"/>
              <a:t>      </a:t>
            </a:r>
          </a:p>
          <a:p>
            <a:pPr marL="0" indent="0">
              <a:lnSpc>
                <a:spcPct val="80000"/>
              </a:lnSpc>
              <a:buNone/>
            </a:pPr>
            <a:r>
              <a:rPr lang="tr-TR" altLang="tr-TR" sz="1800" dirty="0"/>
              <a:t> </a:t>
            </a:r>
            <a:r>
              <a:rPr lang="tr-TR" altLang="tr-TR" sz="1800" dirty="0" smtClean="0"/>
              <a:t>     Bu teminatlara ek olarak,</a:t>
            </a:r>
          </a:p>
          <a:p>
            <a:pPr>
              <a:lnSpc>
                <a:spcPct val="80000"/>
              </a:lnSpc>
            </a:pPr>
            <a:endParaRPr lang="tr-TR" altLang="tr-TR" sz="1800" dirty="0" smtClean="0"/>
          </a:p>
          <a:p>
            <a:pPr>
              <a:lnSpc>
                <a:spcPct val="80000"/>
              </a:lnSpc>
              <a:buFont typeface="Wingdings" panose="05000000000000000000" pitchFamily="2" charset="2"/>
              <a:buChar char="ü"/>
            </a:pPr>
            <a:r>
              <a:rPr lang="tr-TR" altLang="tr-TR" sz="1800" dirty="0" smtClean="0"/>
              <a:t>Sigortalıya karşı soruşturma yetkisine sahip herhangi bir kamu kuruluşu ya da meslek birliği tarafından yapılan herhangi bir şikayetin Sigortalı tarafından ya da Sigortalı adına araştırılması, savunması, dava açılması ya da temyizi safhasında 50.000 TL’ye kadar yapılan </a:t>
            </a:r>
            <a:r>
              <a:rPr lang="tr-TR" altLang="tr-TR" sz="1800" b="1" dirty="0" smtClean="0"/>
              <a:t>yargı benzeri masraflar</a:t>
            </a:r>
            <a:r>
              <a:rPr lang="tr-TR" altLang="tr-TR" sz="1800" dirty="0" smtClean="0"/>
              <a:t>,</a:t>
            </a:r>
          </a:p>
          <a:p>
            <a:pPr>
              <a:lnSpc>
                <a:spcPct val="80000"/>
              </a:lnSpc>
              <a:buFont typeface="Wingdings" panose="05000000000000000000" pitchFamily="2" charset="2"/>
              <a:buChar char="ü"/>
            </a:pPr>
            <a:r>
              <a:rPr lang="en-GB" altLang="tr-TR" sz="1800" dirty="0" err="1" smtClean="0"/>
              <a:t>Sigortalının</a:t>
            </a:r>
            <a:r>
              <a:rPr lang="en-GB" altLang="tr-TR" sz="1800" dirty="0" smtClean="0"/>
              <a:t> </a:t>
            </a:r>
            <a:r>
              <a:rPr lang="en-GB" altLang="tr-TR" sz="1800" dirty="0" err="1" smtClean="0"/>
              <a:t>itibarına</a:t>
            </a:r>
            <a:r>
              <a:rPr lang="en-GB" altLang="tr-TR" sz="1800" dirty="0" smtClean="0"/>
              <a:t> </a:t>
            </a:r>
            <a:r>
              <a:rPr lang="en-GB" altLang="tr-TR" sz="1800" dirty="0" err="1" smtClean="0"/>
              <a:t>gelen</a:t>
            </a:r>
            <a:r>
              <a:rPr lang="en-GB" altLang="tr-TR" sz="1800" dirty="0" smtClean="0"/>
              <a:t> </a:t>
            </a:r>
            <a:r>
              <a:rPr lang="en-GB" altLang="tr-TR" sz="1800" dirty="0" err="1" smtClean="0"/>
              <a:t>zararı</a:t>
            </a:r>
            <a:r>
              <a:rPr lang="en-GB" altLang="tr-TR" sz="1800" dirty="0" smtClean="0"/>
              <a:t> </a:t>
            </a:r>
            <a:r>
              <a:rPr lang="en-GB" altLang="tr-TR" sz="1800" dirty="0" err="1" smtClean="0"/>
              <a:t>hafifletmek</a:t>
            </a:r>
            <a:r>
              <a:rPr lang="en-GB" altLang="tr-TR" sz="1800" dirty="0" smtClean="0"/>
              <a:t> </a:t>
            </a:r>
            <a:r>
              <a:rPr lang="en-GB" altLang="tr-TR" sz="1800" dirty="0" err="1" smtClean="0"/>
              <a:t>için</a:t>
            </a:r>
            <a:r>
              <a:rPr lang="tr-TR" altLang="tr-TR" sz="1800" dirty="0" smtClean="0"/>
              <a:t> 50.000 TL’ye kadar yapılan </a:t>
            </a:r>
            <a:r>
              <a:rPr lang="tr-TR" altLang="tr-TR" sz="1800" b="1" dirty="0" smtClean="0"/>
              <a:t>i</a:t>
            </a:r>
            <a:r>
              <a:rPr lang="en-GB" altLang="tr-TR" sz="1800" b="1" dirty="0" err="1" smtClean="0"/>
              <a:t>letişim</a:t>
            </a:r>
            <a:r>
              <a:rPr lang="en-GB" altLang="tr-TR" sz="1800" b="1" dirty="0" smtClean="0"/>
              <a:t> </a:t>
            </a:r>
            <a:r>
              <a:rPr lang="tr-TR" altLang="tr-TR" sz="1800" b="1" dirty="0" smtClean="0"/>
              <a:t>m</a:t>
            </a:r>
            <a:r>
              <a:rPr lang="en-GB" altLang="tr-TR" sz="1800" b="1" dirty="0" err="1" smtClean="0"/>
              <a:t>asrafları</a:t>
            </a:r>
            <a:r>
              <a:rPr lang="tr-TR" altLang="tr-TR" sz="1800" dirty="0" smtClean="0"/>
              <a:t>,</a:t>
            </a:r>
          </a:p>
          <a:p>
            <a:pPr>
              <a:lnSpc>
                <a:spcPct val="80000"/>
              </a:lnSpc>
              <a:buFont typeface="Wingdings" panose="05000000000000000000" pitchFamily="2" charset="2"/>
              <a:buChar char="ü"/>
            </a:pPr>
            <a:r>
              <a:rPr lang="tr-TR" altLang="tr-TR" sz="1800" dirty="0" smtClean="0"/>
              <a:t>Sigortalının yasal </a:t>
            </a:r>
            <a:r>
              <a:rPr lang="tr-TR" altLang="tr-TR" sz="1800" dirty="0"/>
              <a:t>sorumluluğunda bulunan ancak poliçe dönemi içinde tahrip olmuş, zarar görmüş, kaybolmuş, bozulmuş, silinmiş veya unutulmuş olan müvekkillere ait </a:t>
            </a:r>
            <a:r>
              <a:rPr lang="tr-TR" altLang="tr-TR" sz="1800" b="1" dirty="0" smtClean="0"/>
              <a:t>dokümanlar</a:t>
            </a:r>
            <a:r>
              <a:rPr lang="tr-TR" altLang="tr-TR" sz="1800" dirty="0" smtClean="0"/>
              <a:t>ı </a:t>
            </a:r>
            <a:r>
              <a:rPr lang="tr-TR" altLang="tr-TR" sz="1800" dirty="0"/>
              <a:t>yenilemek veya onarmak için </a:t>
            </a:r>
            <a:r>
              <a:rPr lang="tr-TR" altLang="tr-TR" sz="1800" dirty="0" smtClean="0"/>
              <a:t>100.000 </a:t>
            </a:r>
            <a:r>
              <a:rPr lang="tr-TR" altLang="tr-TR" sz="1800" dirty="0"/>
              <a:t>TL’ye kadar yapılan </a:t>
            </a:r>
            <a:r>
              <a:rPr lang="tr-TR" altLang="tr-TR" sz="1800" dirty="0" smtClean="0"/>
              <a:t>masraf </a:t>
            </a:r>
            <a:r>
              <a:rPr lang="tr-TR" altLang="tr-TR" sz="1800" dirty="0"/>
              <a:t>ve </a:t>
            </a:r>
            <a:r>
              <a:rPr lang="tr-TR" altLang="tr-TR" sz="1800" dirty="0" smtClean="0"/>
              <a:t>giderler,</a:t>
            </a:r>
            <a:endParaRPr lang="tr-TR" altLang="tr-TR" sz="1800" dirty="0"/>
          </a:p>
          <a:p>
            <a:pPr>
              <a:buFont typeface="Wingdings" panose="05000000000000000000" pitchFamily="2" charset="2"/>
              <a:buChar char="ü"/>
            </a:pPr>
            <a:r>
              <a:rPr lang="tr-TR" altLang="tr-TR" sz="1800" dirty="0" smtClean="0"/>
              <a:t>Sigortalının vekaletnamesinde </a:t>
            </a:r>
            <a:r>
              <a:rPr lang="tr-TR" altLang="tr-TR" sz="1800" b="1" dirty="0"/>
              <a:t>tevkil</a:t>
            </a:r>
            <a:r>
              <a:rPr lang="tr-TR" altLang="tr-TR" sz="1800" dirty="0"/>
              <a:t> yetkisi uyarınca poliçede tanımlı “sigortalı” haricinde yetkili kıldığı avukatların, </a:t>
            </a:r>
            <a:r>
              <a:rPr lang="tr-TR" altLang="tr-TR" sz="1800" dirty="0" smtClean="0"/>
              <a:t>Sigortalıya karşı tazminat </a:t>
            </a:r>
            <a:r>
              <a:rPr lang="tr-TR" altLang="tr-TR" sz="1800" dirty="0"/>
              <a:t>ödeme yükümlülüğünü doğuracak eylemleri teminat kapsamındadır. </a:t>
            </a:r>
          </a:p>
          <a:p>
            <a:pPr marL="0" indent="0">
              <a:lnSpc>
                <a:spcPct val="80000"/>
              </a:lnSpc>
              <a:buNone/>
            </a:pPr>
            <a:endParaRPr lang="tr-TR" altLang="tr-TR" sz="1800" dirty="0"/>
          </a:p>
          <a:p>
            <a:pPr marL="0" indent="0">
              <a:lnSpc>
                <a:spcPct val="80000"/>
              </a:lnSpc>
              <a:buNone/>
            </a:pPr>
            <a:r>
              <a:rPr lang="tr-TR" altLang="tr-TR" sz="1800" dirty="0" smtClean="0"/>
              <a:t>       </a:t>
            </a:r>
          </a:p>
          <a:p>
            <a:endParaRPr lang="en-US" sz="1600" dirty="0"/>
          </a:p>
        </p:txBody>
      </p:sp>
      <p:pic>
        <p:nvPicPr>
          <p:cNvPr id="4" name="Picture 5" descr="GIG LOGO-01.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0"/>
            <a:ext cx="762000" cy="6676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6901593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a:t>Avukat Mesleki Sorumluluk Sigortası</a:t>
            </a:r>
          </a:p>
        </p:txBody>
      </p:sp>
      <p:sp>
        <p:nvSpPr>
          <p:cNvPr id="3" name="Content Placeholder 2"/>
          <p:cNvSpPr>
            <a:spLocks noGrp="1"/>
          </p:cNvSpPr>
          <p:nvPr>
            <p:ph idx="1"/>
          </p:nvPr>
        </p:nvSpPr>
        <p:spPr/>
        <p:txBody>
          <a:bodyPr/>
          <a:lstStyle/>
          <a:p>
            <a:pPr>
              <a:lnSpc>
                <a:spcPct val="80000"/>
              </a:lnSpc>
              <a:buFont typeface="Wingdings" panose="05000000000000000000" pitchFamily="2" charset="2"/>
              <a:buChar char="ü"/>
            </a:pPr>
            <a:endParaRPr lang="tr-TR" altLang="tr-TR" sz="1800" b="1" dirty="0" smtClean="0"/>
          </a:p>
          <a:p>
            <a:pPr>
              <a:lnSpc>
                <a:spcPct val="80000"/>
              </a:lnSpc>
              <a:buFont typeface="Wingdings" panose="05000000000000000000" pitchFamily="2" charset="2"/>
              <a:buChar char="ü"/>
            </a:pPr>
            <a:r>
              <a:rPr lang="tr-TR" altLang="tr-TR" sz="1800" b="1" dirty="0" smtClean="0"/>
              <a:t>5 Yıl Geriye Yürürlük</a:t>
            </a:r>
            <a:endParaRPr lang="tr-TR" altLang="tr-TR" sz="1800" b="1" dirty="0"/>
          </a:p>
          <a:p>
            <a:pPr>
              <a:lnSpc>
                <a:spcPct val="80000"/>
              </a:lnSpc>
              <a:buFont typeface="Wingdings" pitchFamily="2" charset="2"/>
              <a:buNone/>
            </a:pPr>
            <a:r>
              <a:rPr lang="tr-TR" altLang="tr-TR" sz="1800" dirty="0" smtClean="0"/>
              <a:t>	Sigortalının</a:t>
            </a:r>
            <a:r>
              <a:rPr lang="tr-TR" altLang="tr-TR" sz="1800" dirty="0"/>
              <a:t>, </a:t>
            </a:r>
            <a:r>
              <a:rPr lang="tr-TR" altLang="tr-TR" sz="1800" b="1" dirty="0"/>
              <a:t>poliçe </a:t>
            </a:r>
            <a:r>
              <a:rPr lang="tr-TR" altLang="tr-TR" sz="1800" b="1" dirty="0" smtClean="0"/>
              <a:t>başlangıç tarihi öncesi 5 yıl </a:t>
            </a:r>
            <a:r>
              <a:rPr lang="tr-TR" altLang="tr-TR" sz="1800" dirty="0" smtClean="0"/>
              <a:t>içinde </a:t>
            </a:r>
            <a:r>
              <a:rPr lang="tr-TR" altLang="tr-TR" sz="1800" dirty="0"/>
              <a:t>mesleğini </a:t>
            </a:r>
            <a:r>
              <a:rPr lang="tr-TR" altLang="tr-TR" sz="1800" dirty="0" smtClean="0"/>
              <a:t>icra ederken </a:t>
            </a:r>
            <a:r>
              <a:rPr lang="tr-TR" altLang="tr-TR" sz="1800" dirty="0"/>
              <a:t>yaptığı ve </a:t>
            </a:r>
            <a:r>
              <a:rPr lang="tr-TR" altLang="tr-TR" sz="1800" b="1" dirty="0"/>
              <a:t>bilgisi dahilinde olmayan</a:t>
            </a:r>
            <a:r>
              <a:rPr lang="tr-TR" altLang="tr-TR" sz="1800" dirty="0"/>
              <a:t> </a:t>
            </a:r>
            <a:r>
              <a:rPr lang="tr-TR" altLang="tr-TR" sz="1800" b="1" dirty="0"/>
              <a:t>hatalı eylem</a:t>
            </a:r>
            <a:r>
              <a:rPr lang="tr-TR" altLang="tr-TR" sz="1800" dirty="0"/>
              <a:t>ler sonucu poliçe </a:t>
            </a:r>
            <a:r>
              <a:rPr lang="tr-TR" altLang="tr-TR" sz="1800" dirty="0" smtClean="0"/>
              <a:t>döneminde </a:t>
            </a:r>
            <a:r>
              <a:rPr lang="tr-TR" altLang="tr-TR" sz="1800" b="1" dirty="0" smtClean="0"/>
              <a:t>ilk kez </a:t>
            </a:r>
            <a:r>
              <a:rPr lang="tr-TR" altLang="tr-TR" sz="1800" dirty="0" smtClean="0"/>
              <a:t>Sigortalıya karşı </a:t>
            </a:r>
            <a:r>
              <a:rPr lang="tr-TR" altLang="tr-TR" sz="1800" b="1" dirty="0"/>
              <a:t>talep</a:t>
            </a:r>
            <a:r>
              <a:rPr lang="tr-TR" altLang="tr-TR" sz="1800" dirty="0"/>
              <a:t>te bulunulması koşuluyla oluşan hasar talepleri teminat altındadır.</a:t>
            </a:r>
            <a:r>
              <a:rPr lang="tr-TR" altLang="tr-TR" sz="1800" b="1" dirty="0"/>
              <a:t>  </a:t>
            </a:r>
            <a:endParaRPr lang="tr-TR" altLang="tr-TR" sz="1800" b="1" dirty="0" smtClean="0"/>
          </a:p>
          <a:p>
            <a:pPr>
              <a:lnSpc>
                <a:spcPct val="80000"/>
              </a:lnSpc>
              <a:buFont typeface="Wingdings" pitchFamily="2" charset="2"/>
              <a:buNone/>
            </a:pPr>
            <a:endParaRPr lang="tr-TR" altLang="tr-TR" sz="1800" b="1" dirty="0" smtClean="0"/>
          </a:p>
          <a:p>
            <a:pPr>
              <a:lnSpc>
                <a:spcPct val="80000"/>
              </a:lnSpc>
              <a:buFont typeface="Wingdings" panose="05000000000000000000" pitchFamily="2" charset="2"/>
              <a:buChar char="ü"/>
            </a:pPr>
            <a:r>
              <a:rPr lang="tr-TR" altLang="tr-TR" sz="1800" b="1" dirty="0" smtClean="0"/>
              <a:t>2 Yıl Uzatılan Bildirim Süresi</a:t>
            </a:r>
            <a:endParaRPr lang="tr-TR" altLang="tr-TR" sz="1800" b="1" dirty="0"/>
          </a:p>
          <a:p>
            <a:pPr>
              <a:lnSpc>
                <a:spcPct val="80000"/>
              </a:lnSpc>
              <a:buFont typeface="Wingdings" pitchFamily="2" charset="2"/>
              <a:buNone/>
            </a:pPr>
            <a:r>
              <a:rPr lang="tr-TR" altLang="tr-TR" sz="1800" dirty="0"/>
              <a:t>     </a:t>
            </a:r>
            <a:r>
              <a:rPr lang="tr-TR" altLang="tr-TR" sz="1800" dirty="0" smtClean="0"/>
              <a:t>  Sigortacının poliçeyi yenilememesi </a:t>
            </a:r>
            <a:r>
              <a:rPr lang="tr-TR" altLang="tr-TR" sz="1800" dirty="0"/>
              <a:t>durumunda </a:t>
            </a:r>
            <a:r>
              <a:rPr lang="tr-TR" altLang="tr-TR" sz="1800" b="1" dirty="0" smtClean="0"/>
              <a:t>ilk </a:t>
            </a:r>
            <a:r>
              <a:rPr lang="tr-TR" altLang="tr-TR" sz="1800" b="1" dirty="0"/>
              <a:t>24 ay</a:t>
            </a:r>
            <a:r>
              <a:rPr lang="tr-TR" altLang="tr-TR" sz="1800" dirty="0"/>
              <a:t> içinde, ilk kez bu dönemde </a:t>
            </a:r>
            <a:r>
              <a:rPr lang="tr-TR" altLang="tr-TR" sz="1800" dirty="0" smtClean="0"/>
              <a:t>talepte </a:t>
            </a:r>
            <a:r>
              <a:rPr lang="tr-TR" altLang="tr-TR" sz="1800" dirty="0"/>
              <a:t>bulunulmuş olmak şartı ile </a:t>
            </a:r>
            <a:r>
              <a:rPr lang="tr-TR" altLang="tr-TR" sz="1800" dirty="0" smtClean="0"/>
              <a:t>Sigortalı herhangi </a:t>
            </a:r>
            <a:r>
              <a:rPr lang="tr-TR" altLang="tr-TR" sz="1800" dirty="0"/>
              <a:t>bir </a:t>
            </a:r>
            <a:r>
              <a:rPr lang="tr-TR" altLang="tr-TR" sz="1800" b="1" dirty="0" err="1" smtClean="0"/>
              <a:t>talep</a:t>
            </a:r>
            <a:r>
              <a:rPr lang="tr-TR" altLang="tr-TR" sz="1800" dirty="0" err="1" smtClean="0"/>
              <a:t>i</a:t>
            </a:r>
            <a:r>
              <a:rPr lang="tr-TR" altLang="tr-TR" sz="1800" dirty="0" smtClean="0"/>
              <a:t> Sigortacıya </a:t>
            </a:r>
            <a:r>
              <a:rPr lang="tr-TR" altLang="tr-TR" sz="1800" dirty="0"/>
              <a:t>ihbar etmek hakkına sahiptir. </a:t>
            </a:r>
            <a:endParaRPr lang="tr-TR" altLang="tr-TR" sz="1800" dirty="0" smtClean="0"/>
          </a:p>
          <a:p>
            <a:pPr>
              <a:lnSpc>
                <a:spcPct val="80000"/>
              </a:lnSpc>
              <a:buFont typeface="Wingdings" pitchFamily="2" charset="2"/>
              <a:buNone/>
            </a:pPr>
            <a:endParaRPr lang="tr-TR" altLang="tr-TR" sz="1800" dirty="0" smtClean="0"/>
          </a:p>
          <a:p>
            <a:pPr>
              <a:lnSpc>
                <a:spcPct val="80000"/>
              </a:lnSpc>
              <a:buFont typeface="Wingdings" panose="05000000000000000000" pitchFamily="2" charset="2"/>
              <a:buChar char="ü"/>
            </a:pPr>
            <a:r>
              <a:rPr lang="tr-TR" altLang="tr-TR" sz="1800" b="1" dirty="0" smtClean="0"/>
              <a:t>Emeklilik/Mesleği Bırakma</a:t>
            </a:r>
            <a:endParaRPr lang="tr-TR" altLang="tr-TR" sz="1800" b="1" dirty="0"/>
          </a:p>
          <a:p>
            <a:pPr>
              <a:lnSpc>
                <a:spcPct val="80000"/>
              </a:lnSpc>
              <a:buFont typeface="Wingdings" pitchFamily="2" charset="2"/>
              <a:buNone/>
            </a:pPr>
            <a:r>
              <a:rPr lang="tr-TR" altLang="tr-TR" sz="1800" b="1" dirty="0" smtClean="0"/>
              <a:t>	</a:t>
            </a:r>
            <a:r>
              <a:rPr lang="tr-TR" altLang="tr-TR" sz="1800" dirty="0" smtClean="0"/>
              <a:t>Sigortalının </a:t>
            </a:r>
            <a:r>
              <a:rPr lang="tr-TR" altLang="tr-TR" sz="1800" b="1" dirty="0"/>
              <a:t>Sözleşme Dönemi</a:t>
            </a:r>
            <a:r>
              <a:rPr lang="tr-TR" altLang="tr-TR" sz="1800" dirty="0"/>
              <a:t> içerisinde </a:t>
            </a:r>
            <a:r>
              <a:rPr lang="tr-TR" altLang="tr-TR" sz="1800" b="1" dirty="0"/>
              <a:t>vefat, sakatlık</a:t>
            </a:r>
            <a:r>
              <a:rPr lang="tr-TR" altLang="tr-TR" sz="1800" dirty="0"/>
              <a:t> ya da </a:t>
            </a:r>
            <a:r>
              <a:rPr lang="tr-TR" altLang="tr-TR" sz="1800" b="1" dirty="0"/>
              <a:t>emeklilik</a:t>
            </a:r>
            <a:r>
              <a:rPr lang="tr-TR" altLang="tr-TR" sz="1800" dirty="0"/>
              <a:t> durumuna bağlı olarak </a:t>
            </a:r>
            <a:r>
              <a:rPr lang="tr-TR" altLang="tr-TR" sz="1800" b="1" dirty="0" smtClean="0"/>
              <a:t>mesleki hizmetlerine </a:t>
            </a:r>
            <a:r>
              <a:rPr lang="tr-TR" altLang="tr-TR" sz="1800" b="1" dirty="0"/>
              <a:t>son vermesi </a:t>
            </a:r>
            <a:r>
              <a:rPr lang="tr-TR" altLang="tr-TR" sz="1800" dirty="0" smtClean="0"/>
              <a:t>durumunda</a:t>
            </a:r>
            <a:r>
              <a:rPr lang="tr-TR" altLang="tr-TR" sz="1800" dirty="0"/>
              <a:t> </a:t>
            </a:r>
            <a:r>
              <a:rPr lang="tr-TR" altLang="tr-TR" sz="1800" dirty="0" smtClean="0"/>
              <a:t>Sigortalı</a:t>
            </a:r>
            <a:r>
              <a:rPr lang="tr-TR" altLang="tr-TR" sz="1800" dirty="0"/>
              <a:t>, </a:t>
            </a:r>
            <a:r>
              <a:rPr lang="tr-TR" altLang="tr-TR" sz="1800" dirty="0" smtClean="0"/>
              <a:t>geriye yürürlük tarihi sonrasında ve mesleği </a:t>
            </a:r>
            <a:r>
              <a:rPr lang="tr-TR" altLang="tr-TR" sz="1800" dirty="0"/>
              <a:t>bırakmasından önce gerçekleşen </a:t>
            </a:r>
            <a:r>
              <a:rPr lang="tr-TR" altLang="tr-TR" sz="1800" b="1" dirty="0"/>
              <a:t>Hatalı </a:t>
            </a:r>
            <a:r>
              <a:rPr lang="tr-TR" altLang="tr-TR" sz="1800" b="1" dirty="0" smtClean="0"/>
              <a:t>Eylem</a:t>
            </a:r>
            <a:r>
              <a:rPr lang="tr-TR" altLang="tr-TR" sz="1800" dirty="0" smtClean="0"/>
              <a:t>ler </a:t>
            </a:r>
            <a:r>
              <a:rPr lang="tr-TR" altLang="tr-TR" sz="1800" dirty="0"/>
              <a:t>için mesleki faaliyetini bırakmasını takiben </a:t>
            </a:r>
            <a:r>
              <a:rPr lang="tr-TR" altLang="tr-TR" sz="1800" b="1" dirty="0"/>
              <a:t>2 (iki) yıl bildirim süresi</a:t>
            </a:r>
            <a:r>
              <a:rPr lang="tr-TR" altLang="tr-TR" sz="1800" dirty="0"/>
              <a:t>ne hak kazanacaktır. </a:t>
            </a:r>
          </a:p>
          <a:p>
            <a:endParaRPr lang="tr-TR" sz="1800" dirty="0"/>
          </a:p>
        </p:txBody>
      </p:sp>
      <p:pic>
        <p:nvPicPr>
          <p:cNvPr id="4" name="Picture 5" descr="GIG LOGO-01.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0"/>
            <a:ext cx="762000" cy="6676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6665703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a:t>Avukat Mesleki Sorumluluk Sigortası</a:t>
            </a:r>
          </a:p>
        </p:txBody>
      </p:sp>
      <p:sp>
        <p:nvSpPr>
          <p:cNvPr id="3" name="Content Placeholder 2"/>
          <p:cNvSpPr>
            <a:spLocks noGrp="1"/>
          </p:cNvSpPr>
          <p:nvPr>
            <p:ph idx="1"/>
          </p:nvPr>
        </p:nvSpPr>
        <p:spPr/>
        <p:txBody>
          <a:bodyPr/>
          <a:lstStyle/>
          <a:p>
            <a:pPr marL="1035050" lvl="1" indent="-577850">
              <a:lnSpc>
                <a:spcPct val="80000"/>
              </a:lnSpc>
              <a:buFont typeface="Wingdings" pitchFamily="2" charset="2"/>
              <a:buNone/>
            </a:pPr>
            <a:endParaRPr lang="tr-TR" altLang="tr-TR" sz="2000" b="1" dirty="0" smtClean="0"/>
          </a:p>
          <a:p>
            <a:pPr marL="1035050" lvl="1" indent="-577850">
              <a:lnSpc>
                <a:spcPct val="80000"/>
              </a:lnSpc>
              <a:buFont typeface="Wingdings" pitchFamily="2" charset="2"/>
              <a:buNone/>
            </a:pPr>
            <a:r>
              <a:rPr lang="tr-TR" altLang="tr-TR" sz="1800" b="1" dirty="0" smtClean="0"/>
              <a:t>5 </a:t>
            </a:r>
            <a:r>
              <a:rPr lang="tr-TR" altLang="tr-TR" sz="1800" b="1" dirty="0"/>
              <a:t>yıl geriye yürürlük nasıl </a:t>
            </a:r>
            <a:r>
              <a:rPr lang="tr-TR" altLang="tr-TR" sz="1800" b="1" dirty="0" smtClean="0"/>
              <a:t>çalışır?</a:t>
            </a:r>
          </a:p>
          <a:p>
            <a:pPr lvl="2">
              <a:lnSpc>
                <a:spcPct val="80000"/>
              </a:lnSpc>
              <a:buFont typeface="Wingdings" panose="05000000000000000000" pitchFamily="2" charset="2"/>
              <a:buChar char="Ø"/>
            </a:pPr>
            <a:r>
              <a:rPr lang="tr-TR" altLang="tr-TR" sz="1800" dirty="0"/>
              <a:t>Meslek mensubunun poliçe başlangıç tarihinden önceki ilk 5 yıl içerisinde yaptığı hatalardan dolayı </a:t>
            </a:r>
            <a:r>
              <a:rPr lang="tr-TR" altLang="tr-TR" sz="1800" dirty="0" smtClean="0"/>
              <a:t>ilk kez poliçe </a:t>
            </a:r>
            <a:r>
              <a:rPr lang="tr-TR" altLang="tr-TR" sz="1800" dirty="0"/>
              <a:t>dönemi içerisinde gelebilecek tüm hasar talepleri teminat kapsamındadır.</a:t>
            </a:r>
          </a:p>
          <a:p>
            <a:pPr lvl="2">
              <a:lnSpc>
                <a:spcPct val="80000"/>
              </a:lnSpc>
              <a:buFont typeface="Wingdings" panose="05000000000000000000" pitchFamily="2" charset="2"/>
              <a:buChar char="Ø"/>
            </a:pPr>
            <a:r>
              <a:rPr lang="tr-TR" altLang="tr-TR" sz="1800" dirty="0" smtClean="0"/>
              <a:t>Sigortalının </a:t>
            </a:r>
            <a:r>
              <a:rPr lang="tr-TR" altLang="tr-TR" sz="1800" dirty="0"/>
              <a:t>poliçe yapılmadan önce </a:t>
            </a:r>
            <a:r>
              <a:rPr lang="tr-TR" altLang="tr-TR" sz="1800" dirty="0" smtClean="0"/>
              <a:t>bildiği veya </a:t>
            </a:r>
            <a:r>
              <a:rPr lang="tr-TR" altLang="tr-TR" sz="1800" dirty="0"/>
              <a:t>beklediği hasarlar </a:t>
            </a:r>
            <a:r>
              <a:rPr lang="tr-TR" altLang="tr-TR" sz="1800" dirty="0" smtClean="0"/>
              <a:t>teminat </a:t>
            </a:r>
            <a:r>
              <a:rPr lang="tr-TR" altLang="tr-TR" sz="1800" dirty="0"/>
              <a:t>dışıdır. </a:t>
            </a:r>
          </a:p>
          <a:p>
            <a:pPr marL="0" indent="0">
              <a:buNone/>
            </a:pPr>
            <a:endParaRPr lang="tr-TR" dirty="0"/>
          </a:p>
        </p:txBody>
      </p:sp>
      <p:sp>
        <p:nvSpPr>
          <p:cNvPr id="5" name="Line 4"/>
          <p:cNvSpPr>
            <a:spLocks noChangeShapeType="1"/>
          </p:cNvSpPr>
          <p:nvPr/>
        </p:nvSpPr>
        <p:spPr bwMode="auto">
          <a:xfrm>
            <a:off x="1371600" y="4267200"/>
            <a:ext cx="4572000" cy="0"/>
          </a:xfrm>
          <a:prstGeom prst="line">
            <a:avLst/>
          </a:prstGeom>
          <a:noFill/>
          <a:ln w="9525">
            <a:solidFill>
              <a:srgbClr val="FF0000"/>
            </a:solidFill>
            <a:prstDash val="dash"/>
            <a:round/>
            <a:headEnd type="diamond" w="med" len="med"/>
            <a:tailEnd type="diamond" w="med" len="med"/>
          </a:ln>
          <a:extLst>
            <a:ext uri="{909E8E84-426E-40DD-AFC4-6F175D3DCCD1}">
              <a14:hiddenFill xmlns="" xmlns:a14="http://schemas.microsoft.com/office/drawing/2010/main">
                <a:noFill/>
              </a14:hiddenFill>
            </a:ext>
          </a:extLst>
        </p:spPr>
        <p:txBody>
          <a:bodyPr/>
          <a:lstStyle/>
          <a:p>
            <a:endParaRPr lang="tr-TR"/>
          </a:p>
        </p:txBody>
      </p:sp>
      <p:sp>
        <p:nvSpPr>
          <p:cNvPr id="6" name="Line 5"/>
          <p:cNvSpPr>
            <a:spLocks noChangeShapeType="1"/>
          </p:cNvSpPr>
          <p:nvPr/>
        </p:nvSpPr>
        <p:spPr bwMode="auto">
          <a:xfrm>
            <a:off x="5943600" y="4254500"/>
            <a:ext cx="2514600" cy="0"/>
          </a:xfrm>
          <a:prstGeom prst="line">
            <a:avLst/>
          </a:prstGeom>
          <a:noFill/>
          <a:ln w="9525">
            <a:solidFill>
              <a:schemeClr val="tx1"/>
            </a:solidFill>
            <a:round/>
            <a:headEnd/>
            <a:tailEnd type="diamond" w="med" len="med"/>
          </a:ln>
          <a:extLst>
            <a:ext uri="{909E8E84-426E-40DD-AFC4-6F175D3DCCD1}">
              <a14:hiddenFill xmlns="" xmlns:a14="http://schemas.microsoft.com/office/drawing/2010/main">
                <a:noFill/>
              </a14:hiddenFill>
            </a:ext>
          </a:extLst>
        </p:spPr>
        <p:txBody>
          <a:bodyPr/>
          <a:lstStyle/>
          <a:p>
            <a:endParaRPr lang="tr-TR"/>
          </a:p>
        </p:txBody>
      </p:sp>
      <p:sp>
        <p:nvSpPr>
          <p:cNvPr id="7" name="AutoShape 6"/>
          <p:cNvSpPr>
            <a:spLocks/>
          </p:cNvSpPr>
          <p:nvPr/>
        </p:nvSpPr>
        <p:spPr bwMode="auto">
          <a:xfrm rot="16164655" flipH="1">
            <a:off x="7046119" y="3231356"/>
            <a:ext cx="304800" cy="2516188"/>
          </a:xfrm>
          <a:prstGeom prst="rightBrace">
            <a:avLst>
              <a:gd name="adj1" fmla="val 68793"/>
              <a:gd name="adj2" fmla="val 50000"/>
            </a:avLst>
          </a:prstGeom>
          <a:noFill/>
          <a:ln w="952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tr-TR" altLang="tr-TR"/>
          </a:p>
        </p:txBody>
      </p:sp>
      <p:sp>
        <p:nvSpPr>
          <p:cNvPr id="8" name="AutoShape 7"/>
          <p:cNvSpPr>
            <a:spLocks/>
          </p:cNvSpPr>
          <p:nvPr/>
        </p:nvSpPr>
        <p:spPr bwMode="auto">
          <a:xfrm rot="16164655" flipH="1">
            <a:off x="3505200" y="2209800"/>
            <a:ext cx="304800" cy="4572000"/>
          </a:xfrm>
          <a:prstGeom prst="rightBrace">
            <a:avLst>
              <a:gd name="adj1" fmla="val 125000"/>
              <a:gd name="adj2" fmla="val 50000"/>
            </a:avLst>
          </a:prstGeom>
          <a:noFill/>
          <a:ln w="9525">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tr-TR" altLang="tr-TR"/>
          </a:p>
        </p:txBody>
      </p:sp>
      <p:sp>
        <p:nvSpPr>
          <p:cNvPr id="9" name="Text Box 8"/>
          <p:cNvSpPr txBox="1">
            <a:spLocks noChangeArrowheads="1"/>
          </p:cNvSpPr>
          <p:nvPr/>
        </p:nvSpPr>
        <p:spPr bwMode="auto">
          <a:xfrm>
            <a:off x="5638800" y="3821668"/>
            <a:ext cx="91440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tr-TR" altLang="tr-TR" dirty="0" smtClean="0">
                <a:latin typeface="+mn-lt"/>
              </a:rPr>
              <a:t>2017</a:t>
            </a:r>
            <a:endParaRPr lang="tr-TR" altLang="tr-TR" dirty="0">
              <a:latin typeface="+mn-lt"/>
            </a:endParaRPr>
          </a:p>
        </p:txBody>
      </p:sp>
      <p:sp>
        <p:nvSpPr>
          <p:cNvPr id="10" name="Text Box 10"/>
          <p:cNvSpPr txBox="1">
            <a:spLocks noChangeArrowheads="1"/>
          </p:cNvSpPr>
          <p:nvPr/>
        </p:nvSpPr>
        <p:spPr bwMode="auto">
          <a:xfrm>
            <a:off x="1143000" y="3810000"/>
            <a:ext cx="91440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tr-TR" altLang="tr-TR" dirty="0" smtClean="0">
                <a:latin typeface="+mn-lt"/>
              </a:rPr>
              <a:t>2012</a:t>
            </a:r>
            <a:endParaRPr lang="tr-TR" altLang="tr-TR" dirty="0">
              <a:latin typeface="+mn-lt"/>
            </a:endParaRPr>
          </a:p>
        </p:txBody>
      </p:sp>
      <p:sp>
        <p:nvSpPr>
          <p:cNvPr id="11" name="Text Box 11"/>
          <p:cNvSpPr txBox="1">
            <a:spLocks noChangeArrowheads="1"/>
          </p:cNvSpPr>
          <p:nvPr/>
        </p:nvSpPr>
        <p:spPr bwMode="auto">
          <a:xfrm>
            <a:off x="2514600" y="3810000"/>
            <a:ext cx="297180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tr-TR" altLang="tr-TR" dirty="0">
                <a:latin typeface="+mn-lt"/>
              </a:rPr>
              <a:t>Geriye yürürlük periyodu</a:t>
            </a:r>
          </a:p>
        </p:txBody>
      </p:sp>
      <p:sp>
        <p:nvSpPr>
          <p:cNvPr id="12" name="Text Box 12"/>
          <p:cNvSpPr txBox="1">
            <a:spLocks noChangeArrowheads="1"/>
          </p:cNvSpPr>
          <p:nvPr/>
        </p:nvSpPr>
        <p:spPr bwMode="auto">
          <a:xfrm>
            <a:off x="6477000" y="3797300"/>
            <a:ext cx="198120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tr-TR" altLang="tr-TR" dirty="0">
                <a:latin typeface="+mn-lt"/>
              </a:rPr>
              <a:t>Poliçe dönemi</a:t>
            </a:r>
          </a:p>
        </p:txBody>
      </p:sp>
      <p:sp>
        <p:nvSpPr>
          <p:cNvPr id="13" name="AutoShape 13"/>
          <p:cNvSpPr>
            <a:spLocks noChangeArrowheads="1"/>
          </p:cNvSpPr>
          <p:nvPr/>
        </p:nvSpPr>
        <p:spPr bwMode="auto">
          <a:xfrm>
            <a:off x="3352800" y="4800600"/>
            <a:ext cx="533400" cy="685800"/>
          </a:xfrm>
          <a:prstGeom prst="downArrow">
            <a:avLst>
              <a:gd name="adj1" fmla="val 50000"/>
              <a:gd name="adj2" fmla="val 32143"/>
            </a:avLst>
          </a:prstGeom>
          <a:solidFill>
            <a:schemeClr val="folHlink"/>
          </a:solidFill>
          <a:ln w="9525">
            <a:solidFill>
              <a:srgbClr val="FF0000"/>
            </a:solidFill>
            <a:miter lim="800000"/>
            <a:headEnd/>
            <a:tailEnd/>
          </a:ln>
        </p:spPr>
        <p:txBody>
          <a:bodyPr vert="eaVert"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tr-TR" altLang="tr-TR"/>
          </a:p>
        </p:txBody>
      </p:sp>
      <p:sp>
        <p:nvSpPr>
          <p:cNvPr id="14" name="AutoShape 14"/>
          <p:cNvSpPr>
            <a:spLocks noChangeArrowheads="1"/>
          </p:cNvSpPr>
          <p:nvPr/>
        </p:nvSpPr>
        <p:spPr bwMode="auto">
          <a:xfrm>
            <a:off x="6934200" y="4724400"/>
            <a:ext cx="533400" cy="762000"/>
          </a:xfrm>
          <a:prstGeom prst="downArrow">
            <a:avLst>
              <a:gd name="adj1" fmla="val 50000"/>
              <a:gd name="adj2" fmla="val 35714"/>
            </a:avLst>
          </a:prstGeom>
          <a:solidFill>
            <a:schemeClr val="folHlink"/>
          </a:solidFill>
          <a:ln w="9525">
            <a:solidFill>
              <a:schemeClr val="tx1"/>
            </a:solidFill>
            <a:miter lim="800000"/>
            <a:headEnd/>
            <a:tailEnd/>
          </a:ln>
        </p:spPr>
        <p:txBody>
          <a:bodyPr vert="eaVert"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tr-TR" altLang="tr-TR"/>
          </a:p>
        </p:txBody>
      </p:sp>
      <p:sp>
        <p:nvSpPr>
          <p:cNvPr id="15" name="Text Box 15"/>
          <p:cNvSpPr txBox="1">
            <a:spLocks noChangeArrowheads="1"/>
          </p:cNvSpPr>
          <p:nvPr/>
        </p:nvSpPr>
        <p:spPr bwMode="auto">
          <a:xfrm>
            <a:off x="1676400" y="5867400"/>
            <a:ext cx="35052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endParaRPr lang="tr-TR" altLang="tr-TR"/>
          </a:p>
        </p:txBody>
      </p:sp>
      <p:sp>
        <p:nvSpPr>
          <p:cNvPr id="16" name="Text Box 16"/>
          <p:cNvSpPr txBox="1">
            <a:spLocks noChangeArrowheads="1"/>
          </p:cNvSpPr>
          <p:nvPr/>
        </p:nvSpPr>
        <p:spPr bwMode="auto">
          <a:xfrm>
            <a:off x="1600200" y="5638800"/>
            <a:ext cx="3962400" cy="3667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tr-TR" altLang="tr-TR" dirty="0">
                <a:latin typeface="+mn-lt"/>
              </a:rPr>
              <a:t>Hatalı eylemin gerçekleştiği zaman</a:t>
            </a:r>
          </a:p>
        </p:txBody>
      </p:sp>
      <p:pic>
        <p:nvPicPr>
          <p:cNvPr id="17" name="Picture 5" descr="GIG LOGO-01.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0"/>
            <a:ext cx="762000" cy="6676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8" name="Text Box 16"/>
          <p:cNvSpPr txBox="1">
            <a:spLocks noChangeArrowheads="1"/>
          </p:cNvSpPr>
          <p:nvPr/>
        </p:nvSpPr>
        <p:spPr bwMode="auto">
          <a:xfrm>
            <a:off x="6096000" y="5638800"/>
            <a:ext cx="2362114"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tr-TR" altLang="tr-TR" dirty="0" smtClean="0">
                <a:latin typeface="+mn-lt"/>
              </a:rPr>
              <a:t>İlk kez talep bildirimi</a:t>
            </a:r>
            <a:endParaRPr lang="tr-TR" altLang="tr-TR" dirty="0">
              <a:latin typeface="+mn-lt"/>
            </a:endParaRPr>
          </a:p>
        </p:txBody>
      </p:sp>
    </p:spTree>
    <p:extLst>
      <p:ext uri="{BB962C8B-B14F-4D97-AF65-F5344CB8AC3E}">
        <p14:creationId xmlns="" xmlns:p14="http://schemas.microsoft.com/office/powerpoint/2010/main" val="814314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a:t>Avukat Mesleki Sorumluluk Sigortası</a:t>
            </a:r>
          </a:p>
        </p:txBody>
      </p:sp>
      <p:sp>
        <p:nvSpPr>
          <p:cNvPr id="3" name="Content Placeholder 2"/>
          <p:cNvSpPr>
            <a:spLocks noGrp="1"/>
          </p:cNvSpPr>
          <p:nvPr>
            <p:ph idx="1"/>
          </p:nvPr>
        </p:nvSpPr>
        <p:spPr/>
        <p:txBody>
          <a:bodyPr/>
          <a:lstStyle/>
          <a:p>
            <a:pPr marL="0" indent="0">
              <a:lnSpc>
                <a:spcPct val="90000"/>
              </a:lnSpc>
              <a:buNone/>
            </a:pPr>
            <a:r>
              <a:rPr lang="tr-TR" altLang="tr-TR" sz="1800" dirty="0" smtClean="0"/>
              <a:t>TARİFE KOŞULLARI:</a:t>
            </a:r>
            <a:endParaRPr lang="tr-TR" altLang="tr-TR" sz="1800" dirty="0"/>
          </a:p>
          <a:p>
            <a:pPr>
              <a:lnSpc>
                <a:spcPct val="90000"/>
              </a:lnSpc>
              <a:buFont typeface="Wingdings" panose="05000000000000000000" pitchFamily="2" charset="2"/>
              <a:buChar char="Ø"/>
            </a:pPr>
            <a:r>
              <a:rPr lang="tr-TR" altLang="tr-TR" sz="1800" dirty="0" smtClean="0"/>
              <a:t>Meslek </a:t>
            </a:r>
            <a:r>
              <a:rPr lang="tr-TR" altLang="tr-TR" sz="1800" dirty="0"/>
              <a:t>mensubunun sadece Türkiye sınırları içerisinde verdiği mesleki hizmetler teminat kapsamındadır.</a:t>
            </a:r>
          </a:p>
          <a:p>
            <a:pPr>
              <a:buFont typeface="Wingdings" panose="05000000000000000000" pitchFamily="2" charset="2"/>
              <a:buChar char="Ø"/>
            </a:pPr>
            <a:r>
              <a:rPr lang="tr-TR" sz="1800" dirty="0" smtClean="0"/>
              <a:t>1.000.000 TL’ye kadar yıllık brüt geliri olan meslek mensupları için 1.000.000 TL’ye kadar teminat limiti sunulabilir. </a:t>
            </a:r>
          </a:p>
          <a:p>
            <a:pPr>
              <a:buFont typeface="Wingdings" panose="05000000000000000000" pitchFamily="2" charset="2"/>
              <a:buChar char="Ø"/>
            </a:pPr>
            <a:r>
              <a:rPr lang="tr-TR" sz="1800" dirty="0" smtClean="0"/>
              <a:t>600.000 </a:t>
            </a:r>
            <a:r>
              <a:rPr lang="tr-TR" sz="1800" dirty="0"/>
              <a:t>TL ve 750.000 TL teminat limitleri için </a:t>
            </a:r>
            <a:r>
              <a:rPr lang="tr-TR" sz="1800" dirty="0" smtClean="0"/>
              <a:t>yıllık </a:t>
            </a:r>
            <a:r>
              <a:rPr lang="tr-TR" sz="1800" dirty="0"/>
              <a:t>brüt gelirin </a:t>
            </a:r>
            <a:r>
              <a:rPr lang="tr-TR" sz="1800" dirty="0" smtClean="0"/>
              <a:t>100.000 </a:t>
            </a:r>
            <a:r>
              <a:rPr lang="tr-TR" sz="1800" dirty="0"/>
              <a:t>TL’den yüksek olması gerekir.</a:t>
            </a:r>
          </a:p>
          <a:p>
            <a:pPr>
              <a:buFont typeface="Wingdings" panose="05000000000000000000" pitchFamily="2" charset="2"/>
              <a:buChar char="Ø"/>
            </a:pPr>
            <a:r>
              <a:rPr lang="tr-TR" sz="1800" dirty="0" smtClean="0"/>
              <a:t>1.000.000 </a:t>
            </a:r>
            <a:r>
              <a:rPr lang="tr-TR" sz="1800" dirty="0"/>
              <a:t>TL teminat limiti için </a:t>
            </a:r>
            <a:r>
              <a:rPr lang="tr-TR" sz="1800" dirty="0" smtClean="0"/>
              <a:t>yıllık </a:t>
            </a:r>
            <a:r>
              <a:rPr lang="tr-TR" sz="1800" dirty="0"/>
              <a:t>brüt gelirin </a:t>
            </a:r>
            <a:r>
              <a:rPr lang="tr-TR" sz="1800" dirty="0" smtClean="0"/>
              <a:t>250.000 </a:t>
            </a:r>
            <a:r>
              <a:rPr lang="tr-TR" sz="1800" dirty="0"/>
              <a:t>TL'den yüksek olması </a:t>
            </a:r>
            <a:r>
              <a:rPr lang="tr-TR" sz="1800" dirty="0" smtClean="0"/>
              <a:t>gerekir</a:t>
            </a:r>
            <a:r>
              <a:rPr lang="tr-TR" sz="1800" dirty="0"/>
              <a:t>. </a:t>
            </a:r>
          </a:p>
          <a:p>
            <a:pPr>
              <a:buFont typeface="Wingdings" panose="05000000000000000000" pitchFamily="2" charset="2"/>
              <a:buChar char="Ø"/>
            </a:pPr>
            <a:r>
              <a:rPr lang="tr-TR" sz="1800" dirty="0" smtClean="0"/>
              <a:t>Muafiyet, 500.000 </a:t>
            </a:r>
            <a:r>
              <a:rPr lang="tr-TR" sz="1800" dirty="0"/>
              <a:t>TL teminat limitine kadar minimum </a:t>
            </a:r>
            <a:r>
              <a:rPr lang="tr-TR" sz="1800" dirty="0" smtClean="0"/>
              <a:t>1.000 </a:t>
            </a:r>
            <a:r>
              <a:rPr lang="tr-TR" sz="1800" dirty="0"/>
              <a:t>TL + hasarın %10'u ve </a:t>
            </a:r>
            <a:r>
              <a:rPr lang="tr-TR" sz="1800" dirty="0" smtClean="0"/>
              <a:t>500.000 </a:t>
            </a:r>
            <a:r>
              <a:rPr lang="tr-TR" sz="1800" dirty="0"/>
              <a:t>TL üzeri teminat limitleri için ise minimum </a:t>
            </a:r>
            <a:r>
              <a:rPr lang="tr-TR" sz="1800" dirty="0" smtClean="0"/>
              <a:t>10.000 </a:t>
            </a:r>
            <a:r>
              <a:rPr lang="tr-TR" sz="1800" dirty="0"/>
              <a:t>TL + hasarın %10'u olarak </a:t>
            </a:r>
            <a:r>
              <a:rPr lang="tr-TR" sz="1800" dirty="0" smtClean="0"/>
              <a:t>uygulanır.</a:t>
            </a:r>
          </a:p>
          <a:p>
            <a:pPr>
              <a:buFont typeface="Wingdings" panose="05000000000000000000" pitchFamily="2" charset="2"/>
              <a:buChar char="Ø"/>
            </a:pPr>
            <a:r>
              <a:rPr lang="tr-TR" sz="1800" dirty="0" smtClean="0"/>
              <a:t>Yeni </a:t>
            </a:r>
            <a:r>
              <a:rPr lang="tr-TR" sz="1800" dirty="0"/>
              <a:t>işlerde geriye </a:t>
            </a:r>
            <a:r>
              <a:rPr lang="tr-TR" sz="1800" dirty="0" smtClean="0"/>
              <a:t>yürürlük, 500.000 </a:t>
            </a:r>
            <a:r>
              <a:rPr lang="tr-TR" sz="1800" dirty="0"/>
              <a:t>TL teminat limitine kadar 5 yıl ve </a:t>
            </a:r>
            <a:r>
              <a:rPr lang="tr-TR" sz="1800" dirty="0" smtClean="0"/>
              <a:t>500.000 </a:t>
            </a:r>
            <a:r>
              <a:rPr lang="tr-TR" sz="1800" dirty="0"/>
              <a:t>TL üzeri teminat limitleri için 2 yıl olarak </a:t>
            </a:r>
            <a:r>
              <a:rPr lang="tr-TR" sz="1800" dirty="0" smtClean="0"/>
              <a:t>sunulur</a:t>
            </a:r>
            <a:r>
              <a:rPr lang="tr-TR" sz="1800" dirty="0"/>
              <a:t>. Yenileme işlerde sigortalının geriye yürürlük tarihi </a:t>
            </a:r>
            <a:r>
              <a:rPr lang="tr-TR" sz="1800" dirty="0" smtClean="0"/>
              <a:t>korunacaktır.</a:t>
            </a:r>
            <a:endParaRPr lang="tr-TR" dirty="0"/>
          </a:p>
        </p:txBody>
      </p:sp>
      <p:pic>
        <p:nvPicPr>
          <p:cNvPr id="4" name="Picture 5" descr="GIG LOGO-01.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0"/>
            <a:ext cx="762000" cy="6676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747148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a:t>Avukat Mesleki Sorumluluk Sigortası</a:t>
            </a:r>
          </a:p>
        </p:txBody>
      </p:sp>
      <p:sp>
        <p:nvSpPr>
          <p:cNvPr id="3" name="Content Placeholder 2"/>
          <p:cNvSpPr>
            <a:spLocks noGrp="1"/>
          </p:cNvSpPr>
          <p:nvPr>
            <p:ph idx="1"/>
          </p:nvPr>
        </p:nvSpPr>
        <p:spPr/>
        <p:txBody>
          <a:bodyPr/>
          <a:lstStyle/>
          <a:p>
            <a:pPr marL="0" indent="0">
              <a:buNone/>
            </a:pPr>
            <a:r>
              <a:rPr lang="tr-TR" altLang="tr-TR" sz="1800" dirty="0"/>
              <a:t>TARİFE KOŞULLARI:</a:t>
            </a:r>
          </a:p>
          <a:p>
            <a:pPr>
              <a:buFont typeface="Wingdings" panose="05000000000000000000" pitchFamily="2" charset="2"/>
              <a:buChar char="Ø"/>
            </a:pPr>
            <a:r>
              <a:rPr lang="tr-TR" altLang="tr-TR" sz="1800" dirty="0" smtClean="0"/>
              <a:t>Yıllık </a:t>
            </a:r>
            <a:r>
              <a:rPr lang="tr-TR" altLang="tr-TR" sz="1800" dirty="0"/>
              <a:t>cirosu </a:t>
            </a:r>
            <a:r>
              <a:rPr lang="tr-TR" altLang="tr-TR" sz="1800" dirty="0" smtClean="0"/>
              <a:t>1.000.000 </a:t>
            </a:r>
            <a:r>
              <a:rPr lang="tr-TR" altLang="tr-TR" sz="1800" dirty="0"/>
              <a:t>TL’den fazla olan meslek mensupları ayrı bir değerlendirmeye tabi tutulacaktır. Prim ve muafiyetler farklılık gösterebilir. </a:t>
            </a:r>
          </a:p>
          <a:p>
            <a:pPr>
              <a:buFont typeface="Wingdings" panose="05000000000000000000" pitchFamily="2" charset="2"/>
              <a:buChar char="Ø"/>
            </a:pPr>
            <a:r>
              <a:rPr lang="tr-TR" altLang="tr-TR" sz="1800" dirty="0" smtClean="0"/>
              <a:t>1.000.000 </a:t>
            </a:r>
            <a:r>
              <a:rPr lang="tr-TR" altLang="tr-TR" sz="1800" dirty="0"/>
              <a:t>TL’den fazla yıllık teminat limiti veya yurtdışı teminatı talep eden meslek mensupları ayrı bir değerlendirmeye tabi tutulacaktır. Prim ve muafiyetler farklılık gösterebilir. </a:t>
            </a:r>
          </a:p>
          <a:p>
            <a:pPr>
              <a:buFont typeface="Wingdings" panose="05000000000000000000" pitchFamily="2" charset="2"/>
              <a:buChar char="Ø"/>
            </a:pPr>
            <a:r>
              <a:rPr lang="tr-TR" altLang="tr-TR" sz="1800" b="1" dirty="0"/>
              <a:t>Şirket satın alma/birleşmeleri ile ilgili hizmet veren, müşterilerine kurumsal finansman hizmeti veren, Türkiye dışındaki ülkelerdeki yasa ve kanunlarla ilgili alanlarda da hizmet veren </a:t>
            </a:r>
            <a:r>
              <a:rPr lang="tr-TR" altLang="tr-TR" sz="1800" dirty="0"/>
              <a:t>meslek mensupları </a:t>
            </a:r>
            <a:r>
              <a:rPr lang="tr-TR" altLang="tr-TR" sz="1800" dirty="0" smtClean="0"/>
              <a:t>tarife dışında farklı </a:t>
            </a:r>
            <a:r>
              <a:rPr lang="tr-TR" altLang="tr-TR" sz="1800" dirty="0"/>
              <a:t>bir değerlendirmeye tabi tutulacaktır. </a:t>
            </a:r>
          </a:p>
          <a:p>
            <a:pPr>
              <a:buFont typeface="Wingdings" panose="05000000000000000000" pitchFamily="2" charset="2"/>
              <a:buChar char="Ø"/>
            </a:pPr>
            <a:r>
              <a:rPr lang="tr-TR" altLang="tr-TR" sz="1800" dirty="0"/>
              <a:t>Sigortalının vefat, hastalık, sakatlık durumlarında sigortalının yerine bakacak kişinin isminin belirtilmesi gerekmektedir.</a:t>
            </a:r>
          </a:p>
          <a:p>
            <a:pPr>
              <a:buFont typeface="Wingdings" panose="05000000000000000000" pitchFamily="2" charset="2"/>
              <a:buChar char="Ø"/>
            </a:pPr>
            <a:r>
              <a:rPr lang="tr-TR" altLang="tr-TR" sz="1800" dirty="0" smtClean="0"/>
              <a:t>Hasar </a:t>
            </a:r>
            <a:r>
              <a:rPr lang="tr-TR" altLang="tr-TR" sz="1800" dirty="0"/>
              <a:t>durumunda zarar gören üçüncü şahsın </a:t>
            </a:r>
            <a:r>
              <a:rPr lang="tr-TR" altLang="tr-TR" sz="1800" dirty="0" smtClean="0"/>
              <a:t>(müvekkil) talep </a:t>
            </a:r>
            <a:r>
              <a:rPr lang="tr-TR" altLang="tr-TR" sz="1800" dirty="0"/>
              <a:t>yazısı gerekmektedir</a:t>
            </a:r>
            <a:r>
              <a:rPr lang="tr-TR" altLang="tr-TR" sz="1800" dirty="0" smtClean="0"/>
              <a:t>.</a:t>
            </a:r>
          </a:p>
          <a:p>
            <a:pPr>
              <a:buFont typeface="Wingdings" panose="05000000000000000000" pitchFamily="2" charset="2"/>
              <a:buChar char="Ø"/>
            </a:pPr>
            <a:r>
              <a:rPr lang="tr-TR" altLang="tr-TR" sz="1800" b="1" dirty="0"/>
              <a:t>Bir şirket tarafından bordrolu olarak çalışan kurum avukatları bu programa dahil olmayacaktır.</a:t>
            </a:r>
          </a:p>
          <a:p>
            <a:pPr>
              <a:buFont typeface="Wingdings" panose="05000000000000000000" pitchFamily="2" charset="2"/>
              <a:buChar char="Ø"/>
            </a:pPr>
            <a:endParaRPr lang="tr-TR" altLang="tr-TR" sz="1800" dirty="0"/>
          </a:p>
          <a:p>
            <a:pPr>
              <a:buFont typeface="Wingdings" panose="05000000000000000000" pitchFamily="2" charset="2"/>
              <a:buChar char="Ø"/>
            </a:pPr>
            <a:endParaRPr lang="tr-TR" altLang="tr-TR" sz="1800" b="1" dirty="0"/>
          </a:p>
          <a:p>
            <a:pPr marL="0" indent="0">
              <a:buNone/>
            </a:pPr>
            <a:endParaRPr lang="tr-TR" sz="1800" dirty="0"/>
          </a:p>
        </p:txBody>
      </p:sp>
      <p:pic>
        <p:nvPicPr>
          <p:cNvPr id="4" name="Picture 5" descr="GIG LOGO-01.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0"/>
            <a:ext cx="762000" cy="6676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4789683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a:t>Avukat Mesleki Sorumluluk Sigortası</a:t>
            </a:r>
          </a:p>
        </p:txBody>
      </p:sp>
      <p:sp>
        <p:nvSpPr>
          <p:cNvPr id="3" name="Content Placeholder 2"/>
          <p:cNvSpPr>
            <a:spLocks noGrp="1"/>
          </p:cNvSpPr>
          <p:nvPr>
            <p:ph idx="1"/>
          </p:nvPr>
        </p:nvSpPr>
        <p:spPr>
          <a:xfrm>
            <a:off x="457200" y="1676400"/>
            <a:ext cx="8229600" cy="4525963"/>
          </a:xfrm>
        </p:spPr>
        <p:txBody>
          <a:bodyPr/>
          <a:lstStyle/>
          <a:p>
            <a:pPr marL="1409700" lvl="2" indent="-495300">
              <a:buFont typeface="Wingdings" pitchFamily="2" charset="2"/>
              <a:buNone/>
            </a:pPr>
            <a:endParaRPr lang="tr-TR" altLang="tr-TR" sz="2000" b="1" dirty="0">
              <a:solidFill>
                <a:schemeClr val="bg2"/>
              </a:solidFill>
            </a:endParaRPr>
          </a:p>
          <a:p>
            <a:pPr marL="1409700" lvl="2" indent="-495300">
              <a:buFont typeface="Wingdings" pitchFamily="2" charset="2"/>
              <a:buNone/>
            </a:pPr>
            <a:endParaRPr lang="tr-TR" altLang="tr-TR" sz="2000" b="1" dirty="0">
              <a:solidFill>
                <a:schemeClr val="bg2"/>
              </a:solidFill>
            </a:endParaRPr>
          </a:p>
          <a:p>
            <a:endParaRPr lang="tr-TR" dirty="0"/>
          </a:p>
        </p:txBody>
      </p:sp>
      <p:pic>
        <p:nvPicPr>
          <p:cNvPr id="5" name="Picture 5" descr="GIG LOGO-01.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0"/>
            <a:ext cx="762000" cy="6676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Text Box 11"/>
          <p:cNvSpPr txBox="1">
            <a:spLocks noChangeArrowheads="1"/>
          </p:cNvSpPr>
          <p:nvPr/>
        </p:nvSpPr>
        <p:spPr bwMode="auto">
          <a:xfrm>
            <a:off x="457200" y="1600200"/>
            <a:ext cx="4267200" cy="3693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tr-TR" altLang="tr-TR" dirty="0" smtClean="0">
                <a:latin typeface="+mn-lt"/>
              </a:rPr>
              <a:t>TARİFE KOŞULLARI:</a:t>
            </a:r>
            <a:endParaRPr lang="tr-TR" altLang="tr-TR" dirty="0">
              <a:latin typeface="+mn-lt"/>
            </a:endParaRPr>
          </a:p>
        </p:txBody>
      </p:sp>
      <p:graphicFrame>
        <p:nvGraphicFramePr>
          <p:cNvPr id="10" name="9 Tablo"/>
          <p:cNvGraphicFramePr>
            <a:graphicFrameLocks noGrp="1"/>
          </p:cNvGraphicFramePr>
          <p:nvPr/>
        </p:nvGraphicFramePr>
        <p:xfrm>
          <a:off x="1524000" y="2286005"/>
          <a:ext cx="5867400" cy="3428995"/>
        </p:xfrm>
        <a:graphic>
          <a:graphicData uri="http://schemas.openxmlformats.org/drawingml/2006/table">
            <a:tbl>
              <a:tblPr/>
              <a:tblGrid>
                <a:gridCol w="1643743"/>
                <a:gridCol w="1901371"/>
                <a:gridCol w="2322286"/>
              </a:tblGrid>
              <a:tr h="347708">
                <a:tc>
                  <a:txBody>
                    <a:bodyPr/>
                    <a:lstStyle/>
                    <a:p>
                      <a:pPr algn="ctr" fontAlgn="b"/>
                      <a:r>
                        <a:rPr lang="tr-TR" sz="1200" b="1" i="0" u="none" strike="noStrike">
                          <a:solidFill>
                            <a:srgbClr val="FFFFFF"/>
                          </a:solidFill>
                          <a:latin typeface="Times New Roman"/>
                        </a:rPr>
                        <a:t>TEMİNAT LİMİTİ</a:t>
                      </a:r>
                    </a:p>
                  </a:txBody>
                  <a:tcPr marL="9525" marR="9525" marT="9525" marB="0" anchor="b">
                    <a:lnL w="12700" cap="flat" cmpd="sng" algn="ctr">
                      <a:solidFill>
                        <a:srgbClr val="0491CF"/>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491CF"/>
                      </a:solidFill>
                      <a:prstDash val="solid"/>
                      <a:round/>
                      <a:headEnd type="none" w="med" len="med"/>
                      <a:tailEnd type="none" w="med" len="med"/>
                    </a:lnT>
                    <a:lnB w="12700" cap="flat" cmpd="sng" algn="ctr">
                      <a:solidFill>
                        <a:srgbClr val="808183"/>
                      </a:solidFill>
                      <a:prstDash val="solid"/>
                      <a:round/>
                      <a:headEnd type="none" w="med" len="med"/>
                      <a:tailEnd type="none" w="med" len="med"/>
                    </a:lnB>
                    <a:solidFill>
                      <a:srgbClr val="002060"/>
                    </a:solidFill>
                  </a:tcPr>
                </a:tc>
                <a:tc>
                  <a:txBody>
                    <a:bodyPr/>
                    <a:lstStyle/>
                    <a:p>
                      <a:pPr algn="ctr" fontAlgn="b"/>
                      <a:r>
                        <a:rPr lang="tr-TR" sz="1200" b="1" i="0" u="none" strike="noStrike">
                          <a:solidFill>
                            <a:srgbClr val="FFFFFF"/>
                          </a:solidFill>
                          <a:latin typeface="Times New Roman"/>
                        </a:rPr>
                        <a:t>YILLIK BRÜT PRİM</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491CF"/>
                      </a:solidFill>
                      <a:prstDash val="solid"/>
                      <a:round/>
                      <a:headEnd type="none" w="med" len="med"/>
                      <a:tailEnd type="none" w="med" len="med"/>
                    </a:lnR>
                    <a:lnT w="12700" cap="flat" cmpd="sng" algn="ctr">
                      <a:solidFill>
                        <a:srgbClr val="0491CF"/>
                      </a:solidFill>
                      <a:prstDash val="solid"/>
                      <a:round/>
                      <a:headEnd type="none" w="med" len="med"/>
                      <a:tailEnd type="none" w="med" len="med"/>
                    </a:lnT>
                    <a:lnB w="12700" cap="flat" cmpd="sng" algn="ctr">
                      <a:solidFill>
                        <a:srgbClr val="808183"/>
                      </a:solidFill>
                      <a:prstDash val="solid"/>
                      <a:round/>
                      <a:headEnd type="none" w="med" len="med"/>
                      <a:tailEnd type="none" w="med" len="med"/>
                    </a:lnB>
                    <a:solidFill>
                      <a:srgbClr val="002060"/>
                    </a:solidFill>
                  </a:tcPr>
                </a:tc>
                <a:tc>
                  <a:txBody>
                    <a:bodyPr/>
                    <a:lstStyle/>
                    <a:p>
                      <a:pPr algn="ctr" fontAlgn="b"/>
                      <a:r>
                        <a:rPr lang="tr-TR" sz="1200" b="1" i="0" u="none" strike="noStrike">
                          <a:solidFill>
                            <a:srgbClr val="FFFFFF"/>
                          </a:solidFill>
                          <a:latin typeface="Times New Roman"/>
                        </a:rPr>
                        <a:t>MUAFİYET TUTARI</a:t>
                      </a:r>
                    </a:p>
                  </a:txBody>
                  <a:tcPr marL="9525" marR="9525" marT="9525" marB="0" anchor="b">
                    <a:lnL w="12700" cap="flat" cmpd="sng" algn="ctr">
                      <a:solidFill>
                        <a:srgbClr val="0491CF"/>
                      </a:solidFill>
                      <a:prstDash val="solid"/>
                      <a:round/>
                      <a:headEnd type="none" w="med" len="med"/>
                      <a:tailEnd type="none" w="med" len="med"/>
                    </a:lnL>
                    <a:lnR w="12700" cap="flat" cmpd="sng" algn="ctr">
                      <a:solidFill>
                        <a:srgbClr val="0491CF"/>
                      </a:solidFill>
                      <a:prstDash val="solid"/>
                      <a:round/>
                      <a:headEnd type="none" w="med" len="med"/>
                      <a:tailEnd type="none" w="med" len="med"/>
                    </a:lnR>
                    <a:lnT w="12700" cap="flat" cmpd="sng" algn="ctr">
                      <a:solidFill>
                        <a:srgbClr val="0491CF"/>
                      </a:solidFill>
                      <a:prstDash val="solid"/>
                      <a:round/>
                      <a:headEnd type="none" w="med" len="med"/>
                      <a:tailEnd type="none" w="med" len="med"/>
                    </a:lnT>
                    <a:lnB w="12700" cap="flat" cmpd="sng" algn="ctr">
                      <a:solidFill>
                        <a:srgbClr val="808183"/>
                      </a:solidFill>
                      <a:prstDash val="solid"/>
                      <a:round/>
                      <a:headEnd type="none" w="med" len="med"/>
                      <a:tailEnd type="none" w="med" len="med"/>
                    </a:lnB>
                    <a:solidFill>
                      <a:srgbClr val="002060"/>
                    </a:solidFill>
                  </a:tcPr>
                </a:tc>
              </a:tr>
              <a:tr h="280117">
                <a:tc>
                  <a:txBody>
                    <a:bodyPr/>
                    <a:lstStyle/>
                    <a:p>
                      <a:pPr algn="ctr" fontAlgn="b"/>
                      <a:r>
                        <a:rPr lang="tr-TR" sz="1100" b="0" i="0" u="none" strike="noStrike">
                          <a:solidFill>
                            <a:srgbClr val="000000"/>
                          </a:solidFill>
                          <a:latin typeface="Times New Roman"/>
                        </a:rPr>
                        <a:t>50.000 TL.</a:t>
                      </a:r>
                    </a:p>
                  </a:txBody>
                  <a:tcPr marL="9525" marR="9525" marT="9525" marB="0" anchor="b">
                    <a:lnL w="12700" cap="flat" cmpd="sng" algn="ctr">
                      <a:solidFill>
                        <a:srgbClr val="80818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183"/>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latin typeface="Times New Roman"/>
                        </a:rPr>
                        <a:t>640 TL.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808183"/>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1100" b="0" i="0" u="none" strike="noStrike">
                          <a:solidFill>
                            <a:srgbClr val="000000"/>
                          </a:solidFill>
                          <a:latin typeface="Times New Roman"/>
                        </a:rPr>
                        <a:t> Hasarın %10’u (Min. 1.000 TL)</a:t>
                      </a:r>
                    </a:p>
                  </a:txBody>
                  <a:tcPr marL="85725" marR="9525" marT="9525" marB="0" anchor="b">
                    <a:lnL w="12700" cap="flat" cmpd="sng" algn="ctr">
                      <a:solidFill>
                        <a:srgbClr val="808183"/>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808183"/>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117">
                <a:tc>
                  <a:txBody>
                    <a:bodyPr/>
                    <a:lstStyle/>
                    <a:p>
                      <a:pPr algn="ctr" fontAlgn="b"/>
                      <a:r>
                        <a:rPr lang="tr-TR" sz="1100" b="0" i="0" u="none" strike="noStrike">
                          <a:solidFill>
                            <a:srgbClr val="000000"/>
                          </a:solidFill>
                          <a:latin typeface="Times New Roman"/>
                        </a:rPr>
                        <a:t>100.000 TL.</a:t>
                      </a:r>
                    </a:p>
                  </a:txBody>
                  <a:tcPr marL="9525" marR="9525" marT="9525" marB="0" anchor="b">
                    <a:lnL w="12700" cap="flat" cmpd="sng" algn="ctr">
                      <a:solidFill>
                        <a:srgbClr val="80818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latin typeface="Times New Roman"/>
                        </a:rPr>
                        <a:t>785 TL.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1100" b="0" i="0" u="none" strike="noStrike">
                          <a:solidFill>
                            <a:srgbClr val="000000"/>
                          </a:solidFill>
                          <a:latin typeface="Times New Roman"/>
                        </a:rPr>
                        <a:t> Hasarın %10’u (Min. 1.000 TL)</a:t>
                      </a:r>
                    </a:p>
                  </a:txBody>
                  <a:tcPr marL="85725" marR="9525" marT="9525" marB="0" anchor="b">
                    <a:lnL w="12700" cap="flat" cmpd="sng" algn="ctr">
                      <a:solidFill>
                        <a:srgbClr val="808183"/>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117">
                <a:tc>
                  <a:txBody>
                    <a:bodyPr/>
                    <a:lstStyle/>
                    <a:p>
                      <a:pPr algn="ctr" fontAlgn="b"/>
                      <a:r>
                        <a:rPr lang="tr-TR" sz="1100" b="0" i="0" u="none" strike="noStrike">
                          <a:solidFill>
                            <a:srgbClr val="000000"/>
                          </a:solidFill>
                          <a:latin typeface="Times New Roman"/>
                        </a:rPr>
                        <a:t>150.000 TL.</a:t>
                      </a:r>
                    </a:p>
                  </a:txBody>
                  <a:tcPr marL="9525" marR="9525" marT="9525" marB="0" anchor="b">
                    <a:lnL w="12700" cap="flat" cmpd="sng" algn="ctr">
                      <a:solidFill>
                        <a:srgbClr val="80818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latin typeface="Times New Roman"/>
                        </a:rPr>
                        <a:t>995 TL.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1100" b="0" i="0" u="none" strike="noStrike">
                          <a:solidFill>
                            <a:srgbClr val="000000"/>
                          </a:solidFill>
                          <a:latin typeface="Times New Roman"/>
                        </a:rPr>
                        <a:t> Hasarın %10’u (Min. 1.000 TL)</a:t>
                      </a:r>
                    </a:p>
                  </a:txBody>
                  <a:tcPr marL="85725" marR="9525" marT="9525" marB="0" anchor="b">
                    <a:lnL w="12700" cap="flat" cmpd="sng" algn="ctr">
                      <a:solidFill>
                        <a:srgbClr val="808183"/>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117">
                <a:tc>
                  <a:txBody>
                    <a:bodyPr/>
                    <a:lstStyle/>
                    <a:p>
                      <a:pPr algn="ctr" fontAlgn="b"/>
                      <a:r>
                        <a:rPr lang="tr-TR" sz="1100" b="0" i="0" u="none" strike="noStrike">
                          <a:solidFill>
                            <a:srgbClr val="000000"/>
                          </a:solidFill>
                          <a:latin typeface="Times New Roman"/>
                        </a:rPr>
                        <a:t>200.000 TL.</a:t>
                      </a:r>
                    </a:p>
                  </a:txBody>
                  <a:tcPr marL="9525" marR="9525" marT="9525" marB="0" anchor="b">
                    <a:lnL w="12700" cap="flat" cmpd="sng" algn="ctr">
                      <a:solidFill>
                        <a:srgbClr val="80818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latin typeface="Times New Roman"/>
                        </a:rPr>
                        <a:t>1200 TL.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1100" b="0" i="0" u="none" strike="noStrike">
                          <a:solidFill>
                            <a:srgbClr val="000000"/>
                          </a:solidFill>
                          <a:latin typeface="Times New Roman"/>
                        </a:rPr>
                        <a:t> Hasarın %10’u (Min. 1.000 TL)</a:t>
                      </a:r>
                    </a:p>
                  </a:txBody>
                  <a:tcPr marL="85725" marR="9525" marT="9525" marB="0" anchor="b">
                    <a:lnL w="12700" cap="flat" cmpd="sng" algn="ctr">
                      <a:solidFill>
                        <a:srgbClr val="808183"/>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117">
                <a:tc>
                  <a:txBody>
                    <a:bodyPr/>
                    <a:lstStyle/>
                    <a:p>
                      <a:pPr algn="ctr" fontAlgn="b"/>
                      <a:r>
                        <a:rPr lang="tr-TR" sz="1100" b="0" i="0" u="none" strike="noStrike">
                          <a:solidFill>
                            <a:srgbClr val="000000"/>
                          </a:solidFill>
                          <a:latin typeface="Times New Roman"/>
                        </a:rPr>
                        <a:t>250.000 TL.</a:t>
                      </a:r>
                    </a:p>
                  </a:txBody>
                  <a:tcPr marL="9525" marR="9525" marT="9525" marB="0" anchor="b">
                    <a:lnL w="12700" cap="flat" cmpd="sng" algn="ctr">
                      <a:solidFill>
                        <a:srgbClr val="80818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latin typeface="Times New Roman"/>
                        </a:rPr>
                        <a:t>1.360 TL.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1100" b="0" i="0" u="none" strike="noStrike">
                          <a:solidFill>
                            <a:srgbClr val="000000"/>
                          </a:solidFill>
                          <a:latin typeface="Times New Roman"/>
                        </a:rPr>
                        <a:t> Hasarın %10’u (Min. 1.000 TL)</a:t>
                      </a:r>
                    </a:p>
                  </a:txBody>
                  <a:tcPr marL="85725" marR="9525" marT="9525" marB="0" anchor="b">
                    <a:lnL w="12700" cap="flat" cmpd="sng" algn="ctr">
                      <a:solidFill>
                        <a:srgbClr val="808183"/>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117">
                <a:tc>
                  <a:txBody>
                    <a:bodyPr/>
                    <a:lstStyle/>
                    <a:p>
                      <a:pPr algn="ctr" fontAlgn="b"/>
                      <a:r>
                        <a:rPr lang="tr-TR" sz="1100" b="0" i="0" u="none" strike="noStrike">
                          <a:solidFill>
                            <a:srgbClr val="000000"/>
                          </a:solidFill>
                          <a:latin typeface="Times New Roman"/>
                        </a:rPr>
                        <a:t>300.000 TL.</a:t>
                      </a:r>
                    </a:p>
                  </a:txBody>
                  <a:tcPr marL="9525" marR="9525" marT="9525" marB="0" anchor="b">
                    <a:lnL w="12700" cap="flat" cmpd="sng" algn="ctr">
                      <a:solidFill>
                        <a:srgbClr val="80818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latin typeface="Times New Roman"/>
                        </a:rPr>
                        <a:t>1.510 TL.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1100" b="0" i="0" u="none" strike="noStrike">
                          <a:solidFill>
                            <a:srgbClr val="000000"/>
                          </a:solidFill>
                          <a:latin typeface="Times New Roman"/>
                        </a:rPr>
                        <a:t> Hasarın %10’u (Min. 1.000 TL)</a:t>
                      </a:r>
                    </a:p>
                  </a:txBody>
                  <a:tcPr marL="85725" marR="9525" marT="9525" marB="0" anchor="b">
                    <a:lnL w="12700" cap="flat" cmpd="sng" algn="ctr">
                      <a:solidFill>
                        <a:srgbClr val="808183"/>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117">
                <a:tc>
                  <a:txBody>
                    <a:bodyPr/>
                    <a:lstStyle/>
                    <a:p>
                      <a:pPr algn="ctr" fontAlgn="b"/>
                      <a:r>
                        <a:rPr lang="tr-TR" sz="1100" b="0" i="0" u="none" strike="noStrike">
                          <a:solidFill>
                            <a:srgbClr val="000000"/>
                          </a:solidFill>
                          <a:latin typeface="Times New Roman"/>
                        </a:rPr>
                        <a:t>400.000 TL.</a:t>
                      </a:r>
                    </a:p>
                  </a:txBody>
                  <a:tcPr marL="9525" marR="9525" marT="9525" marB="0" anchor="b">
                    <a:lnL w="12700" cap="flat" cmpd="sng" algn="ctr">
                      <a:solidFill>
                        <a:srgbClr val="80818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latin typeface="Times New Roman"/>
                        </a:rPr>
                        <a:t>1.790 TL.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1100" b="0" i="0" u="none" strike="noStrike">
                          <a:solidFill>
                            <a:srgbClr val="000000"/>
                          </a:solidFill>
                          <a:latin typeface="Times New Roman"/>
                        </a:rPr>
                        <a:t> Hasarın %10’u (Min. 1.000 TL)</a:t>
                      </a:r>
                    </a:p>
                  </a:txBody>
                  <a:tcPr marL="85725" marR="9525" marT="9525" marB="0" anchor="b">
                    <a:lnL w="12700" cap="flat" cmpd="sng" algn="ctr">
                      <a:solidFill>
                        <a:srgbClr val="808183"/>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117">
                <a:tc>
                  <a:txBody>
                    <a:bodyPr/>
                    <a:lstStyle/>
                    <a:p>
                      <a:pPr algn="ctr" fontAlgn="b"/>
                      <a:r>
                        <a:rPr lang="tr-TR" sz="1100" b="0" i="0" u="none" strike="noStrike">
                          <a:solidFill>
                            <a:srgbClr val="000000"/>
                          </a:solidFill>
                          <a:latin typeface="Times New Roman"/>
                        </a:rPr>
                        <a:t>500.000 TL.</a:t>
                      </a:r>
                    </a:p>
                  </a:txBody>
                  <a:tcPr marL="9525" marR="9525" marT="9525" marB="0" anchor="b">
                    <a:lnL w="12700" cap="flat" cmpd="sng" algn="ctr">
                      <a:solidFill>
                        <a:srgbClr val="80818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latin typeface="Times New Roman"/>
                        </a:rPr>
                        <a:t>2.150 TL.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1100" b="0" i="0" u="none" strike="noStrike">
                          <a:solidFill>
                            <a:srgbClr val="000000"/>
                          </a:solidFill>
                          <a:latin typeface="Times New Roman"/>
                        </a:rPr>
                        <a:t> Hasarın %10’u (Min. 1.000 TL)</a:t>
                      </a:r>
                    </a:p>
                  </a:txBody>
                  <a:tcPr marL="85725" marR="9525" marT="9525" marB="0" anchor="b">
                    <a:lnL w="12700" cap="flat" cmpd="sng" algn="ctr">
                      <a:solidFill>
                        <a:srgbClr val="808183"/>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117">
                <a:tc>
                  <a:txBody>
                    <a:bodyPr/>
                    <a:lstStyle/>
                    <a:p>
                      <a:pPr algn="ctr" fontAlgn="b"/>
                      <a:r>
                        <a:rPr lang="tr-TR" sz="1100" b="0" i="0" u="none" strike="noStrike">
                          <a:solidFill>
                            <a:srgbClr val="000000"/>
                          </a:solidFill>
                          <a:latin typeface="Times New Roman"/>
                        </a:rPr>
                        <a:t>600.000 TL.</a:t>
                      </a:r>
                    </a:p>
                  </a:txBody>
                  <a:tcPr marL="9525" marR="9525" marT="9525" marB="0" anchor="b">
                    <a:lnL w="12700" cap="flat" cmpd="sng" algn="ctr">
                      <a:solidFill>
                        <a:srgbClr val="80818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tr-TR" sz="1100" b="0" i="0" u="none" strike="noStrike">
                          <a:solidFill>
                            <a:srgbClr val="000000"/>
                          </a:solidFill>
                          <a:latin typeface="Times New Roman"/>
                        </a:rPr>
                        <a:t>2.750 TL.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S" sz="1100" b="0" i="0" u="none" strike="noStrike">
                          <a:solidFill>
                            <a:srgbClr val="000000"/>
                          </a:solidFill>
                          <a:latin typeface="Times New Roman"/>
                        </a:rPr>
                        <a:t> Hasarın %10’u (Min. 10.000 TL)</a:t>
                      </a:r>
                    </a:p>
                  </a:txBody>
                  <a:tcPr marL="85725" marR="9525" marT="9525" marB="0" anchor="b">
                    <a:lnL w="12700" cap="flat" cmpd="sng" algn="ctr">
                      <a:solidFill>
                        <a:srgbClr val="808183"/>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0117">
                <a:tc>
                  <a:txBody>
                    <a:bodyPr/>
                    <a:lstStyle/>
                    <a:p>
                      <a:pPr algn="ctr" fontAlgn="b"/>
                      <a:r>
                        <a:rPr lang="tr-TR" sz="1100" b="0" i="0" u="none" strike="noStrike">
                          <a:solidFill>
                            <a:srgbClr val="000000"/>
                          </a:solidFill>
                          <a:latin typeface="Times New Roman"/>
                        </a:rPr>
                        <a:t>750.000 TL.</a:t>
                      </a:r>
                    </a:p>
                  </a:txBody>
                  <a:tcPr marL="9525" marR="9525" marT="9525" marB="0" anchor="b">
                    <a:lnL w="12700" cap="flat" cmpd="sng" algn="ctr">
                      <a:solidFill>
                        <a:srgbClr val="80818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183"/>
                      </a:solidFill>
                      <a:prstDash val="solid"/>
                      <a:round/>
                      <a:headEnd type="none" w="med" len="med"/>
                      <a:tailEnd type="none" w="med" len="med"/>
                    </a:lnB>
                  </a:tcPr>
                </a:tc>
                <a:tc>
                  <a:txBody>
                    <a:bodyPr/>
                    <a:lstStyle/>
                    <a:p>
                      <a:pPr algn="ctr" fontAlgn="b"/>
                      <a:r>
                        <a:rPr lang="tr-TR" sz="1100" b="0" i="0" u="none" strike="noStrike">
                          <a:solidFill>
                            <a:srgbClr val="000000"/>
                          </a:solidFill>
                          <a:latin typeface="Times New Roman"/>
                        </a:rPr>
                        <a:t>3.240 TL.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183"/>
                      </a:solidFill>
                      <a:prstDash val="solid"/>
                      <a:round/>
                      <a:headEnd type="none" w="med" len="med"/>
                      <a:tailEnd type="none" w="med" len="med"/>
                    </a:lnB>
                  </a:tcPr>
                </a:tc>
                <a:tc>
                  <a:txBody>
                    <a:bodyPr/>
                    <a:lstStyle/>
                    <a:p>
                      <a:pPr algn="l" fontAlgn="b"/>
                      <a:r>
                        <a:rPr lang="es-ES" sz="1100" b="0" i="0" u="none" strike="noStrike">
                          <a:solidFill>
                            <a:srgbClr val="000000"/>
                          </a:solidFill>
                          <a:latin typeface="Times New Roman"/>
                        </a:rPr>
                        <a:t> Hasarın %10’u (Min. 10.000 TL)</a:t>
                      </a:r>
                    </a:p>
                  </a:txBody>
                  <a:tcPr marL="85725" marR="9525" marT="9525" marB="0" anchor="b">
                    <a:lnL w="12700" cap="flat" cmpd="sng" algn="ctr">
                      <a:solidFill>
                        <a:srgbClr val="808183"/>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808183"/>
                      </a:solidFill>
                      <a:prstDash val="solid"/>
                      <a:round/>
                      <a:headEnd type="none" w="med" len="med"/>
                      <a:tailEnd type="none" w="med" len="med"/>
                    </a:lnB>
                  </a:tcPr>
                </a:tc>
              </a:tr>
              <a:tr h="280117">
                <a:tc>
                  <a:txBody>
                    <a:bodyPr/>
                    <a:lstStyle/>
                    <a:p>
                      <a:pPr algn="ctr" fontAlgn="b"/>
                      <a:r>
                        <a:rPr lang="tr-TR" sz="1100" b="0" i="0" u="none" strike="noStrike">
                          <a:solidFill>
                            <a:srgbClr val="000000"/>
                          </a:solidFill>
                          <a:latin typeface="Times New Roman"/>
                        </a:rPr>
                        <a:t>1.000.00 TL.</a:t>
                      </a:r>
                    </a:p>
                  </a:txBody>
                  <a:tcPr marL="9525" marR="9525" marT="9525" marB="0" anchor="b">
                    <a:lnL w="12700" cap="flat" cmpd="sng" algn="ctr">
                      <a:solidFill>
                        <a:srgbClr val="808183"/>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808183"/>
                      </a:solidFill>
                      <a:prstDash val="solid"/>
                      <a:round/>
                      <a:headEnd type="none" w="med" len="med"/>
                      <a:tailEnd type="none" w="med" len="med"/>
                    </a:lnT>
                    <a:lnB w="12700" cap="flat" cmpd="sng" algn="ctr">
                      <a:solidFill>
                        <a:srgbClr val="808183"/>
                      </a:solidFill>
                      <a:prstDash val="solid"/>
                      <a:round/>
                      <a:headEnd type="none" w="med" len="med"/>
                      <a:tailEnd type="none" w="med" len="med"/>
                    </a:lnB>
                  </a:tcPr>
                </a:tc>
                <a:tc>
                  <a:txBody>
                    <a:bodyPr/>
                    <a:lstStyle/>
                    <a:p>
                      <a:pPr algn="ctr" fontAlgn="b"/>
                      <a:r>
                        <a:rPr lang="tr-TR" sz="1100" b="0" i="0" u="none" strike="noStrike">
                          <a:solidFill>
                            <a:srgbClr val="000000"/>
                          </a:solidFill>
                          <a:latin typeface="Times New Roman"/>
                        </a:rPr>
                        <a:t>4.025 TL.</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808183"/>
                      </a:solidFill>
                      <a:prstDash val="solid"/>
                      <a:round/>
                      <a:headEnd type="none" w="med" len="med"/>
                      <a:tailEnd type="none" w="med" len="med"/>
                    </a:lnT>
                    <a:lnB w="12700" cap="flat" cmpd="sng" algn="ctr">
                      <a:solidFill>
                        <a:srgbClr val="808183"/>
                      </a:solidFill>
                      <a:prstDash val="solid"/>
                      <a:round/>
                      <a:headEnd type="none" w="med" len="med"/>
                      <a:tailEnd type="none" w="med" len="med"/>
                    </a:lnB>
                  </a:tcPr>
                </a:tc>
                <a:tc>
                  <a:txBody>
                    <a:bodyPr/>
                    <a:lstStyle/>
                    <a:p>
                      <a:pPr algn="l" fontAlgn="b"/>
                      <a:r>
                        <a:rPr lang="es-ES" sz="1100" b="0" i="0" u="none" strike="noStrike" dirty="0">
                          <a:solidFill>
                            <a:srgbClr val="000000"/>
                          </a:solidFill>
                          <a:latin typeface="Times New Roman"/>
                        </a:rPr>
                        <a:t> Hasarın %10’u (Min. 10.000 TL)</a:t>
                      </a:r>
                    </a:p>
                  </a:txBody>
                  <a:tcPr marL="85725" marR="9525" marT="9525" marB="0" anchor="b">
                    <a:lnL w="12700" cap="flat" cmpd="sng" algn="ctr">
                      <a:solidFill>
                        <a:srgbClr val="808183"/>
                      </a:solidFill>
                      <a:prstDash val="solid"/>
                      <a:round/>
                      <a:headEnd type="none" w="med" len="med"/>
                      <a:tailEnd type="none" w="med" len="med"/>
                    </a:lnL>
                    <a:lnR w="12700" cap="flat" cmpd="sng" algn="ctr">
                      <a:solidFill>
                        <a:srgbClr val="808183"/>
                      </a:solidFill>
                      <a:prstDash val="solid"/>
                      <a:round/>
                      <a:headEnd type="none" w="med" len="med"/>
                      <a:tailEnd type="none" w="med" len="med"/>
                    </a:lnR>
                    <a:lnT w="12700" cap="flat" cmpd="sng" algn="ctr">
                      <a:solidFill>
                        <a:srgbClr val="808183"/>
                      </a:solidFill>
                      <a:prstDash val="solid"/>
                      <a:round/>
                      <a:headEnd type="none" w="med" len="med"/>
                      <a:tailEnd type="none" w="med" len="med"/>
                    </a:lnT>
                    <a:lnB w="12700" cap="flat" cmpd="sng" algn="ctr">
                      <a:solidFill>
                        <a:srgbClr val="808183"/>
                      </a:solidFill>
                      <a:prstDash val="solid"/>
                      <a:round/>
                      <a:headEnd type="none" w="med" len="med"/>
                      <a:tailEnd type="none" w="med" len="med"/>
                    </a:lnB>
                  </a:tcPr>
                </a:tc>
              </a:tr>
            </a:tbl>
          </a:graphicData>
        </a:graphic>
      </p:graphicFrame>
    </p:spTree>
    <p:extLst>
      <p:ext uri="{BB962C8B-B14F-4D97-AF65-F5344CB8AC3E}">
        <p14:creationId xmlns="" xmlns:p14="http://schemas.microsoft.com/office/powerpoint/2010/main" val="4761264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3200" dirty="0"/>
              <a:t>Avukat Mesleki Sorumluluk Sigortası</a:t>
            </a:r>
          </a:p>
        </p:txBody>
      </p:sp>
      <p:sp>
        <p:nvSpPr>
          <p:cNvPr id="3" name="Content Placeholder 2"/>
          <p:cNvSpPr>
            <a:spLocks noGrp="1"/>
          </p:cNvSpPr>
          <p:nvPr>
            <p:ph idx="1"/>
          </p:nvPr>
        </p:nvSpPr>
        <p:spPr/>
        <p:txBody>
          <a:bodyPr/>
          <a:lstStyle/>
          <a:p>
            <a:pPr marL="0" indent="0">
              <a:lnSpc>
                <a:spcPct val="80000"/>
              </a:lnSpc>
              <a:buNone/>
            </a:pPr>
            <a:r>
              <a:rPr lang="tr-TR" altLang="tr-TR" sz="1800" dirty="0" smtClean="0"/>
              <a:t>HASAR BİLDİRİMİNDE TALEP EDİLEN EVRAKLAR</a:t>
            </a:r>
          </a:p>
          <a:p>
            <a:pPr marL="0" indent="0">
              <a:lnSpc>
                <a:spcPct val="80000"/>
              </a:lnSpc>
              <a:buNone/>
            </a:pPr>
            <a:endParaRPr lang="tr-TR" altLang="tr-TR" sz="1800" dirty="0" smtClean="0"/>
          </a:p>
          <a:p>
            <a:pPr marL="0" indent="0">
              <a:lnSpc>
                <a:spcPct val="80000"/>
              </a:lnSpc>
              <a:buNone/>
            </a:pPr>
            <a:r>
              <a:rPr lang="tr-TR" altLang="tr-TR" sz="1800" dirty="0" smtClean="0"/>
              <a:t>Avukat </a:t>
            </a:r>
            <a:r>
              <a:rPr lang="tr-TR" altLang="tr-TR" sz="1800" dirty="0"/>
              <a:t>Mesleki Sorumluluk hasarlarında öncelikli olarak hatanın </a:t>
            </a:r>
            <a:r>
              <a:rPr lang="tr-TR" altLang="tr-TR" sz="1800" dirty="0" err="1"/>
              <a:t>farkedildiği</a:t>
            </a:r>
            <a:r>
              <a:rPr lang="tr-TR" altLang="tr-TR" sz="1800" dirty="0"/>
              <a:t> anda hasar ihbarında bulunulması </a:t>
            </a:r>
            <a:r>
              <a:rPr lang="tr-TR" altLang="tr-TR" sz="1800" dirty="0" smtClean="0"/>
              <a:t>gerekmektedir. </a:t>
            </a:r>
            <a:r>
              <a:rPr lang="tr-TR" altLang="tr-TR" sz="1800" dirty="0"/>
              <a:t>Hatalı yapılan </a:t>
            </a:r>
            <a:r>
              <a:rPr lang="tr-TR" altLang="tr-TR" sz="1800" dirty="0" smtClean="0"/>
              <a:t>eylemde sigortalı </a:t>
            </a:r>
            <a:r>
              <a:rPr lang="tr-TR" altLang="tr-TR" sz="1800" dirty="0"/>
              <a:t>sorumluluğunu evraklarla/mahkeme kararıyla vb. ispat etmelidir. </a:t>
            </a:r>
          </a:p>
          <a:p>
            <a:r>
              <a:rPr lang="tr-TR" altLang="tr-TR" sz="1800" dirty="0" smtClean="0"/>
              <a:t>Sigortalının </a:t>
            </a:r>
            <a:r>
              <a:rPr lang="tr-TR" altLang="tr-TR" sz="1800" dirty="0"/>
              <a:t>kusura ilişkin detaylı beyanı </a:t>
            </a:r>
          </a:p>
          <a:p>
            <a:r>
              <a:rPr lang="tr-TR" altLang="tr-TR" sz="1800" dirty="0"/>
              <a:t>Müvekkilin beyanı </a:t>
            </a:r>
          </a:p>
          <a:p>
            <a:r>
              <a:rPr lang="tr-TR" altLang="tr-TR" sz="1800" dirty="0"/>
              <a:t>Dava dilekçeleri ve davaya ilişkin tüm duruşma tutanakları </a:t>
            </a:r>
          </a:p>
          <a:p>
            <a:r>
              <a:rPr lang="tr-TR" altLang="tr-TR" sz="1800" dirty="0"/>
              <a:t>Diğer yapılan bildirimler/yazışmalar </a:t>
            </a:r>
          </a:p>
          <a:p>
            <a:pPr>
              <a:lnSpc>
                <a:spcPct val="80000"/>
              </a:lnSpc>
            </a:pPr>
            <a:r>
              <a:rPr lang="tr-TR" altLang="tr-TR" sz="1800" dirty="0" smtClean="0"/>
              <a:t>Hasarın </a:t>
            </a:r>
            <a:r>
              <a:rPr lang="tr-TR" altLang="tr-TR" sz="1800" dirty="0"/>
              <a:t>hangi tarihte, nerede, nasıl </a:t>
            </a:r>
            <a:r>
              <a:rPr lang="tr-TR" altLang="tr-TR" sz="1800" dirty="0" smtClean="0"/>
              <a:t>gerçekleştiğini, sigortalının sorumluluğunu </a:t>
            </a:r>
            <a:r>
              <a:rPr lang="tr-TR" altLang="tr-TR" sz="1800" dirty="0"/>
              <a:t>izah eden, poliçe </a:t>
            </a:r>
            <a:r>
              <a:rPr lang="tr-TR" altLang="tr-TR" sz="1800" dirty="0" smtClean="0"/>
              <a:t>numarası, dosya numarası ve </a:t>
            </a:r>
            <a:r>
              <a:rPr lang="tr-TR" altLang="tr-TR" sz="1800" dirty="0"/>
              <a:t>telefon </a:t>
            </a:r>
            <a:r>
              <a:rPr lang="tr-TR" altLang="tr-TR" sz="1800" dirty="0" smtClean="0"/>
              <a:t>numarası </a:t>
            </a:r>
            <a:r>
              <a:rPr lang="tr-TR" altLang="tr-TR" sz="1800" dirty="0"/>
              <a:t>içeren detaylı </a:t>
            </a:r>
            <a:r>
              <a:rPr lang="tr-TR" altLang="tr-TR" sz="1800" dirty="0" smtClean="0"/>
              <a:t>beyan.</a:t>
            </a:r>
          </a:p>
          <a:p>
            <a:pPr>
              <a:lnSpc>
                <a:spcPct val="80000"/>
              </a:lnSpc>
            </a:pPr>
            <a:r>
              <a:rPr lang="tr-TR" altLang="tr-TR" sz="1800" dirty="0" smtClean="0"/>
              <a:t>Sigortalı </a:t>
            </a:r>
            <a:r>
              <a:rPr lang="tr-TR" altLang="tr-TR" sz="1800" dirty="0"/>
              <a:t>aleyhine dava açılmış ise ihbar ve cevap dilekçeleri, dava sonucunu bildirir kesin mahkeme kararı</a:t>
            </a:r>
          </a:p>
          <a:p>
            <a:pPr>
              <a:lnSpc>
                <a:spcPct val="80000"/>
              </a:lnSpc>
            </a:pPr>
            <a:r>
              <a:rPr lang="tr-TR" altLang="tr-TR" sz="1800" dirty="0"/>
              <a:t>Ödeme için banka bilgilerinin belirtileceği (Banka adı, Şube Adı, Hesap Sahibi, Hesap Numarası)  imza ya da </a:t>
            </a:r>
            <a:r>
              <a:rPr lang="tr-TR" altLang="tr-TR" sz="1800" dirty="0" smtClean="0"/>
              <a:t>kaşe/imzalı </a:t>
            </a:r>
            <a:r>
              <a:rPr lang="tr-TR" altLang="tr-TR" sz="1800" dirty="0"/>
              <a:t>beyan </a:t>
            </a:r>
            <a:endParaRPr lang="tr-TR" altLang="tr-TR" sz="1800" dirty="0" smtClean="0"/>
          </a:p>
          <a:p>
            <a:pPr>
              <a:lnSpc>
                <a:spcPct val="80000"/>
              </a:lnSpc>
            </a:pPr>
            <a:r>
              <a:rPr lang="tr-TR" altLang="tr-TR" sz="1800" dirty="0" smtClean="0"/>
              <a:t>Hasara </a:t>
            </a:r>
            <a:r>
              <a:rPr lang="tr-TR" altLang="tr-TR" sz="1800" dirty="0"/>
              <a:t>konu para cezalarının ödendiğine dair </a:t>
            </a:r>
            <a:r>
              <a:rPr lang="tr-TR" altLang="tr-TR" sz="1800" dirty="0" smtClean="0"/>
              <a:t>ödeme makbuzları</a:t>
            </a:r>
            <a:endParaRPr lang="tr-TR" altLang="tr-TR" sz="1800" dirty="0"/>
          </a:p>
          <a:p>
            <a:endParaRPr lang="tr-TR" sz="1800" dirty="0"/>
          </a:p>
        </p:txBody>
      </p:sp>
      <p:pic>
        <p:nvPicPr>
          <p:cNvPr id="4" name="Picture 5" descr="GIG LOGO-01.png"/>
          <p:cNvPicPr>
            <a:picLocks noChangeAspect="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6200" y="0"/>
            <a:ext cx="762000" cy="66768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 xmlns:p14="http://schemas.microsoft.com/office/powerpoint/2010/main" val="2288389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659</TotalTime>
  <Words>763</Words>
  <Application>Microsoft Office PowerPoint</Application>
  <PresentationFormat>Ekran Gösterisi (4:3)</PresentationFormat>
  <Paragraphs>120</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Office Theme</vt:lpstr>
      <vt:lpstr>Avukat Mesleki  Sorumluluk Sigortası</vt:lpstr>
      <vt:lpstr>Avukat Mesleki Sorumluluk Sigortası</vt:lpstr>
      <vt:lpstr>Avukat Mesleki Sorumluluk Sigortası</vt:lpstr>
      <vt:lpstr>Avukat Mesleki Sorumluluk Sigortası</vt:lpstr>
      <vt:lpstr>Avukat Mesleki Sorumluluk Sigortası</vt:lpstr>
      <vt:lpstr>Avukat Mesleki Sorumluluk Sigortası</vt:lpstr>
      <vt:lpstr>Avukat Mesleki Sorumluluk Sigortası</vt:lpstr>
      <vt:lpstr>Avukat Mesleki Sorumluluk Sigortası</vt:lpstr>
      <vt:lpstr>Avukat Mesleki Sorumluluk Sigortası</vt:lpstr>
      <vt:lpstr>Avukat Mesleki Sorumluluk Sigortası</vt:lpstr>
      <vt:lpstr>Slayt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Page option 1</dc:title>
  <dc:creator>Philemon Rajan</dc:creator>
  <cp:lastModifiedBy>Serap AKDENİZ</cp:lastModifiedBy>
  <cp:revision>30</cp:revision>
  <dcterms:created xsi:type="dcterms:W3CDTF">2016-03-08T14:13:26Z</dcterms:created>
  <dcterms:modified xsi:type="dcterms:W3CDTF">2017-11-13T13:58:21Z</dcterms:modified>
</cp:coreProperties>
</file>