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1" r:id="rId3"/>
    <p:sldId id="402" r:id="rId4"/>
    <p:sldId id="403" r:id="rId5"/>
    <p:sldId id="404" r:id="rId6"/>
    <p:sldId id="405" r:id="rId7"/>
    <p:sldId id="406" r:id="rId8"/>
    <p:sldId id="407" r:id="rId9"/>
    <p:sldId id="408" r:id="rId10"/>
    <p:sldId id="409" r:id="rId11"/>
    <p:sldId id="410" r:id="rId12"/>
    <p:sldId id="411" r:id="rId13"/>
    <p:sldId id="412" r:id="rId14"/>
    <p:sldId id="413" r:id="rId15"/>
    <p:sldId id="414" r:id="rId16"/>
    <p:sldId id="415" r:id="rId17"/>
    <p:sldId id="416" r:id="rId18"/>
    <p:sldId id="417" r:id="rId19"/>
    <p:sldId id="418" r:id="rId20"/>
    <p:sldId id="419" r:id="rId21"/>
    <p:sldId id="420" r:id="rId22"/>
    <p:sldId id="421" r:id="rId23"/>
    <p:sldId id="422" r:id="rId24"/>
    <p:sldId id="423" r:id="rId25"/>
    <p:sldId id="424" r:id="rId26"/>
    <p:sldId id="425" r:id="rId27"/>
    <p:sldId id="426" r:id="rId28"/>
    <p:sldId id="427" r:id="rId29"/>
    <p:sldId id="428" r:id="rId30"/>
    <p:sldId id="429" r:id="rId31"/>
    <p:sldId id="430" r:id="rId32"/>
    <p:sldId id="431" r:id="rId33"/>
    <p:sldId id="432" r:id="rId34"/>
    <p:sldId id="433" r:id="rId35"/>
    <p:sldId id="434" r:id="rId36"/>
    <p:sldId id="435" r:id="rId37"/>
    <p:sldId id="436" r:id="rId38"/>
    <p:sldId id="437" r:id="rId39"/>
    <p:sldId id="438" r:id="rId40"/>
    <p:sldId id="378" r:id="rId41"/>
    <p:sldId id="379" r:id="rId42"/>
    <p:sldId id="346" r:id="rId43"/>
    <p:sldId id="368" r:id="rId44"/>
    <p:sldId id="370" r:id="rId45"/>
    <p:sldId id="371" r:id="rId46"/>
    <p:sldId id="348" r:id="rId47"/>
    <p:sldId id="372" r:id="rId48"/>
    <p:sldId id="373" r:id="rId49"/>
    <p:sldId id="374" r:id="rId50"/>
    <p:sldId id="375" r:id="rId51"/>
    <p:sldId id="380" r:id="rId52"/>
    <p:sldId id="376" r:id="rId53"/>
    <p:sldId id="439" r:id="rId54"/>
    <p:sldId id="381" r:id="rId55"/>
    <p:sldId id="382" r:id="rId56"/>
    <p:sldId id="383" r:id="rId57"/>
    <p:sldId id="384" r:id="rId58"/>
    <p:sldId id="390" r:id="rId59"/>
    <p:sldId id="385" r:id="rId60"/>
    <p:sldId id="386" r:id="rId61"/>
    <p:sldId id="391" r:id="rId62"/>
    <p:sldId id="392" r:id="rId63"/>
    <p:sldId id="387" r:id="rId64"/>
    <p:sldId id="388" r:id="rId65"/>
    <p:sldId id="389" r:id="rId66"/>
    <p:sldId id="398" r:id="rId67"/>
    <p:sldId id="399" r:id="rId68"/>
    <p:sldId id="393" r:id="rId69"/>
    <p:sldId id="394" r:id="rId70"/>
    <p:sldId id="395" r:id="rId71"/>
    <p:sldId id="400" r:id="rId72"/>
    <p:sldId id="397" r:id="rId73"/>
    <p:sldId id="396" r:id="rId74"/>
    <p:sldId id="440" r:id="rId75"/>
    <p:sldId id="268" r:id="rId7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90" autoAdjust="0"/>
    <p:restoredTop sz="94660"/>
  </p:normalViewPr>
  <p:slideViewPr>
    <p:cSldViewPr snapToGrid="0">
      <p:cViewPr varScale="1">
        <p:scale>
          <a:sx n="74" d="100"/>
          <a:sy n="74" d="100"/>
        </p:scale>
        <p:origin x="4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2470F4-71F6-4141-97D5-8CDA84C33A2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F4D5C3A5-4031-43A7-B79A-4C70867056C5}">
      <dgm:prSet/>
      <dgm:spPr/>
      <dgm:t>
        <a:bodyPr/>
        <a:lstStyle/>
        <a:p>
          <a:r>
            <a:rPr lang="tr-TR"/>
            <a:t>BOŞANMA DAVALARINDA DELİLLERİN TOPLANMASI VE İNCELENMESİ</a:t>
          </a:r>
          <a:endParaRPr lang="en-US"/>
        </a:p>
      </dgm:t>
    </dgm:pt>
    <dgm:pt modelId="{BEBA05B1-9E5A-4DE7-944F-F48CEB47DCC4}" type="parTrans" cxnId="{E14140CB-05B4-40CB-8E23-24C7B37AAC38}">
      <dgm:prSet/>
      <dgm:spPr/>
      <dgm:t>
        <a:bodyPr/>
        <a:lstStyle/>
        <a:p>
          <a:endParaRPr lang="en-US"/>
        </a:p>
      </dgm:t>
    </dgm:pt>
    <dgm:pt modelId="{3CF73F21-0D64-4C80-831B-7FFD034EA639}" type="sibTrans" cxnId="{E14140CB-05B4-40CB-8E23-24C7B37AAC38}">
      <dgm:prSet/>
      <dgm:spPr/>
      <dgm:t>
        <a:bodyPr/>
        <a:lstStyle/>
        <a:p>
          <a:endParaRPr lang="en-US"/>
        </a:p>
      </dgm:t>
    </dgm:pt>
    <dgm:pt modelId="{1C0F129B-3ADD-4A2E-ADB6-B9AA2386C9C5}">
      <dgm:prSet/>
      <dgm:spPr/>
      <dgm:t>
        <a:bodyPr/>
        <a:lstStyle/>
        <a:p>
          <a:r>
            <a:rPr lang="tr-TR"/>
            <a:t>BAKIMINDAN YARGILAMAYA HAKİM OLAN İLKELER</a:t>
          </a:r>
          <a:endParaRPr lang="en-US"/>
        </a:p>
      </dgm:t>
    </dgm:pt>
    <dgm:pt modelId="{756688D4-6C96-4BEF-917E-65AEB35E4451}" type="parTrans" cxnId="{947FB10B-A497-44AA-8459-5DC6472FF08A}">
      <dgm:prSet/>
      <dgm:spPr/>
      <dgm:t>
        <a:bodyPr/>
        <a:lstStyle/>
        <a:p>
          <a:endParaRPr lang="en-US"/>
        </a:p>
      </dgm:t>
    </dgm:pt>
    <dgm:pt modelId="{31656915-3DB7-4DF1-9B03-CE295294FE1A}" type="sibTrans" cxnId="{947FB10B-A497-44AA-8459-5DC6472FF08A}">
      <dgm:prSet/>
      <dgm:spPr/>
      <dgm:t>
        <a:bodyPr/>
        <a:lstStyle/>
        <a:p>
          <a:endParaRPr lang="en-US"/>
        </a:p>
      </dgm:t>
    </dgm:pt>
    <dgm:pt modelId="{0D743C51-7498-4F3C-B016-F28206CA6965}" type="pres">
      <dgm:prSet presAssocID="{FC2470F4-71F6-4141-97D5-8CDA84C33A2D}" presName="hierChild1" presStyleCnt="0">
        <dgm:presLayoutVars>
          <dgm:chPref val="1"/>
          <dgm:dir/>
          <dgm:animOne val="branch"/>
          <dgm:animLvl val="lvl"/>
          <dgm:resizeHandles/>
        </dgm:presLayoutVars>
      </dgm:prSet>
      <dgm:spPr/>
    </dgm:pt>
    <dgm:pt modelId="{4192EE66-0310-4597-BB4E-7B75C3AF2C93}" type="pres">
      <dgm:prSet presAssocID="{F4D5C3A5-4031-43A7-B79A-4C70867056C5}" presName="hierRoot1" presStyleCnt="0"/>
      <dgm:spPr/>
    </dgm:pt>
    <dgm:pt modelId="{CF0AE16A-13BB-47F0-AA80-8E210F32F82B}" type="pres">
      <dgm:prSet presAssocID="{F4D5C3A5-4031-43A7-B79A-4C70867056C5}" presName="composite" presStyleCnt="0"/>
      <dgm:spPr/>
    </dgm:pt>
    <dgm:pt modelId="{B7FC3944-4239-44A7-AA36-16B4E785E006}" type="pres">
      <dgm:prSet presAssocID="{F4D5C3A5-4031-43A7-B79A-4C70867056C5}" presName="background" presStyleLbl="node0" presStyleIdx="0" presStyleCnt="2"/>
      <dgm:spPr/>
    </dgm:pt>
    <dgm:pt modelId="{C55D6007-2AE5-489E-B253-AA3A84A46223}" type="pres">
      <dgm:prSet presAssocID="{F4D5C3A5-4031-43A7-B79A-4C70867056C5}" presName="text" presStyleLbl="fgAcc0" presStyleIdx="0" presStyleCnt="2">
        <dgm:presLayoutVars>
          <dgm:chPref val="3"/>
        </dgm:presLayoutVars>
      </dgm:prSet>
      <dgm:spPr/>
    </dgm:pt>
    <dgm:pt modelId="{96FFF7F9-E261-4835-8CC6-1A29E2B5208C}" type="pres">
      <dgm:prSet presAssocID="{F4D5C3A5-4031-43A7-B79A-4C70867056C5}" presName="hierChild2" presStyleCnt="0"/>
      <dgm:spPr/>
    </dgm:pt>
    <dgm:pt modelId="{A73C4D6B-F3C5-457A-800C-A6161523F03C}" type="pres">
      <dgm:prSet presAssocID="{1C0F129B-3ADD-4A2E-ADB6-B9AA2386C9C5}" presName="hierRoot1" presStyleCnt="0"/>
      <dgm:spPr/>
    </dgm:pt>
    <dgm:pt modelId="{1C4D5497-6D83-4832-A6B6-038D5B7AC5BE}" type="pres">
      <dgm:prSet presAssocID="{1C0F129B-3ADD-4A2E-ADB6-B9AA2386C9C5}" presName="composite" presStyleCnt="0"/>
      <dgm:spPr/>
    </dgm:pt>
    <dgm:pt modelId="{45DDD5D5-C408-412A-A073-83BDE7DE0235}" type="pres">
      <dgm:prSet presAssocID="{1C0F129B-3ADD-4A2E-ADB6-B9AA2386C9C5}" presName="background" presStyleLbl="node0" presStyleIdx="1" presStyleCnt="2"/>
      <dgm:spPr/>
    </dgm:pt>
    <dgm:pt modelId="{7A5E725F-AB54-4F0A-8915-BDC50B120B1D}" type="pres">
      <dgm:prSet presAssocID="{1C0F129B-3ADD-4A2E-ADB6-B9AA2386C9C5}" presName="text" presStyleLbl="fgAcc0" presStyleIdx="1" presStyleCnt="2">
        <dgm:presLayoutVars>
          <dgm:chPref val="3"/>
        </dgm:presLayoutVars>
      </dgm:prSet>
      <dgm:spPr/>
    </dgm:pt>
    <dgm:pt modelId="{F8AA94DD-C5D6-4C79-8F37-04A34838122E}" type="pres">
      <dgm:prSet presAssocID="{1C0F129B-3ADD-4A2E-ADB6-B9AA2386C9C5}" presName="hierChild2" presStyleCnt="0"/>
      <dgm:spPr/>
    </dgm:pt>
  </dgm:ptLst>
  <dgm:cxnLst>
    <dgm:cxn modelId="{947FB10B-A497-44AA-8459-5DC6472FF08A}" srcId="{FC2470F4-71F6-4141-97D5-8CDA84C33A2D}" destId="{1C0F129B-3ADD-4A2E-ADB6-B9AA2386C9C5}" srcOrd="1" destOrd="0" parTransId="{756688D4-6C96-4BEF-917E-65AEB35E4451}" sibTransId="{31656915-3DB7-4DF1-9B03-CE295294FE1A}"/>
    <dgm:cxn modelId="{4DA45959-4FC7-46C4-BC43-108BF101BB25}" type="presOf" srcId="{FC2470F4-71F6-4141-97D5-8CDA84C33A2D}" destId="{0D743C51-7498-4F3C-B016-F28206CA6965}" srcOrd="0" destOrd="0" presId="urn:microsoft.com/office/officeart/2005/8/layout/hierarchy1"/>
    <dgm:cxn modelId="{F8493194-0919-40CC-8AA5-F11BBCE73876}" type="presOf" srcId="{F4D5C3A5-4031-43A7-B79A-4C70867056C5}" destId="{C55D6007-2AE5-489E-B253-AA3A84A46223}" srcOrd="0" destOrd="0" presId="urn:microsoft.com/office/officeart/2005/8/layout/hierarchy1"/>
    <dgm:cxn modelId="{E14140CB-05B4-40CB-8E23-24C7B37AAC38}" srcId="{FC2470F4-71F6-4141-97D5-8CDA84C33A2D}" destId="{F4D5C3A5-4031-43A7-B79A-4C70867056C5}" srcOrd="0" destOrd="0" parTransId="{BEBA05B1-9E5A-4DE7-944F-F48CEB47DCC4}" sibTransId="{3CF73F21-0D64-4C80-831B-7FFD034EA639}"/>
    <dgm:cxn modelId="{41A022DD-9464-41DA-A105-CE5C29A52923}" type="presOf" srcId="{1C0F129B-3ADD-4A2E-ADB6-B9AA2386C9C5}" destId="{7A5E725F-AB54-4F0A-8915-BDC50B120B1D}" srcOrd="0" destOrd="0" presId="urn:microsoft.com/office/officeart/2005/8/layout/hierarchy1"/>
    <dgm:cxn modelId="{392B99C7-40FD-4908-A0E5-54001CEB4D36}" type="presParOf" srcId="{0D743C51-7498-4F3C-B016-F28206CA6965}" destId="{4192EE66-0310-4597-BB4E-7B75C3AF2C93}" srcOrd="0" destOrd="0" presId="urn:microsoft.com/office/officeart/2005/8/layout/hierarchy1"/>
    <dgm:cxn modelId="{395B335F-3582-42F2-AE52-A76C27D6CD21}" type="presParOf" srcId="{4192EE66-0310-4597-BB4E-7B75C3AF2C93}" destId="{CF0AE16A-13BB-47F0-AA80-8E210F32F82B}" srcOrd="0" destOrd="0" presId="urn:microsoft.com/office/officeart/2005/8/layout/hierarchy1"/>
    <dgm:cxn modelId="{95FF67E5-A16C-43CB-AB12-DF4AB92E89EA}" type="presParOf" srcId="{CF0AE16A-13BB-47F0-AA80-8E210F32F82B}" destId="{B7FC3944-4239-44A7-AA36-16B4E785E006}" srcOrd="0" destOrd="0" presId="urn:microsoft.com/office/officeart/2005/8/layout/hierarchy1"/>
    <dgm:cxn modelId="{53E8DC19-9C76-4229-9968-C34E36850C36}" type="presParOf" srcId="{CF0AE16A-13BB-47F0-AA80-8E210F32F82B}" destId="{C55D6007-2AE5-489E-B253-AA3A84A46223}" srcOrd="1" destOrd="0" presId="urn:microsoft.com/office/officeart/2005/8/layout/hierarchy1"/>
    <dgm:cxn modelId="{611283BD-8E8C-4E6A-9450-EDFAC3AD28EA}" type="presParOf" srcId="{4192EE66-0310-4597-BB4E-7B75C3AF2C93}" destId="{96FFF7F9-E261-4835-8CC6-1A29E2B5208C}" srcOrd="1" destOrd="0" presId="urn:microsoft.com/office/officeart/2005/8/layout/hierarchy1"/>
    <dgm:cxn modelId="{03ED81F3-82F9-4678-95A3-D6EFD5CC0E1F}" type="presParOf" srcId="{0D743C51-7498-4F3C-B016-F28206CA6965}" destId="{A73C4D6B-F3C5-457A-800C-A6161523F03C}" srcOrd="1" destOrd="0" presId="urn:microsoft.com/office/officeart/2005/8/layout/hierarchy1"/>
    <dgm:cxn modelId="{A63771A9-0C19-45A6-A07A-861E6568ED9B}" type="presParOf" srcId="{A73C4D6B-F3C5-457A-800C-A6161523F03C}" destId="{1C4D5497-6D83-4832-A6B6-038D5B7AC5BE}" srcOrd="0" destOrd="0" presId="urn:microsoft.com/office/officeart/2005/8/layout/hierarchy1"/>
    <dgm:cxn modelId="{90EADE55-0CF6-43D4-B506-5C5ADAA4038F}" type="presParOf" srcId="{1C4D5497-6D83-4832-A6B6-038D5B7AC5BE}" destId="{45DDD5D5-C408-412A-A073-83BDE7DE0235}" srcOrd="0" destOrd="0" presId="urn:microsoft.com/office/officeart/2005/8/layout/hierarchy1"/>
    <dgm:cxn modelId="{D272F468-5CB6-49DB-B716-72A9670F688D}" type="presParOf" srcId="{1C4D5497-6D83-4832-A6B6-038D5B7AC5BE}" destId="{7A5E725F-AB54-4F0A-8915-BDC50B120B1D}" srcOrd="1" destOrd="0" presId="urn:microsoft.com/office/officeart/2005/8/layout/hierarchy1"/>
    <dgm:cxn modelId="{316724FF-5B62-41F4-9E83-4CF8D35E1EBF}" type="presParOf" srcId="{A73C4D6B-F3C5-457A-800C-A6161523F03C}" destId="{F8AA94DD-C5D6-4C79-8F37-04A34838122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FC3944-4239-44A7-AA36-16B4E785E006}">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5D6007-2AE5-489E-B253-AA3A84A46223}">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tr-TR" sz="3600" kern="1200"/>
            <a:t>BOŞANMA DAVALARINDA DELİLLERİN TOPLANMASI VE İNCELENMESİ</a:t>
          </a:r>
          <a:endParaRPr lang="en-US" sz="3600" kern="1200"/>
        </a:p>
      </dsp:txBody>
      <dsp:txXfrm>
        <a:off x="608661" y="692298"/>
        <a:ext cx="4508047" cy="2799040"/>
      </dsp:txXfrm>
    </dsp:sp>
    <dsp:sp modelId="{45DDD5D5-C408-412A-A073-83BDE7DE0235}">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5E725F-AB54-4F0A-8915-BDC50B120B1D}">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tr-TR" sz="3600" kern="1200"/>
            <a:t>BAKIMINDAN YARGILAMAYA HAKİM OLAN İLKELER</a:t>
          </a:r>
          <a:endParaRPr lang="en-US" sz="3600" kern="1200"/>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049A34-4CBA-4464-882F-61EA4D42B65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D2987AE-5112-47A1-A33A-2A4771D399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0A14E1E-C4F0-4688-ADE9-F273D12538BE}"/>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64AF1E47-4DBD-47ED-8FF7-96C06AB227B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969FFC-DA7C-4126-BBF0-40118D2152B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4267949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D120D7-F44A-4347-8654-C7A88CE15B1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E55E172-209C-46D0-A83D-8C4598F1080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444177D-B91F-4CC4-B815-BEEBBD150DF7}"/>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181DD14C-4BF3-4056-A4C9-69162097A6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C9C0C5-7523-4F74-86A6-DD54337588C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84420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15E4122-1173-41C0-B0CA-19F0E615C74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5A4D231-D85C-4D2A-8EB6-248BF591DDD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CEBB07-1103-43F1-B7A2-7469F7F43F16}"/>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D366A98E-0B72-486C-B144-86E83F7A6A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5B09AD-54B5-401A-A11C-1ED4162BB8A0}"/>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84732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EDA654-FA16-46C8-A7D5-37264BEBAF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29F275-0E36-434A-B537-879E43E7DD6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D7B0CB-3E49-4513-9AB3-AF05C3C5AB0C}"/>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5BA920EC-949A-47A7-8871-A6CEB370472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45F259-32BA-4A0D-B621-415BFF3BE5E5}"/>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4433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E27088-6B2A-436F-A228-D1D5D61519C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04CA351-DB8D-4757-8595-05412E1839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85138C1-0FFD-40BE-BC94-18970AC42A4E}"/>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87FBE297-87BF-4BED-82A5-9C52842090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8C80D5F-C8B7-486A-9544-50741FB247F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2948179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28AB1B-145B-461F-8EF5-6687B7A30C8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6A1E7F-914F-4957-B682-E913688B8A6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35E2915-E623-4BDB-AA0E-5AB4CABC26E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E6CF596-0CC8-4F15-A995-CABFF19EE5D1}"/>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6" name="Alt Bilgi Yer Tutucusu 5">
            <a:extLst>
              <a:ext uri="{FF2B5EF4-FFF2-40B4-BE49-F238E27FC236}">
                <a16:creationId xmlns:a16="http://schemas.microsoft.com/office/drawing/2014/main" id="{6234AD22-E6E0-4BB3-97D2-FD7C9D61E27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704AC23-53C8-4E8E-8E51-8F68D0EFD628}"/>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131383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4CC10E-035C-4BF4-8A1C-F38BFBE042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9CA79BA-8A5B-4C96-9A31-DD1EC379DF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B03C885-5084-40E4-8D94-6BA08D42ACB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0653A40-A5BA-470E-BEAA-3472D8CE6F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9E34FDD-206F-455C-9A46-9101969AE5A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EAEE267-2856-4285-8130-86617C92F324}"/>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8" name="Alt Bilgi Yer Tutucusu 7">
            <a:extLst>
              <a:ext uri="{FF2B5EF4-FFF2-40B4-BE49-F238E27FC236}">
                <a16:creationId xmlns:a16="http://schemas.microsoft.com/office/drawing/2014/main" id="{A969B0D7-009D-498A-AFBF-758E24DF011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D4FF31-D9CA-4B12-A7FB-BDA03BBA9DA0}"/>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37813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8805F2-9C05-45B3-A5EE-485E784F254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C2E8A6C-9BAE-4414-BF3D-4FF9DF2D125D}"/>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4" name="Alt Bilgi Yer Tutucusu 3">
            <a:extLst>
              <a:ext uri="{FF2B5EF4-FFF2-40B4-BE49-F238E27FC236}">
                <a16:creationId xmlns:a16="http://schemas.microsoft.com/office/drawing/2014/main" id="{D2E24AD8-D2F0-40F3-90F3-A6D278F40D7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28F4A94-70A9-440F-8166-35E958D0990D}"/>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16581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F3D7132-B464-4B93-A189-E3473437B723}"/>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3" name="Alt Bilgi Yer Tutucusu 2">
            <a:extLst>
              <a:ext uri="{FF2B5EF4-FFF2-40B4-BE49-F238E27FC236}">
                <a16:creationId xmlns:a16="http://schemas.microsoft.com/office/drawing/2014/main" id="{D814EA48-0E91-4063-A10B-8BE00B3CD89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B42285E-5606-4311-8281-1B54F1BF63D4}"/>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2871531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544F03-A529-4475-8426-86AD3CA536A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29C2C10-B1B1-4F80-9E2D-50B9D62951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2EE11B1-4CA6-43C8-A90A-9E8BF4DAA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599EC7-44A5-4C54-9926-73A6EDB9D04F}"/>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6" name="Alt Bilgi Yer Tutucusu 5">
            <a:extLst>
              <a:ext uri="{FF2B5EF4-FFF2-40B4-BE49-F238E27FC236}">
                <a16:creationId xmlns:a16="http://schemas.microsoft.com/office/drawing/2014/main" id="{A176FCF3-BBE7-417F-A2C9-256F797DBFF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E0506D0-54CE-4460-A968-D23163019101}"/>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46018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80617E-22E0-4E1B-8762-64C26A8AB5F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09053C-2EE1-48D5-B004-CAE28E67B1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78BF79A-D1B8-425D-8AF7-C110EBF192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A5E6ADE-7437-4132-A01D-395B7F191F5D}"/>
              </a:ext>
            </a:extLst>
          </p:cNvPr>
          <p:cNvSpPr>
            <a:spLocks noGrp="1"/>
          </p:cNvSpPr>
          <p:nvPr>
            <p:ph type="dt" sz="half" idx="10"/>
          </p:nvPr>
        </p:nvSpPr>
        <p:spPr/>
        <p:txBody>
          <a:bodyPr/>
          <a:lstStyle/>
          <a:p>
            <a:fld id="{B393CBF0-2F08-4FBF-8C01-DA3C4AF85B99}" type="datetimeFigureOut">
              <a:rPr lang="tr-TR" smtClean="0"/>
              <a:t>3.02.2026</a:t>
            </a:fld>
            <a:endParaRPr lang="tr-TR"/>
          </a:p>
        </p:txBody>
      </p:sp>
      <p:sp>
        <p:nvSpPr>
          <p:cNvPr id="6" name="Alt Bilgi Yer Tutucusu 5">
            <a:extLst>
              <a:ext uri="{FF2B5EF4-FFF2-40B4-BE49-F238E27FC236}">
                <a16:creationId xmlns:a16="http://schemas.microsoft.com/office/drawing/2014/main" id="{C646D369-6E7C-430F-BB70-47BA76F274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3CE69BD-5F7F-4B57-BFE1-AA661FA94009}"/>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837689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1A214C3-78A6-4435-A7CE-1B16E4788E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214A130-CD33-4DBA-B22E-8E5EB890C9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2DEB3E-9604-42B3-BA96-78E5FE07A0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3CBF0-2F08-4FBF-8C01-DA3C4AF85B99}" type="datetimeFigureOut">
              <a:rPr lang="tr-TR" smtClean="0"/>
              <a:t>3.02.2026</a:t>
            </a:fld>
            <a:endParaRPr lang="tr-TR"/>
          </a:p>
        </p:txBody>
      </p:sp>
      <p:sp>
        <p:nvSpPr>
          <p:cNvPr id="5" name="Alt Bilgi Yer Tutucusu 4">
            <a:extLst>
              <a:ext uri="{FF2B5EF4-FFF2-40B4-BE49-F238E27FC236}">
                <a16:creationId xmlns:a16="http://schemas.microsoft.com/office/drawing/2014/main" id="{FFD58DBE-AE45-419D-A7DA-04E63D23B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650965F-F29A-4CA0-A178-8E826B6F63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B476C-71D8-49BB-AFE1-2DBEB384184E}" type="slidenum">
              <a:rPr lang="tr-TR" smtClean="0"/>
              <a:t>‹#›</a:t>
            </a:fld>
            <a:endParaRPr lang="tr-TR"/>
          </a:p>
        </p:txBody>
      </p:sp>
    </p:spTree>
    <p:extLst>
      <p:ext uri="{BB962C8B-B14F-4D97-AF65-F5344CB8AC3E}">
        <p14:creationId xmlns:p14="http://schemas.microsoft.com/office/powerpoint/2010/main" val="4138916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lib.kazanci.com.tr/kho3/ibb/files/tc6100.htm#189"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lib.kazanci.com.tr/kho3/ibb/files/tc4721.htm#185" TargetMode="External"/><Relationship Id="rId2" Type="http://schemas.openxmlformats.org/officeDocument/2006/relationships/hyperlink" Target="https://lib.kazanci.com.tr/kho3/ibb/files/tc6100.htm#171" TargetMode="External"/><Relationship Id="rId1" Type="http://schemas.openxmlformats.org/officeDocument/2006/relationships/slideLayout" Target="../slideLayouts/slideLayout2.xml"/><Relationship Id="rId4" Type="http://schemas.openxmlformats.org/officeDocument/2006/relationships/hyperlink" Target="https://lib.kazanci.com.tr/kho3/ibb/files/tc6100.htm#189"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s://kararlarbilgibankasi.anayasa.gov.tr/BB/2018/30296"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s://kararlarbilgibankasi.anayasa.gov.tr/BB/2018/3029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Unvan 1">
            <a:extLst>
              <a:ext uri="{FF2B5EF4-FFF2-40B4-BE49-F238E27FC236}">
                <a16:creationId xmlns:a16="http://schemas.microsoft.com/office/drawing/2014/main" id="{C20FD52C-58E9-4606-A51B-5563FBD1B358}"/>
              </a:ext>
            </a:extLst>
          </p:cNvPr>
          <p:cNvSpPr>
            <a:spLocks noGrp="1"/>
          </p:cNvSpPr>
          <p:nvPr>
            <p:ph type="ctrTitle"/>
          </p:nvPr>
        </p:nvSpPr>
        <p:spPr>
          <a:xfrm>
            <a:off x="455518" y="726397"/>
            <a:ext cx="10945512" cy="1659752"/>
          </a:xfrm>
        </p:spPr>
        <p:txBody>
          <a:bodyPr anchor="b">
            <a:normAutofit fontScale="90000"/>
          </a:bodyPr>
          <a:lstStyle/>
          <a:p>
            <a:pPr algn="l"/>
            <a:r>
              <a:rPr lang="tr-TR" sz="4000" b="0" i="0" dirty="0">
                <a:solidFill>
                  <a:schemeClr val="bg1"/>
                </a:solidFill>
                <a:effectLst/>
                <a:latin typeface="Times New Roman" panose="02020603050405020304" pitchFamily="18" charset="0"/>
                <a:cs typeface="Times New Roman" panose="02020603050405020304" pitchFamily="18" charset="0"/>
              </a:rPr>
              <a:t>                         Boşanma Davalarında</a:t>
            </a:r>
            <a:br>
              <a:rPr lang="tr-TR" sz="4000" b="0" i="0" dirty="0">
                <a:solidFill>
                  <a:schemeClr val="bg1"/>
                </a:solidFill>
                <a:effectLst/>
                <a:latin typeface="Times New Roman" panose="02020603050405020304" pitchFamily="18" charset="0"/>
                <a:cs typeface="Times New Roman" panose="02020603050405020304" pitchFamily="18" charset="0"/>
              </a:rPr>
            </a:br>
            <a:r>
              <a:rPr lang="tr-TR" sz="4000" b="0" i="0" dirty="0">
                <a:solidFill>
                  <a:schemeClr val="bg1"/>
                </a:solidFill>
                <a:effectLst/>
                <a:latin typeface="Times New Roman" panose="02020603050405020304" pitchFamily="18" charset="0"/>
                <a:cs typeface="Times New Roman" panose="02020603050405020304" pitchFamily="18" charset="0"/>
              </a:rPr>
              <a:t>                 İspat ve Hukuka Aykırı Deliller</a:t>
            </a:r>
            <a:br>
              <a:rPr lang="tr-TR" sz="4000" b="0" i="0" dirty="0">
                <a:solidFill>
                  <a:schemeClr val="bg1"/>
                </a:solidFill>
                <a:effectLst/>
                <a:latin typeface="Times New Roman" panose="02020603050405020304" pitchFamily="18" charset="0"/>
                <a:cs typeface="Times New Roman" panose="02020603050405020304" pitchFamily="18" charset="0"/>
              </a:rPr>
            </a:br>
            <a:r>
              <a:rPr lang="tr-TR" sz="4000" b="0" i="0" dirty="0">
                <a:solidFill>
                  <a:schemeClr val="bg1"/>
                </a:solidFill>
                <a:effectLst/>
                <a:latin typeface="Times New Roman" panose="02020603050405020304" pitchFamily="18" charset="0"/>
                <a:cs typeface="Times New Roman" panose="02020603050405020304" pitchFamily="18" charset="0"/>
              </a:rPr>
              <a:t>                               </a:t>
            </a:r>
            <a:endParaRPr lang="tr-TR" sz="4000" b="1" dirty="0">
              <a:solidFill>
                <a:schemeClr val="bg1"/>
              </a:solidFill>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103D79B3-CEDB-43E6-8BDC-BE8AC0434644}"/>
              </a:ext>
            </a:extLst>
          </p:cNvPr>
          <p:cNvSpPr>
            <a:spLocks noGrp="1"/>
          </p:cNvSpPr>
          <p:nvPr>
            <p:ph type="subTitle" idx="1"/>
          </p:nvPr>
        </p:nvSpPr>
        <p:spPr>
          <a:xfrm>
            <a:off x="1350682" y="4870824"/>
            <a:ext cx="10005951" cy="1458258"/>
          </a:xfrm>
        </p:spPr>
        <p:txBody>
          <a:bodyPr anchor="ctr">
            <a:normAutofit/>
          </a:bodyPr>
          <a:lstStyle/>
          <a:p>
            <a:pPr algn="l"/>
            <a:endParaRPr lang="tr-TR">
              <a:effectLst/>
              <a:latin typeface="Calibri" panose="020F0502020204030204" pitchFamily="34" charset="0"/>
              <a:ea typeface="Calibri" panose="020F0502020204030204" pitchFamily="34" charset="0"/>
              <a:cs typeface="Arial" panose="020B0604020202020204" pitchFamily="34" charset="0"/>
            </a:endParaRPr>
          </a:p>
          <a:p>
            <a:pPr algn="l"/>
            <a:endParaRPr lang="tr-TR"/>
          </a:p>
        </p:txBody>
      </p:sp>
    </p:spTree>
    <p:extLst>
      <p:ext uri="{BB962C8B-B14F-4D97-AF65-F5344CB8AC3E}">
        <p14:creationId xmlns:p14="http://schemas.microsoft.com/office/powerpoint/2010/main" val="2077612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65BD562-2AFD-7B6C-6342-E77652B9EACB}"/>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Taleple Bağlılık İlkesi</a:t>
            </a:r>
          </a:p>
        </p:txBody>
      </p:sp>
      <p:sp>
        <p:nvSpPr>
          <p:cNvPr id="3" name="İçerik Yer Tutucusu 2">
            <a:extLst>
              <a:ext uri="{FF2B5EF4-FFF2-40B4-BE49-F238E27FC236}">
                <a16:creationId xmlns:a16="http://schemas.microsoft.com/office/drawing/2014/main" id="{8109A9E9-D48B-C388-3A4D-9284FB67BA8F}"/>
              </a:ext>
            </a:extLst>
          </p:cNvPr>
          <p:cNvSpPr>
            <a:spLocks noGrp="1"/>
          </p:cNvSpPr>
          <p:nvPr>
            <p:ph idx="1"/>
          </p:nvPr>
        </p:nvSpPr>
        <p:spPr>
          <a:xfrm>
            <a:off x="4810259" y="649480"/>
            <a:ext cx="6555347" cy="5546047"/>
          </a:xfrm>
        </p:spPr>
        <p:txBody>
          <a:bodyPr anchor="ctr">
            <a:normAutofit/>
          </a:bodyPr>
          <a:lstStyle/>
          <a:p>
            <a:r>
              <a:rPr lang="tr-TR" sz="2000"/>
              <a:t>HMK 26 “Hâkim, tarafların talep sonuçlarıyla bağlıdır; ondan fazlasına veya başka bir şeye karar veremez. Duruma göre, talep sonucundan daha azına karar verebilir. Hâkimin, tarafların talebiyle bağlı olmadığına ilişkin kanun hükümleri saklıdır.” şeklindedir. Aynı Kanun’un, 119/1,ğ maddesinde belirtildiği üzere davacının dava dilekçesinde açık bir şekilde talep sonucunu belirtmesi gerekmektedir</a:t>
            </a:r>
          </a:p>
          <a:p>
            <a:r>
              <a:rPr lang="tr-TR" sz="2000"/>
              <a:t>Hakimin talep edilmeyen bir şeye, talep edilenden daha fazlasına ya da talep edilenden başka bir şeye karar vermesi esas itibari ile mümkün değildir. Bu anlamda söz konusu hakkın, maddi hukuk anlamında var olan bir hak olmasının ya da talep edilenden daha fazla olmasının hiçbir önemi yoktur. Önemli olan tarafların talebidir.</a:t>
            </a:r>
          </a:p>
        </p:txBody>
      </p:sp>
    </p:spTree>
    <p:extLst>
      <p:ext uri="{BB962C8B-B14F-4D97-AF65-F5344CB8AC3E}">
        <p14:creationId xmlns:p14="http://schemas.microsoft.com/office/powerpoint/2010/main" val="2869905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A850BDB-2C98-1E22-2A1F-FB69EEDD7EC0}"/>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Yargıtay 2. Hukuk Dairesi 2022/5205 esas 2022/7408 karar </a:t>
            </a:r>
          </a:p>
        </p:txBody>
      </p:sp>
      <p:sp>
        <p:nvSpPr>
          <p:cNvPr id="3" name="İçerik Yer Tutucusu 2">
            <a:extLst>
              <a:ext uri="{FF2B5EF4-FFF2-40B4-BE49-F238E27FC236}">
                <a16:creationId xmlns:a16="http://schemas.microsoft.com/office/drawing/2014/main" id="{133E9371-1180-148F-34AB-E8A9AEB5D684}"/>
              </a:ext>
            </a:extLst>
          </p:cNvPr>
          <p:cNvSpPr>
            <a:spLocks noGrp="1"/>
          </p:cNvSpPr>
          <p:nvPr>
            <p:ph idx="1"/>
          </p:nvPr>
        </p:nvSpPr>
        <p:spPr>
          <a:xfrm>
            <a:off x="1371599" y="2318197"/>
            <a:ext cx="9724031" cy="3683358"/>
          </a:xfrm>
        </p:spPr>
        <p:txBody>
          <a:bodyPr anchor="ctr">
            <a:normAutofit/>
          </a:bodyPr>
          <a:lstStyle/>
          <a:p>
            <a:r>
              <a:rPr lang="tr-TR" sz="2000" b="0" i="0">
                <a:effectLst/>
                <a:latin typeface="Libre Franklin" pitchFamily="2" charset="-94"/>
              </a:rPr>
              <a:t>Bölge adliye mahkemesi tarafından velayeti anneye verilen ortak çocuk Melisa için aylık 750 TL. tedbir ve iştirak nafakası ile davalı-davacı kadın lehine aylık 750 TL. yoksulluk nafakasına hükmedilmiştir. Hakim, tarafların talep sonuçlarıyla bağlı olup, talepten fazlasına veya başka bir şeye karar veremez. Duruma göre talep sonucundan daha azına karar verebilir(HMKm.26/1). Davalı-davacı kadın, dilekçelerin karşılıklı verilmesi aşamasındaki dilekçelerinde velayetlerini talep etiği ortak çocukların her biri için aylık 500 TL. tedbir ve iştirak nafakasına ile kendisi için aylık 600 TL. yoksulluk nafakasına hükmedilmesini talep etmiştir. Davalı-davacı kadının ıslah talebi de nafakaları kapsamamaktadır. Bu itibarla, bölge adliye mahkemesi tarafından kadının talebinden daha fazla miktarda tedbir ve iştirak nafakası ile yoksulluk nafakasına hükmedilmesi usul ve yasaya aykırı olup kararın bozulmasını gerektirmiştir.</a:t>
            </a:r>
            <a:endParaRPr lang="tr-TR" sz="2000"/>
          </a:p>
        </p:txBody>
      </p:sp>
    </p:spTree>
    <p:extLst>
      <p:ext uri="{BB962C8B-B14F-4D97-AF65-F5344CB8AC3E}">
        <p14:creationId xmlns:p14="http://schemas.microsoft.com/office/powerpoint/2010/main" val="2672370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EB3C94B-FA68-30A9-131E-88FA47018BC8}"/>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Bu kapsamda…</a:t>
            </a:r>
          </a:p>
        </p:txBody>
      </p:sp>
      <p:sp>
        <p:nvSpPr>
          <p:cNvPr id="3" name="İçerik Yer Tutucusu 2">
            <a:extLst>
              <a:ext uri="{FF2B5EF4-FFF2-40B4-BE49-F238E27FC236}">
                <a16:creationId xmlns:a16="http://schemas.microsoft.com/office/drawing/2014/main" id="{9D59C7E3-4289-54A7-ED9C-0A664AA9308C}"/>
              </a:ext>
            </a:extLst>
          </p:cNvPr>
          <p:cNvSpPr>
            <a:spLocks noGrp="1"/>
          </p:cNvSpPr>
          <p:nvPr>
            <p:ph idx="1"/>
          </p:nvPr>
        </p:nvSpPr>
        <p:spPr>
          <a:xfrm>
            <a:off x="1371599" y="2318197"/>
            <a:ext cx="9724031" cy="3683358"/>
          </a:xfrm>
        </p:spPr>
        <p:txBody>
          <a:bodyPr anchor="ctr">
            <a:normAutofit/>
          </a:bodyPr>
          <a:lstStyle/>
          <a:p>
            <a:r>
              <a:rPr lang="tr-TR" sz="2000" dirty="0"/>
              <a:t>Bir boşanma davasında hakim, boşanma ya da ayrılığa ilişkin bir talep olmaksızın bu hususlarda kendiliğinden karar veremez . </a:t>
            </a:r>
          </a:p>
          <a:p>
            <a:r>
              <a:rPr lang="tr-TR" sz="2000" dirty="0"/>
              <a:t>Boşanma ya da ayrılık talep etmek noktasında tasarruf yetkisine sahip olan davacı taraf ayrılık talep etmişse, hakim boşanma sebeplerinin varlığını gerekçe göstererek boşanma kararı veremez . </a:t>
            </a:r>
          </a:p>
          <a:p>
            <a:r>
              <a:rPr lang="tr-TR" sz="2000" dirty="0"/>
              <a:t>Aynı şekilde boşanma talep edilen bir davada, evliliğin butlanı sebeplerinden biri gerçekleşmiş olsa bile evliliğin butlanına karar verilemez</a:t>
            </a:r>
          </a:p>
        </p:txBody>
      </p:sp>
    </p:spTree>
    <p:extLst>
      <p:ext uri="{BB962C8B-B14F-4D97-AF65-F5344CB8AC3E}">
        <p14:creationId xmlns:p14="http://schemas.microsoft.com/office/powerpoint/2010/main" val="13796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59E8257-CC69-4591-CC46-A77C390D31FC}"/>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İstisnalar…</a:t>
            </a:r>
          </a:p>
        </p:txBody>
      </p:sp>
      <p:sp>
        <p:nvSpPr>
          <p:cNvPr id="3" name="İçerik Yer Tutucusu 2">
            <a:extLst>
              <a:ext uri="{FF2B5EF4-FFF2-40B4-BE49-F238E27FC236}">
                <a16:creationId xmlns:a16="http://schemas.microsoft.com/office/drawing/2014/main" id="{7FEF12D5-B5A4-DEF8-6B91-B5683D7FA466}"/>
              </a:ext>
            </a:extLst>
          </p:cNvPr>
          <p:cNvSpPr>
            <a:spLocks noGrp="1"/>
          </p:cNvSpPr>
          <p:nvPr>
            <p:ph idx="1"/>
          </p:nvPr>
        </p:nvSpPr>
        <p:spPr>
          <a:xfrm>
            <a:off x="1371599" y="2318197"/>
            <a:ext cx="9724031" cy="3683358"/>
          </a:xfrm>
        </p:spPr>
        <p:txBody>
          <a:bodyPr anchor="ctr">
            <a:normAutofit/>
          </a:bodyPr>
          <a:lstStyle/>
          <a:p>
            <a:r>
              <a:rPr lang="tr-TR" sz="1700" dirty="0"/>
              <a:t>Türk Medeni Kanunu’nun 170. maddesinin üçüncü fıkrası ile öngörülen ve taleple bağlılık kuralının istisnası niteliğinde olan düzenlemeye göre, hakim boşanma talep edilen bir davada boşanma yerine ayrılık kararı verebilir. Bunun için öngörülen şart ise ortak hayatın yeniden kurulmasının ihtimal dahilinde bulunmasıdır . Görüldüğü üzere, hakim taraflarca talep edilmemiş olmasına rağmen ayrılık kararı verebilmektedir. </a:t>
            </a:r>
          </a:p>
          <a:p>
            <a:r>
              <a:rPr lang="tr-TR" sz="1700" dirty="0"/>
              <a:t>Burada dikkat edilmesi gereken husus ise hakimin boşanmaya ya da ayrılığa karar verebilmesi için, somut olayda boşanma sebeplerinin gerçekleştiği kanaatine ulaşması, bu sebeplerin ispatlanmış olması gerektiği hususudur. Öyle ki aksi durumda yani boşanma sebeplerinin gerçekleşmediği kanaatine ulaşılması durumunda verilecek karar ayrılık kararı olmamalı, direkt davanın reddine karar verilmelidir . </a:t>
            </a:r>
          </a:p>
          <a:p>
            <a:r>
              <a:rPr lang="tr-TR" sz="1700" dirty="0"/>
              <a:t>, boşanma talepli bir davada boşanma sebebine ilişkin olarak ileri sürülen vakıaların, yargılama sürecinde toplanan deliller ile ispat edilmiş olması, hakimin mutlaka boşanmaya karar vermek zorunda olduğu anlamına gelmemektedir. Boşanma sebeplerinin mevcudiyetine rağmen evlilik birliğinin sürdürülebilirliğinin bulunuyor olması şartıyla hakimin ayrılığa karar vermesi mümkündür</a:t>
            </a:r>
          </a:p>
        </p:txBody>
      </p:sp>
    </p:spTree>
    <p:extLst>
      <p:ext uri="{BB962C8B-B14F-4D97-AF65-F5344CB8AC3E}">
        <p14:creationId xmlns:p14="http://schemas.microsoft.com/office/powerpoint/2010/main" val="672770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51415E5-9E70-5B71-D8B1-ABD11E7EC7B4}"/>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Tmk 166/3 ve Tmk 166/4</a:t>
            </a:r>
          </a:p>
        </p:txBody>
      </p:sp>
      <p:sp>
        <p:nvSpPr>
          <p:cNvPr id="3" name="İçerik Yer Tutucusu 2">
            <a:extLst>
              <a:ext uri="{FF2B5EF4-FFF2-40B4-BE49-F238E27FC236}">
                <a16:creationId xmlns:a16="http://schemas.microsoft.com/office/drawing/2014/main" id="{68C7D753-7853-9478-7319-53087417496C}"/>
              </a:ext>
            </a:extLst>
          </p:cNvPr>
          <p:cNvSpPr>
            <a:spLocks noGrp="1"/>
          </p:cNvSpPr>
          <p:nvPr>
            <p:ph idx="1"/>
          </p:nvPr>
        </p:nvSpPr>
        <p:spPr>
          <a:xfrm>
            <a:off x="1371599" y="2318197"/>
            <a:ext cx="9724031" cy="3683358"/>
          </a:xfrm>
        </p:spPr>
        <p:txBody>
          <a:bodyPr anchor="ctr">
            <a:normAutofit/>
          </a:bodyPr>
          <a:lstStyle/>
          <a:p>
            <a:r>
              <a:rPr lang="tr-TR" sz="1900" dirty="0"/>
              <a:t>Anlaşmalı boşanmanın talep edildiği bir davada ayrılık kararı verilmesi mümkün değildir. Hakim, tarafların boşanma talepleri ile bağlı olup, boşanma kararı verilebilmesi için kanunda aranan şartların gerçekleşip gerçekleşmediğini tespit etmek suretiyle ya boşanma kararı vermelidir ya da boşanma talebini reddetmelidir .</a:t>
            </a:r>
          </a:p>
          <a:p>
            <a:r>
              <a:rPr lang="tr-TR" sz="1900" dirty="0"/>
              <a:t> Fiili ayrılık sebebine dayanılarak açılan bir boşanma davasında da evlilik birliğinin temelden sarsıldığına ve yeniden ortak hayatın kurulması ihtimalinin kalmadığına ilişkin olarak kesin kanuni karine işlerlik kazandığından, artık ayrılık kararı verilmesi mümkün olmayacaktır</a:t>
            </a:r>
          </a:p>
          <a:p>
            <a:r>
              <a:rPr lang="tr-TR" sz="1900" dirty="0"/>
              <a:t>Hayata kast sebebiyle açılan bir boşanma davasında da hakimin ayrılık kararı vermesi doğru olmayacaktır. Öyle ki bir tarafta anayasa ile koruma altına alınmış bir hak olan yaşama hakkına yapılan müdahale, diğer tarafta ise evlilik birliğinin korunması ideali vardır. Bu iki husus karşılaştırıldığında elbette ki yaşama hakkının korunması hususu çok daha önemlidir</a:t>
            </a:r>
          </a:p>
        </p:txBody>
      </p:sp>
    </p:spTree>
    <p:extLst>
      <p:ext uri="{BB962C8B-B14F-4D97-AF65-F5344CB8AC3E}">
        <p14:creationId xmlns:p14="http://schemas.microsoft.com/office/powerpoint/2010/main" val="488159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112B032-EB4B-32BE-5D38-3F16392FD8FD}"/>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Malvarlığına ilişkin talepler</a:t>
            </a:r>
          </a:p>
        </p:txBody>
      </p:sp>
      <p:sp>
        <p:nvSpPr>
          <p:cNvPr id="3" name="İçerik Yer Tutucusu 2">
            <a:extLst>
              <a:ext uri="{FF2B5EF4-FFF2-40B4-BE49-F238E27FC236}">
                <a16:creationId xmlns:a16="http://schemas.microsoft.com/office/drawing/2014/main" id="{808C97E7-0927-A6A9-E377-60BF926AD06E}"/>
              </a:ext>
            </a:extLst>
          </p:cNvPr>
          <p:cNvSpPr>
            <a:spLocks noGrp="1"/>
          </p:cNvSpPr>
          <p:nvPr>
            <p:ph idx="1"/>
          </p:nvPr>
        </p:nvSpPr>
        <p:spPr>
          <a:xfrm>
            <a:off x="1371599" y="2318197"/>
            <a:ext cx="9724031" cy="3683358"/>
          </a:xfrm>
        </p:spPr>
        <p:txBody>
          <a:bodyPr anchor="ctr">
            <a:normAutofit/>
          </a:bodyPr>
          <a:lstStyle/>
          <a:p>
            <a:r>
              <a:rPr lang="tr-TR" sz="2000"/>
              <a:t>Maddi Manevi Tazminat</a:t>
            </a:r>
          </a:p>
          <a:p>
            <a:r>
              <a:rPr lang="tr-TR" sz="2000"/>
              <a:t>Nafaka</a:t>
            </a:r>
          </a:p>
          <a:p>
            <a:r>
              <a:rPr lang="tr-TR" sz="2000"/>
              <a:t>Mal Paylaşımı</a:t>
            </a:r>
          </a:p>
          <a:p>
            <a:r>
              <a:rPr lang="tr-TR" sz="2000"/>
              <a:t>Aile Konutunun Tahsisi</a:t>
            </a:r>
          </a:p>
          <a:p>
            <a:r>
              <a:rPr lang="tr-TR" sz="2000"/>
              <a:t>Boşanma davaları açısından taleple bağlılık ilkesinin uygulanmadığı, re’sen araştırma ilkesinin uygulanma alanı bulduğu diğer konular ise boşanma veya ayrılık davası sürecinde eşlerin barınmasına, geçimine, mallarının yönetimine ve çocukların bakım ve korunmasına ilişkin geçici önlemler ile çocuğun bakımı için gerekli iştirak nafakasıdır. Çocuğa iştirak nafakası verilebilmesi tarafların talebine bağlı değildir. Nafakanın miktarını belirleyecek olan da tarafların talebi değil, çocuğun menfaatidir</a:t>
            </a:r>
          </a:p>
        </p:txBody>
      </p:sp>
    </p:spTree>
    <p:extLst>
      <p:ext uri="{BB962C8B-B14F-4D97-AF65-F5344CB8AC3E}">
        <p14:creationId xmlns:p14="http://schemas.microsoft.com/office/powerpoint/2010/main" val="2114501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56B3E91-CEF6-A6CB-7BD5-D4021E893C53}"/>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Taraflarca Getirilme İlkesi</a:t>
            </a:r>
          </a:p>
        </p:txBody>
      </p:sp>
      <p:sp>
        <p:nvSpPr>
          <p:cNvPr id="3" name="İçerik Yer Tutucusu 2">
            <a:extLst>
              <a:ext uri="{FF2B5EF4-FFF2-40B4-BE49-F238E27FC236}">
                <a16:creationId xmlns:a16="http://schemas.microsoft.com/office/drawing/2014/main" id="{2505A9E7-72E4-C3D9-3498-C6A43EE8BE24}"/>
              </a:ext>
            </a:extLst>
          </p:cNvPr>
          <p:cNvSpPr>
            <a:spLocks noGrp="1"/>
          </p:cNvSpPr>
          <p:nvPr>
            <p:ph idx="1"/>
          </p:nvPr>
        </p:nvSpPr>
        <p:spPr>
          <a:xfrm>
            <a:off x="1371599" y="2318197"/>
            <a:ext cx="9724031" cy="3683358"/>
          </a:xfrm>
        </p:spPr>
        <p:txBody>
          <a:bodyPr anchor="ctr">
            <a:normAutofit lnSpcReduction="10000"/>
          </a:bodyPr>
          <a:lstStyle/>
          <a:p>
            <a:r>
              <a:rPr lang="tr-TR" sz="1900" dirty="0"/>
              <a:t>Taraflarca getirilme ilkesinin kabul edilmiş olmasına bağlı olarak, hakim taraflarca mahkemeye sunulmayan vakıa ve delilleri kendiliğinden araştıramamakta, onları hatırlatacak hal ve tavırlarda bulunamamakta ve taraflar arasında çekişmeli olmayan vakıalar ile bağlı olmamaktadır. Hakim, tarafların kendisine sunduğu vakıa ve deliler üzerinde inceleme yapacak, vakıaların somut olayda gerçekleşip gerçekleşmediği hususu da taraflarca iddia ve ispat edilecektir . </a:t>
            </a:r>
          </a:p>
          <a:p>
            <a:r>
              <a:rPr lang="tr-TR" sz="1900" dirty="0"/>
              <a:t>Konuya ilişkin yasal düzenleme, Hukuk Muhakemeleri Kanunu’nun 25. maddesinde yer almaktadır. Bu düzenleme: “Kanunda öngörülen istisnalar dışında, hâkim, iki taraftan birinin söylemediği şeyi veya vakıaları kendiliğinden dikkate alamaz ve onları hatırlatabilecek davranışlarda dahi bulunamaz. Kanunla belirtilen durumlar dışında, hâkim, kendiliğinden delil toplayamaz.” şeklindedir. </a:t>
            </a:r>
          </a:p>
          <a:p>
            <a:r>
              <a:rPr lang="tr-TR" sz="1900" dirty="0"/>
              <a:t>Dolayısıyla Medeni Usul Hukuku’nda genel kural, delillerin taraflarca toplanması ve mahkemeye sunulmasıdır . Bu kuralın istisnaları ise keşif yaptırılması ve bilirkişiye başvurudur</a:t>
            </a:r>
          </a:p>
        </p:txBody>
      </p:sp>
    </p:spTree>
    <p:extLst>
      <p:ext uri="{BB962C8B-B14F-4D97-AF65-F5344CB8AC3E}">
        <p14:creationId xmlns:p14="http://schemas.microsoft.com/office/powerpoint/2010/main" val="242735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CCFA6B-CE58-6C08-CEB0-0EBB8A7A6B7A}"/>
              </a:ext>
            </a:extLst>
          </p:cNvPr>
          <p:cNvSpPr>
            <a:spLocks noGrp="1"/>
          </p:cNvSpPr>
          <p:nvPr>
            <p:ph type="title"/>
          </p:nvPr>
        </p:nvSpPr>
        <p:spPr>
          <a:xfrm>
            <a:off x="1371599" y="294538"/>
            <a:ext cx="9895951" cy="1033669"/>
          </a:xfrm>
        </p:spPr>
        <p:txBody>
          <a:bodyPr>
            <a:normAutofit/>
          </a:bodyPr>
          <a:lstStyle/>
          <a:p>
            <a:pPr marL="0" indent="0">
              <a:buNone/>
            </a:pPr>
            <a:r>
              <a:rPr lang="tr-TR" sz="3400">
                <a:solidFill>
                  <a:srgbClr val="FFFFFF"/>
                </a:solidFill>
              </a:rPr>
              <a:t>Boşanma Davaları Açısından Taraflarca Getirilme İlkesinin Sınırlandırılması </a:t>
            </a:r>
          </a:p>
        </p:txBody>
      </p:sp>
      <p:sp>
        <p:nvSpPr>
          <p:cNvPr id="3" name="İçerik Yer Tutucusu 2">
            <a:extLst>
              <a:ext uri="{FF2B5EF4-FFF2-40B4-BE49-F238E27FC236}">
                <a16:creationId xmlns:a16="http://schemas.microsoft.com/office/drawing/2014/main" id="{EDB92A65-1DFB-189F-7530-918DA56EC061}"/>
              </a:ext>
            </a:extLst>
          </p:cNvPr>
          <p:cNvSpPr>
            <a:spLocks noGrp="1"/>
          </p:cNvSpPr>
          <p:nvPr>
            <p:ph idx="1"/>
          </p:nvPr>
        </p:nvSpPr>
        <p:spPr>
          <a:xfrm>
            <a:off x="1371599" y="2318197"/>
            <a:ext cx="9724031" cy="3683358"/>
          </a:xfrm>
        </p:spPr>
        <p:txBody>
          <a:bodyPr anchor="ctr">
            <a:normAutofit/>
          </a:bodyPr>
          <a:lstStyle/>
          <a:p>
            <a:pPr marL="0" indent="0">
              <a:buNone/>
            </a:pPr>
            <a:r>
              <a:rPr lang="tr-TR" sz="2000"/>
              <a:t>Türk Medeni Kanunu’nun 184. maddesinin birinci fıkrasına göre: “Hâkim, boşanma veya ayrılık davasının dayandığı olguların varlığına vicdanen kanaat getirmedikçe, bunları ispatlanmış sayamaz.” </a:t>
            </a:r>
          </a:p>
          <a:p>
            <a:pPr marL="0" indent="0">
              <a:buNone/>
            </a:pPr>
            <a:r>
              <a:rPr lang="tr-TR" sz="2000"/>
              <a:t>Türk Medeni Kanunu’nun 184/2. maddesine göre hakim, boşanma davasına konu olan vakıalar hakkında gerek re’sen gerek istem üzerine taraflara yemin öneremez</a:t>
            </a:r>
          </a:p>
          <a:p>
            <a:pPr marL="0" indent="0">
              <a:buNone/>
            </a:pPr>
            <a:r>
              <a:rPr lang="tr-TR" sz="2000"/>
              <a:t>Türk Medeni Kanunu’nun 184/3 maddesi uyarınca, tarafların boşanma davasındaki her türlü ikrarı hakimi bağlamamaktadır. Yani ikrara dayanılarak boşanma hükmü kurulması mümkün değildir2</a:t>
            </a:r>
          </a:p>
          <a:p>
            <a:pPr marL="0" indent="0">
              <a:buNone/>
            </a:pPr>
            <a:r>
              <a:rPr lang="tr-TR" sz="2000"/>
              <a:t>Türk Medeni Kanunu’nun 184/4 maddesi uyarınca ise: “Hakim, kanıtları serbestçe takdir eder.”</a:t>
            </a:r>
          </a:p>
          <a:p>
            <a:pPr marL="0" indent="0">
              <a:buNone/>
            </a:pPr>
            <a:endParaRPr lang="tr-TR" sz="2000"/>
          </a:p>
          <a:p>
            <a:pPr marL="0" indent="0">
              <a:buNone/>
            </a:pPr>
            <a:endParaRPr lang="tr-TR" sz="2000"/>
          </a:p>
        </p:txBody>
      </p:sp>
    </p:spTree>
    <p:extLst>
      <p:ext uri="{BB962C8B-B14F-4D97-AF65-F5344CB8AC3E}">
        <p14:creationId xmlns:p14="http://schemas.microsoft.com/office/powerpoint/2010/main" val="3171372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E877576-78A7-D70B-1918-9CFFF838C9FF}"/>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Resen Araştırma İlkesi</a:t>
            </a:r>
          </a:p>
        </p:txBody>
      </p:sp>
      <p:sp>
        <p:nvSpPr>
          <p:cNvPr id="3" name="İçerik Yer Tutucusu 2">
            <a:extLst>
              <a:ext uri="{FF2B5EF4-FFF2-40B4-BE49-F238E27FC236}">
                <a16:creationId xmlns:a16="http://schemas.microsoft.com/office/drawing/2014/main" id="{620273DE-7677-920B-D10E-F85317A4A824}"/>
              </a:ext>
            </a:extLst>
          </p:cNvPr>
          <p:cNvSpPr>
            <a:spLocks noGrp="1"/>
          </p:cNvSpPr>
          <p:nvPr>
            <p:ph idx="1"/>
          </p:nvPr>
        </p:nvSpPr>
        <p:spPr>
          <a:xfrm>
            <a:off x="1371599" y="2318197"/>
            <a:ext cx="9724031" cy="3683358"/>
          </a:xfrm>
        </p:spPr>
        <p:txBody>
          <a:bodyPr anchor="ctr">
            <a:normAutofit/>
          </a:bodyPr>
          <a:lstStyle/>
          <a:p>
            <a:r>
              <a:rPr lang="tr-TR" sz="2000" dirty="0"/>
              <a:t>Boşanma davaları açısından </a:t>
            </a:r>
            <a:r>
              <a:rPr lang="tr-TR" sz="2000" dirty="0" err="1"/>
              <a:t>re’sen</a:t>
            </a:r>
            <a:r>
              <a:rPr lang="tr-TR" sz="2000" dirty="0"/>
              <a:t> araştırma ilkesinin mutlak bir şekilde uygulandığı haller ise sınırlıdır. Bunlar, boşanmaya bağlı olarak ortaya çıkan bazı </a:t>
            </a:r>
            <a:r>
              <a:rPr lang="tr-TR" sz="2000" dirty="0" err="1"/>
              <a:t>fer’i</a:t>
            </a:r>
            <a:r>
              <a:rPr lang="tr-TR" sz="2000" dirty="0"/>
              <a:t> sonuçlara ilişkin olup, boşanma davasının tahkikat aşaması ile ilgili değildir . </a:t>
            </a:r>
          </a:p>
          <a:p>
            <a:r>
              <a:rPr lang="tr-TR" sz="2000" dirty="0"/>
              <a:t>Dolayısıyla boşanma davasında asıl talep olan boşanma talebini temellendiren boşanma sebebine ilişkin vakıalar bu kapsamda değildir. Örneğin velayet hakkının düzenlenmesi, çocukla kişisel ilişki kurulmasına ilişkin olarak yapılan düzenlemeler, çocuğun nafakası ile ilgili düzenlemeler söz konusu olduğunda </a:t>
            </a:r>
            <a:r>
              <a:rPr lang="tr-TR" sz="2000" dirty="0" err="1"/>
              <a:t>re’sen</a:t>
            </a:r>
            <a:r>
              <a:rPr lang="tr-TR" sz="2000" dirty="0"/>
              <a:t> araştırma ilkesi geçerli olacaktır . </a:t>
            </a:r>
          </a:p>
          <a:p>
            <a:r>
              <a:rPr lang="tr-TR" sz="2000" dirty="0"/>
              <a:t>Ayrıca hakim tarafından verilecek geçici hukuki koruma tedbirleri ve geçici önlemler de </a:t>
            </a:r>
            <a:r>
              <a:rPr lang="tr-TR" sz="2000" dirty="0" err="1"/>
              <a:t>re’sen</a:t>
            </a:r>
            <a:r>
              <a:rPr lang="tr-TR" sz="2000" dirty="0"/>
              <a:t> araştırma ilkesine tabidir</a:t>
            </a:r>
          </a:p>
        </p:txBody>
      </p:sp>
    </p:spTree>
    <p:extLst>
      <p:ext uri="{BB962C8B-B14F-4D97-AF65-F5344CB8AC3E}">
        <p14:creationId xmlns:p14="http://schemas.microsoft.com/office/powerpoint/2010/main" val="3312953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01774C4-6670-2312-584B-EC1217F9AD36}"/>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Teksif İlkesi</a:t>
            </a:r>
          </a:p>
        </p:txBody>
      </p:sp>
      <p:sp>
        <p:nvSpPr>
          <p:cNvPr id="3" name="İçerik Yer Tutucusu 2">
            <a:extLst>
              <a:ext uri="{FF2B5EF4-FFF2-40B4-BE49-F238E27FC236}">
                <a16:creationId xmlns:a16="http://schemas.microsoft.com/office/drawing/2014/main" id="{000D4E5C-160E-0561-0E68-23045B598722}"/>
              </a:ext>
            </a:extLst>
          </p:cNvPr>
          <p:cNvSpPr>
            <a:spLocks noGrp="1"/>
          </p:cNvSpPr>
          <p:nvPr>
            <p:ph idx="1"/>
          </p:nvPr>
        </p:nvSpPr>
        <p:spPr>
          <a:xfrm>
            <a:off x="1371599" y="2318197"/>
            <a:ext cx="9724031" cy="3683358"/>
          </a:xfrm>
        </p:spPr>
        <p:txBody>
          <a:bodyPr anchor="ctr">
            <a:normAutofit/>
          </a:bodyPr>
          <a:lstStyle/>
          <a:p>
            <a:r>
              <a:rPr lang="tr-TR" sz="2000"/>
              <a:t>Boşanma davalarında da davacının talebini dayandırdığı maddi vakıaları, dava sebebine ilişkin olayları dava dilekçesinde açıkça göstermesi gerekmektedir. Ancak diğer hukuk davalarından farklı olarak, olayların niteliklerinin genel bir şekilde yazılması yeterli olup, boşanmaya neden olan olayların en ince ayrıntısına kadar anlatılması gibi bir zorunluluk yoktur</a:t>
            </a:r>
          </a:p>
          <a:p>
            <a:r>
              <a:rPr lang="tr-TR" sz="2000"/>
              <a:t>Yeni vaka yeni dava</a:t>
            </a:r>
          </a:p>
        </p:txBody>
      </p:sp>
    </p:spTree>
    <p:extLst>
      <p:ext uri="{BB962C8B-B14F-4D97-AF65-F5344CB8AC3E}">
        <p14:creationId xmlns:p14="http://schemas.microsoft.com/office/powerpoint/2010/main" val="160204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79B2BAD-B300-A1D1-6DEA-749A7D0E0CCB}"/>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              GÖREVLİ MAHKEME</a:t>
            </a:r>
          </a:p>
        </p:txBody>
      </p:sp>
      <p:sp>
        <p:nvSpPr>
          <p:cNvPr id="3" name="İçerik Yer Tutucusu 2">
            <a:extLst>
              <a:ext uri="{FF2B5EF4-FFF2-40B4-BE49-F238E27FC236}">
                <a16:creationId xmlns:a16="http://schemas.microsoft.com/office/drawing/2014/main" id="{41EC41BC-1666-B637-6A3D-D3C986E5E94C}"/>
              </a:ext>
            </a:extLst>
          </p:cNvPr>
          <p:cNvSpPr>
            <a:spLocks noGrp="1"/>
          </p:cNvSpPr>
          <p:nvPr>
            <p:ph idx="1"/>
          </p:nvPr>
        </p:nvSpPr>
        <p:spPr>
          <a:xfrm>
            <a:off x="1371599" y="2318197"/>
            <a:ext cx="9724031" cy="3683358"/>
          </a:xfrm>
        </p:spPr>
        <p:txBody>
          <a:bodyPr anchor="ctr">
            <a:normAutofit/>
          </a:bodyPr>
          <a:lstStyle/>
          <a:p>
            <a:r>
              <a:rPr lang="tr-TR" sz="2000"/>
              <a:t>4787 sayılı Aile Mahkemelerinin Kuruluş, Görev ve Yargılama Usullerine Dair Kanun’un 4. maddesinde de belirtildiği üzere, boşanma davasında görevli olan mahkeme, aile mahkemesidir. </a:t>
            </a:r>
          </a:p>
          <a:p>
            <a:r>
              <a:rPr lang="tr-TR" sz="2000"/>
              <a:t>Yine aynı Kanun’un ikinci maddesinde yapılan düzenlemeye göre de aile mahkemesi kurulamayan yerlerde, boşanma davalarına Hâkimler ve Savcılar Yüksek Kurulu’nca belirlenen asliye hukuk mahkemesince bakılır</a:t>
            </a:r>
          </a:p>
        </p:txBody>
      </p:sp>
    </p:spTree>
    <p:extLst>
      <p:ext uri="{BB962C8B-B14F-4D97-AF65-F5344CB8AC3E}">
        <p14:creationId xmlns:p14="http://schemas.microsoft.com/office/powerpoint/2010/main" val="3262313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B1EE4AE-BECC-6D1B-A791-59FFD0F45740}"/>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Aleniyet İlkesi</a:t>
            </a:r>
          </a:p>
        </p:txBody>
      </p:sp>
      <p:sp>
        <p:nvSpPr>
          <p:cNvPr id="3" name="İçerik Yer Tutucusu 2">
            <a:extLst>
              <a:ext uri="{FF2B5EF4-FFF2-40B4-BE49-F238E27FC236}">
                <a16:creationId xmlns:a16="http://schemas.microsoft.com/office/drawing/2014/main" id="{C001D240-1108-7045-6402-EEEEAC8CCC23}"/>
              </a:ext>
            </a:extLst>
          </p:cNvPr>
          <p:cNvSpPr>
            <a:spLocks noGrp="1"/>
          </p:cNvSpPr>
          <p:nvPr>
            <p:ph idx="1"/>
          </p:nvPr>
        </p:nvSpPr>
        <p:spPr>
          <a:xfrm>
            <a:off x="1371599" y="2318197"/>
            <a:ext cx="9724031" cy="3683358"/>
          </a:xfrm>
        </p:spPr>
        <p:txBody>
          <a:bodyPr anchor="ctr">
            <a:normAutofit lnSpcReduction="10000"/>
          </a:bodyPr>
          <a:lstStyle/>
          <a:p>
            <a:r>
              <a:rPr lang="tr-TR" sz="1900" dirty="0"/>
              <a:t>Hukuk Muhakemeleri Kanunu’nun 28. maddesi ile aleniyet ilkesi düzenlenmiş, duruşma ve kararların bildirilmesinin aleni olduğu belirtilmiştir. Anılan maddenin, 22/7/2020 tarihli ve 7251 sayılı Kanunun 2. maddesiyle değişik ikinci fıkrası ise hangi hallerde duruşmaların tamamının ya da bir kısmının gizli yapılacağını düzenlemiştir. </a:t>
            </a:r>
          </a:p>
          <a:p>
            <a:r>
              <a:rPr lang="tr-TR" sz="1900" dirty="0"/>
              <a:t>Bu fıkraya göre, ancak genel ahlâkın veya kamu güvenliğinin yahut yargılama ile ilgili kişilerin korunmaya değer üstün bir menfaatinin kesin olarak gerekli kıldığı hâllerde, ilgilinin talebi üzerine yahut resen mahkemece, duruşmaların bir kısmının veya tamamının gizli olarak yapılmasına karar verilebilmektedir. </a:t>
            </a:r>
          </a:p>
          <a:p>
            <a:r>
              <a:rPr lang="tr-TR" sz="1900" dirty="0"/>
              <a:t>Maddenin devam eden fıkraları uyarınca, tarafların gizlilik talebi ön sorunlar hakkındaki hükümler çerçevesinde gizli duruşmada incelenip ve karara bağlanmakta, hâkim bu kararının gerekçelerini, esas hakkındaki kararı ile birlikte açıklamaktadır. Ayrıca hâkim, gizli yargılama işlemleri sırasında hazır bulunanları o yargılamayla ilgili edindikleri bilgileri açıklamamaları hususunda uyarıp, 26/9/2004 tarihli ve 5237 sayılı Türk Ceza Kanunu’nun gizliliğin ihlaline ilişkin hükmünün uygulanacağını ihtar ederek bu hususu tutanağa geçirmelidir .</a:t>
            </a:r>
          </a:p>
        </p:txBody>
      </p:sp>
    </p:spTree>
    <p:extLst>
      <p:ext uri="{BB962C8B-B14F-4D97-AF65-F5344CB8AC3E}">
        <p14:creationId xmlns:p14="http://schemas.microsoft.com/office/powerpoint/2010/main" val="3754380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CB0F426-6D29-E001-2BAE-612EEED31D79}"/>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BOŞANMA DAVALARINDA İSPAT, DELİL TÜRLERİ, DELİLLERİN İLERİ SÜRÜLMESİ</a:t>
            </a:r>
          </a:p>
        </p:txBody>
      </p:sp>
      <p:sp>
        <p:nvSpPr>
          <p:cNvPr id="3" name="İçerik Yer Tutucusu 2">
            <a:extLst>
              <a:ext uri="{FF2B5EF4-FFF2-40B4-BE49-F238E27FC236}">
                <a16:creationId xmlns:a16="http://schemas.microsoft.com/office/drawing/2014/main" id="{22370B20-E370-85BE-0758-C3849B7E8DC8}"/>
              </a:ext>
            </a:extLst>
          </p:cNvPr>
          <p:cNvSpPr>
            <a:spLocks noGrp="1"/>
          </p:cNvSpPr>
          <p:nvPr>
            <p:ph idx="1"/>
          </p:nvPr>
        </p:nvSpPr>
        <p:spPr>
          <a:xfrm>
            <a:off x="1371599" y="2318197"/>
            <a:ext cx="9724031" cy="3683358"/>
          </a:xfrm>
        </p:spPr>
        <p:txBody>
          <a:bodyPr anchor="ctr">
            <a:normAutofit/>
          </a:bodyPr>
          <a:lstStyle/>
          <a:p>
            <a:r>
              <a:rPr lang="tr-TR" sz="2000"/>
              <a:t>Yargılama hukuku bakımından ispat, davanın çözümü bakımından önem arz eden ve taraflar arasında çekişmeli olan bir vakıaya ilişkin iddianın gerçek olduğu hususunda hakimin ikna edilmesidir</a:t>
            </a:r>
          </a:p>
          <a:p>
            <a:r>
              <a:rPr lang="tr-TR" sz="2000"/>
              <a:t>İspat ihtiyacı, bir davada tarafların iddia ve savunmalarına dayanak teşkil eden maddi vakıaların ispatlanmasının, hakimin vereceği karar açısından gerekli olup olmadığını anlatan bir ifadedir</a:t>
            </a:r>
          </a:p>
        </p:txBody>
      </p:sp>
    </p:spTree>
    <p:extLst>
      <p:ext uri="{BB962C8B-B14F-4D97-AF65-F5344CB8AC3E}">
        <p14:creationId xmlns:p14="http://schemas.microsoft.com/office/powerpoint/2010/main" val="3161035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4F47970-4647-E866-D767-B6B3AF4B78C6}"/>
              </a:ext>
            </a:extLst>
          </p:cNvPr>
          <p:cNvSpPr>
            <a:spLocks noGrp="1"/>
          </p:cNvSpPr>
          <p:nvPr>
            <p:ph type="title"/>
          </p:nvPr>
        </p:nvSpPr>
        <p:spPr>
          <a:xfrm>
            <a:off x="1371599" y="294538"/>
            <a:ext cx="9895951" cy="1033669"/>
          </a:xfrm>
        </p:spPr>
        <p:txBody>
          <a:bodyPr>
            <a:normAutofit/>
          </a:bodyPr>
          <a:lstStyle/>
          <a:p>
            <a:r>
              <a:rPr lang="tr-TR" sz="3700">
                <a:solidFill>
                  <a:srgbClr val="FFFFFF"/>
                </a:solidFill>
              </a:rPr>
              <a:t>Y.9.HD., T.15.06.2020, E.2017/16269, K.2020/5606</a:t>
            </a:r>
          </a:p>
        </p:txBody>
      </p:sp>
      <p:sp>
        <p:nvSpPr>
          <p:cNvPr id="3" name="İçerik Yer Tutucusu 2">
            <a:extLst>
              <a:ext uri="{FF2B5EF4-FFF2-40B4-BE49-F238E27FC236}">
                <a16:creationId xmlns:a16="http://schemas.microsoft.com/office/drawing/2014/main" id="{8CADCF59-A853-6BE9-F8CF-7AEACA93448A}"/>
              </a:ext>
            </a:extLst>
          </p:cNvPr>
          <p:cNvSpPr>
            <a:spLocks noGrp="1"/>
          </p:cNvSpPr>
          <p:nvPr>
            <p:ph idx="1"/>
          </p:nvPr>
        </p:nvSpPr>
        <p:spPr>
          <a:xfrm>
            <a:off x="1371599" y="2318197"/>
            <a:ext cx="9724031" cy="3683358"/>
          </a:xfrm>
        </p:spPr>
        <p:txBody>
          <a:bodyPr anchor="ctr">
            <a:normAutofit/>
          </a:bodyPr>
          <a:lstStyle/>
          <a:p>
            <a:r>
              <a:rPr lang="tr-TR" sz="2000"/>
              <a:t>“Davada bir tarafça ileri sürülen bir vakıa iddiasının, mahkeme önünde karşı taraf ya da vekili tarafından ikrar edilmesiyle artık o vakıa, taraflar arasında çekişmeli olmaktan çıkar ve bunun sonucu olarak ispatı gerekmez. (HMK 188/1.m) İspatın gerekmediği bir halde ise delilden söz edilemez. İkrar, tek taraflı bir usûlî işlem olarak, delil ikame faaliyetini ve ispat ihtiyacını ortadan kaldıran bir taraf beyanıdır”</a:t>
            </a:r>
          </a:p>
        </p:txBody>
      </p:sp>
    </p:spTree>
    <p:extLst>
      <p:ext uri="{BB962C8B-B14F-4D97-AF65-F5344CB8AC3E}">
        <p14:creationId xmlns:p14="http://schemas.microsoft.com/office/powerpoint/2010/main" val="2492777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C8FB0FB-7F50-A924-D36C-5856497A2669}"/>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E736D997-9C89-991D-6190-AB5B400E1E7B}"/>
              </a:ext>
            </a:extLst>
          </p:cNvPr>
          <p:cNvSpPr>
            <a:spLocks noGrp="1"/>
          </p:cNvSpPr>
          <p:nvPr>
            <p:ph idx="1"/>
          </p:nvPr>
        </p:nvSpPr>
        <p:spPr>
          <a:xfrm>
            <a:off x="1371599" y="2318197"/>
            <a:ext cx="9724031" cy="3683358"/>
          </a:xfrm>
        </p:spPr>
        <p:txBody>
          <a:bodyPr anchor="ctr">
            <a:normAutofit/>
          </a:bodyPr>
          <a:lstStyle/>
          <a:p>
            <a:r>
              <a:rPr lang="tr-TR" sz="2000" dirty="0"/>
              <a:t>Dava malzemesinin yani vakıa ve delillerin taraflarca getiriliyor olmasına bağlı olarak, hakimin dava sonunda vereceği karar da taraflarca ileri sürülen bu vakıa ve delillere göre şekillenmektedir.</a:t>
            </a:r>
          </a:p>
          <a:p>
            <a:r>
              <a:rPr lang="tr-TR" sz="2000" dirty="0"/>
              <a:t> Bu noktada tarafların, iddia ve savunmalarına dayanak teşkil eden ve aralarında çekişmeli olan vakıaları ispatlamaları gerekmektedir. Doğru olup olmadığı taraflar arasında tartışmalı olan bu vakıaların ispatı için ise ispata elverişli delillerin taraflarca ileri sürülmesi oldukça önemlidir</a:t>
            </a:r>
          </a:p>
          <a:p>
            <a:r>
              <a:rPr lang="tr-TR" sz="2000" dirty="0"/>
              <a:t>Tarafların ispat aracı olan delilleri ileri sürmemesi durumunda hakim elindeki mevcut dava malzemesine göre karar vereceğinden maddi gerçek ile dava sırasında hakimin vicdanında oluşturulacak kanaat birbirinden farklı olabilecektir</a:t>
            </a:r>
          </a:p>
        </p:txBody>
      </p:sp>
    </p:spTree>
    <p:extLst>
      <p:ext uri="{BB962C8B-B14F-4D97-AF65-F5344CB8AC3E}">
        <p14:creationId xmlns:p14="http://schemas.microsoft.com/office/powerpoint/2010/main" val="786499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Başlık 1">
            <a:extLst>
              <a:ext uri="{FF2B5EF4-FFF2-40B4-BE49-F238E27FC236}">
                <a16:creationId xmlns:a16="http://schemas.microsoft.com/office/drawing/2014/main" id="{240D14DE-5C25-3633-6B99-966DE5D34676}"/>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Boşanma Sebepleri Açısından İspatın</a:t>
            </a:r>
            <a:br>
              <a:rPr lang="en-US" sz="4800" kern="1200">
                <a:solidFill>
                  <a:srgbClr val="FFFFFF"/>
                </a:solidFill>
                <a:latin typeface="+mj-lt"/>
                <a:ea typeface="+mj-ea"/>
                <a:cs typeface="+mj-cs"/>
              </a:rPr>
            </a:br>
            <a:r>
              <a:rPr lang="en-US" sz="4800" kern="1200">
                <a:solidFill>
                  <a:srgbClr val="FFFFFF"/>
                </a:solidFill>
                <a:latin typeface="+mj-lt"/>
                <a:ea typeface="+mj-ea"/>
                <a:cs typeface="+mj-cs"/>
              </a:rPr>
              <a:t>      Konusunun Değerlendirilmesi</a:t>
            </a:r>
          </a:p>
        </p:txBody>
      </p:sp>
      <p:sp>
        <p:nvSpPr>
          <p:cNvPr id="3" name="İçerik Yer Tutucusu 2">
            <a:extLst>
              <a:ext uri="{FF2B5EF4-FFF2-40B4-BE49-F238E27FC236}">
                <a16:creationId xmlns:a16="http://schemas.microsoft.com/office/drawing/2014/main" id="{BFBDB2D5-D672-358E-D32A-67401F67AFEF}"/>
              </a:ext>
            </a:extLst>
          </p:cNvPr>
          <p:cNvSpPr>
            <a:spLocks noGrp="1"/>
          </p:cNvSpPr>
          <p:nvPr>
            <p:ph idx="1"/>
          </p:nvPr>
        </p:nvSpPr>
        <p:spPr>
          <a:xfrm>
            <a:off x="1350682" y="4870824"/>
            <a:ext cx="10005951" cy="1458258"/>
          </a:xfrm>
        </p:spPr>
        <p:txBody>
          <a:bodyPr vert="horz" lIns="91440" tIns="45720" rIns="91440" bIns="45720" rtlCol="0" anchor="ctr">
            <a:normAutofit/>
          </a:bodyPr>
          <a:lstStyle/>
          <a:p>
            <a:pPr marL="0" indent="0">
              <a:buNone/>
            </a:pPr>
            <a:r>
              <a:rPr lang="en-US" sz="2400" kern="1200">
                <a:solidFill>
                  <a:schemeClr val="tx1"/>
                </a:solidFill>
                <a:latin typeface="+mn-lt"/>
                <a:ea typeface="+mn-ea"/>
                <a:cs typeface="+mn-cs"/>
              </a:rPr>
              <a:t>        </a:t>
            </a:r>
          </a:p>
        </p:txBody>
      </p:sp>
    </p:spTree>
    <p:extLst>
      <p:ext uri="{BB962C8B-B14F-4D97-AF65-F5344CB8AC3E}">
        <p14:creationId xmlns:p14="http://schemas.microsoft.com/office/powerpoint/2010/main" val="4222528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91D39D9-F857-383F-6D89-E884A84AE805}"/>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Zina Sebebiyle Açılan Boşanma Davalarında İspatın Konusu</a:t>
            </a:r>
          </a:p>
        </p:txBody>
      </p:sp>
      <p:sp>
        <p:nvSpPr>
          <p:cNvPr id="3" name="İçerik Yer Tutucusu 2">
            <a:extLst>
              <a:ext uri="{FF2B5EF4-FFF2-40B4-BE49-F238E27FC236}">
                <a16:creationId xmlns:a16="http://schemas.microsoft.com/office/drawing/2014/main" id="{30003A40-A9F1-EBF1-F802-CF582890BE11}"/>
              </a:ext>
            </a:extLst>
          </p:cNvPr>
          <p:cNvSpPr>
            <a:spLocks noGrp="1"/>
          </p:cNvSpPr>
          <p:nvPr>
            <p:ph idx="1"/>
          </p:nvPr>
        </p:nvSpPr>
        <p:spPr>
          <a:xfrm>
            <a:off x="1371599" y="2318197"/>
            <a:ext cx="9724031" cy="3683358"/>
          </a:xfrm>
        </p:spPr>
        <p:txBody>
          <a:bodyPr anchor="ctr">
            <a:normAutofit/>
          </a:bodyPr>
          <a:lstStyle/>
          <a:p>
            <a:r>
              <a:rPr lang="tr-TR" sz="2000" dirty="0"/>
              <a:t>Türk Medeni Kanunu’nun 161. maddesindeki düzenleme: “Eşlerden biri zina ederse, diğer eş boşanma davası açabilir. Davaya hakkı olan eşin boşanma sebebini öğrenmesinden başlayarak altı ay ve her hâlde zina eyleminin üzerinden beş yıl geçmekle dava hakkı düşer. Affeden tarafın dava hakkı yoktur.” şeklindedir</a:t>
            </a:r>
          </a:p>
          <a:p>
            <a:r>
              <a:rPr lang="tr-TR" sz="2000" dirty="0"/>
              <a:t>Eşlerden birinin zina sebebine dayanabilmesi için karşı tarafın kusurlu olması şarttır. Yani bu eşin bilerek ve isteyerek karşı cinsten başka biri ile ilişkiye girmiş olması gerekmektedir. Cebren, ağır ve ciddi bir tehdit altında, bayıltılarak, uyuşturucu madde etkisiyle yaşanan cinsel ilişkiler, zina kapsamında değerlendirilmemektedir . Zina yapan eşin affedilmesi ve kanunda belirtilen hak düşürücü sürelerin geçmesi dava hakkını düşürmektedir</a:t>
            </a:r>
          </a:p>
        </p:txBody>
      </p:sp>
    </p:spTree>
    <p:extLst>
      <p:ext uri="{BB962C8B-B14F-4D97-AF65-F5344CB8AC3E}">
        <p14:creationId xmlns:p14="http://schemas.microsoft.com/office/powerpoint/2010/main" val="1795281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DCCF4EB-FCE4-33B5-04D8-E850B90E9F4F}"/>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Mutlak Boşanma Nedeni Olması …</a:t>
            </a:r>
          </a:p>
        </p:txBody>
      </p:sp>
      <p:sp>
        <p:nvSpPr>
          <p:cNvPr id="3" name="İçerik Yer Tutucusu 2">
            <a:extLst>
              <a:ext uri="{FF2B5EF4-FFF2-40B4-BE49-F238E27FC236}">
                <a16:creationId xmlns:a16="http://schemas.microsoft.com/office/drawing/2014/main" id="{8B4AC3DB-371F-9DD8-5C45-F88592CCE727}"/>
              </a:ext>
            </a:extLst>
          </p:cNvPr>
          <p:cNvSpPr>
            <a:spLocks noGrp="1"/>
          </p:cNvSpPr>
          <p:nvPr>
            <p:ph idx="1"/>
          </p:nvPr>
        </p:nvSpPr>
        <p:spPr>
          <a:xfrm>
            <a:off x="1371599" y="2318197"/>
            <a:ext cx="9724031" cy="3683358"/>
          </a:xfrm>
        </p:spPr>
        <p:txBody>
          <a:bodyPr anchor="ctr">
            <a:normAutofit/>
          </a:bodyPr>
          <a:lstStyle/>
          <a:p>
            <a:r>
              <a:rPr lang="tr-TR" sz="2000" dirty="0"/>
              <a:t>Zina sebebiyle açılan bir boşanma davasında hakimin boşanmaya karar vermesi için, davacı eş tarafından davalının zina eyleminin ispatlanmış olması gerekmektedir. Bu ispatın gerçekleşmiş olması halinde hakim boşanmaya karar vermek zorundadır. </a:t>
            </a:r>
          </a:p>
          <a:p>
            <a:r>
              <a:rPr lang="tr-TR" sz="2000" dirty="0"/>
              <a:t>Her ne kadar zinanın doğrudan ispatı zor olsa da zinaya karine teşkil eden bazı olayların ispat edilmiş olması, zina sebebi ile boşanma kararı verilmesi noktasında yeterli görülmektedir . Burada önemli olan husus, ispat aracı olarak hukuka aykırı yoldan elde edilmiş delillere başvurulmamasıdır</a:t>
            </a:r>
          </a:p>
        </p:txBody>
      </p:sp>
    </p:spTree>
    <p:extLst>
      <p:ext uri="{BB962C8B-B14F-4D97-AF65-F5344CB8AC3E}">
        <p14:creationId xmlns:p14="http://schemas.microsoft.com/office/powerpoint/2010/main" val="3376036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D71594C-5CCE-C777-2E27-FFEC6179DD40}"/>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Hayata Kast veya Pek Kötü ya da Onur Kırıcı Davranış Sebebiyle Açılan Boşanma Davalarında İspatın Konusu</a:t>
            </a:r>
          </a:p>
        </p:txBody>
      </p:sp>
      <p:sp>
        <p:nvSpPr>
          <p:cNvPr id="3" name="İçerik Yer Tutucusu 2">
            <a:extLst>
              <a:ext uri="{FF2B5EF4-FFF2-40B4-BE49-F238E27FC236}">
                <a16:creationId xmlns:a16="http://schemas.microsoft.com/office/drawing/2014/main" id="{7856BA49-8C87-9D09-FF1E-F63F7F52C911}"/>
              </a:ext>
            </a:extLst>
          </p:cNvPr>
          <p:cNvSpPr>
            <a:spLocks noGrp="1"/>
          </p:cNvSpPr>
          <p:nvPr>
            <p:ph idx="1"/>
          </p:nvPr>
        </p:nvSpPr>
        <p:spPr>
          <a:xfrm>
            <a:off x="1371599" y="2318197"/>
            <a:ext cx="9724031" cy="3683358"/>
          </a:xfrm>
        </p:spPr>
        <p:txBody>
          <a:bodyPr anchor="ctr">
            <a:normAutofit/>
          </a:bodyPr>
          <a:lstStyle/>
          <a:p>
            <a:r>
              <a:rPr lang="tr-TR" sz="1600"/>
              <a:t>Türk Medeni Kanunu’nun 162. maddesindeki düzenleme: “ Eşlerden her biri diğeri tarafından hayatına kastedilmesi veya kendisine pek kötü davranılması ya da ağır derecede onur kırıcı bir davranışta bulunulması sebebiyle boşanma davası açabilir. Davaya hakkı olan eşin boşanma sebebini öğrenmesinden başlayarak altı ay ve her halde bu sebebin doğumunun üzerinden beş yıl geçmekle dava hakkı düşer. Affeden tarafın dava hakkı yoktur.” şeklindedir. </a:t>
            </a:r>
          </a:p>
          <a:p>
            <a:r>
              <a:rPr lang="tr-TR" sz="1600"/>
              <a:t>Hayata kast, bir eşin diğerini öldürme niyetini birtakım davranışlarla ortaya koymasıdır. Bu davranışlar, öldürmeye teşebbüs, intihara teşvik ya da yardım, eşin ölmemesi için bulunulması gereken hareketten kaçınma şeklinde olabilir</a:t>
            </a:r>
          </a:p>
          <a:p>
            <a:r>
              <a:rPr lang="tr-TR" sz="1600"/>
              <a:t>Pek kötü davranış, diğer eşin vücut bütünlüğünü ve sağlığını hedef alan ve kasten yapılmış her türlü saldırı olarak tanımlanabilir. Eşlerden birinin diğerini dövmesi, eve kapatması, aç bırakması, normal olmayan yollardan cinsel ilişkiye zorlaması bu kapsamda değerlendirilmektedir</a:t>
            </a:r>
          </a:p>
          <a:p>
            <a:r>
              <a:rPr lang="tr-TR" sz="1600"/>
              <a:t>Onur kırıcı davranış ise bir eşin söz yazı ya da hareketlerle haksız olarak diğer eşe hakaret etmesi, onu küçük düşürmesidir520 . Onur kırıcı davranışın boşanma sebebi olarak kabul edilebilmesi için ise ağır derecede olması gerekmektedir</a:t>
            </a:r>
          </a:p>
          <a:p>
            <a:endParaRPr lang="tr-TR" sz="1600"/>
          </a:p>
        </p:txBody>
      </p:sp>
    </p:spTree>
    <p:extLst>
      <p:ext uri="{BB962C8B-B14F-4D97-AF65-F5344CB8AC3E}">
        <p14:creationId xmlns:p14="http://schemas.microsoft.com/office/powerpoint/2010/main" val="2775956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F999FAA-75F5-2071-7038-D29C63DDDDAC}"/>
              </a:ext>
            </a:extLst>
          </p:cNvPr>
          <p:cNvSpPr>
            <a:spLocks noGrp="1"/>
          </p:cNvSpPr>
          <p:nvPr>
            <p:ph type="title"/>
          </p:nvPr>
        </p:nvSpPr>
        <p:spPr>
          <a:xfrm>
            <a:off x="1371599" y="294538"/>
            <a:ext cx="9895951" cy="1033669"/>
          </a:xfrm>
        </p:spPr>
        <p:txBody>
          <a:bodyPr>
            <a:normAutofit/>
          </a:bodyPr>
          <a:lstStyle/>
          <a:p>
            <a:r>
              <a:rPr lang="tr-TR" sz="3100">
                <a:solidFill>
                  <a:srgbClr val="FFFFFF"/>
                </a:solidFill>
              </a:rPr>
              <a:t>Küçük Düşürücü Suç İşleme veya Haysiyetsiz Hayat Sürme Sebebiyle Açılan Boşanma Davalarında İspatın Konusu </a:t>
            </a:r>
          </a:p>
        </p:txBody>
      </p:sp>
      <p:sp>
        <p:nvSpPr>
          <p:cNvPr id="3" name="İçerik Yer Tutucusu 2">
            <a:extLst>
              <a:ext uri="{FF2B5EF4-FFF2-40B4-BE49-F238E27FC236}">
                <a16:creationId xmlns:a16="http://schemas.microsoft.com/office/drawing/2014/main" id="{16841EFB-D135-8754-3648-F3A6ABE4CC14}"/>
              </a:ext>
            </a:extLst>
          </p:cNvPr>
          <p:cNvSpPr>
            <a:spLocks noGrp="1"/>
          </p:cNvSpPr>
          <p:nvPr>
            <p:ph idx="1"/>
          </p:nvPr>
        </p:nvSpPr>
        <p:spPr>
          <a:xfrm>
            <a:off x="1371599" y="2318197"/>
            <a:ext cx="9724031" cy="3683358"/>
          </a:xfrm>
        </p:spPr>
        <p:txBody>
          <a:bodyPr anchor="ctr">
            <a:normAutofit lnSpcReduction="10000"/>
          </a:bodyPr>
          <a:lstStyle/>
          <a:p>
            <a:r>
              <a:rPr lang="tr-TR" sz="1900" dirty="0"/>
              <a:t>Türk Medeni Kanunu’nun 163. maddesindeki düzenleme: “Eşlerden biri küçük düşürücü bir suç işler veya haysiyetsiz bir hayat sürer ve bu sebeplerden ötürü onunla birlikte yaşaması diğer eşten beklenemezse, bu eş her zaman boşanma davası açabilir.” şeklindedir. Suç işleme sebebiyle boşanma davası açılabilmesi için eşlerden birinin evlendikten sonra dolandırıcılık, cinsel saldırı, hırsızlık, sahtecilik gibi küçük düşürücü bir suçu işlemiş olması gerekmektedir .</a:t>
            </a:r>
          </a:p>
          <a:p>
            <a:r>
              <a:rPr lang="tr-TR" sz="1900" dirty="0"/>
              <a:t> Haysiyetsiz hayat sürme ise eşlerden birinin sürekli bir şekilde toplumda benimsenen namus, şeref ve haysiyet kavramları ile bağdaşmayacak şekilde yaşamasıdır525 . Bu sebeple boşanma davası açılabilmesi için ilgili fiilin süreklilik arz etmesi ve evlilik sırasında da devam etmesi gerekmektedir . </a:t>
            </a:r>
          </a:p>
          <a:p>
            <a:r>
              <a:rPr lang="tr-TR" sz="1900" dirty="0"/>
              <a:t>Özel ve </a:t>
            </a:r>
            <a:r>
              <a:rPr lang="tr-TR" sz="1900" dirty="0" err="1"/>
              <a:t>nisbi</a:t>
            </a:r>
            <a:r>
              <a:rPr lang="tr-TR" sz="1900" dirty="0"/>
              <a:t> boşanma sebepleri arasında yer alan küçük düşürücü suç işleme veya haysiyetsizce hayat sürme sebebine dayanılarak açılan bir boşanma davasında küçük düşürücü suç işlendiğinin ya da haysiyetsiz hayat sürüldüğünün ispatı, hakimin boşanmaya karar verebilmesi için tek başına yeterli değildir. Bunların yanı sıra evlilik birliğini sürdürmenin diğer eş için çekilmez hale gelip gelmediği hususu da araştırılmalıdır.</a:t>
            </a:r>
          </a:p>
        </p:txBody>
      </p:sp>
    </p:spTree>
    <p:extLst>
      <p:ext uri="{BB962C8B-B14F-4D97-AF65-F5344CB8AC3E}">
        <p14:creationId xmlns:p14="http://schemas.microsoft.com/office/powerpoint/2010/main" val="4835500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D4ADD2A-E8C3-EBB8-CA0F-E52EA2816718}"/>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Terk Sebebiyle Açılan Boşanma Davalarında İspatın Konusu</a:t>
            </a:r>
          </a:p>
        </p:txBody>
      </p:sp>
      <p:sp>
        <p:nvSpPr>
          <p:cNvPr id="3" name="İçerik Yer Tutucusu 2">
            <a:extLst>
              <a:ext uri="{FF2B5EF4-FFF2-40B4-BE49-F238E27FC236}">
                <a16:creationId xmlns:a16="http://schemas.microsoft.com/office/drawing/2014/main" id="{5C3FD502-05F6-177A-F795-ACE52A432DE6}"/>
              </a:ext>
            </a:extLst>
          </p:cNvPr>
          <p:cNvSpPr>
            <a:spLocks noGrp="1"/>
          </p:cNvSpPr>
          <p:nvPr>
            <p:ph idx="1"/>
          </p:nvPr>
        </p:nvSpPr>
        <p:spPr>
          <a:xfrm>
            <a:off x="1371599" y="2318197"/>
            <a:ext cx="9724031" cy="3683358"/>
          </a:xfrm>
        </p:spPr>
        <p:txBody>
          <a:bodyPr anchor="ctr">
            <a:normAutofit/>
          </a:bodyPr>
          <a:lstStyle/>
          <a:p>
            <a:r>
              <a:rPr lang="tr-TR" sz="1700"/>
              <a:t>Türk Medeni Kanunu’nun 164. maddesindeki düzenleme: “Eşlerden biri, evlilik birliğinden doğan yükümlülüklerini yerine getirmemek maksadıyla diğerini terk ettiği veya haklı bir sebep olmadan ortak konuta dönmediği takdirde ayrılık, en az altı ay sürmüş ve bu durum devam etmekte ve istem üzerine hâkim veya noter tarafından yapılan ihtar sonuçsuz kalmış ise terk edilen eş, boşanma davası açabilir. Diğerini ortak konutu terk etmeye zorlayan veya haklı bir sebep olmaksızın ortak konuta dönmesini engelleyen eş de terk etmiş sayılır. Davaya hakkı olan eşin istemi üzerine hâkim veya noter, esası incelemeden yapacağı ihtarda terk eden eşe iki ay içinde ortak konuta dönmesi gerektiği ve dönmemesi hâlinde doğacak sonuçlar hakkında uyarıda bulunur. Bu ihtar gerektiğinde ilân yoluyla yapılır. Ancak, boşanma davası açmak için belirli sürenin dördüncü ayı bitmedikçe ihtar isteminde bulunulamaz ve ihtardan sonra iki ay geçmedikçe dava açılamaz.” şeklindedir</a:t>
            </a:r>
          </a:p>
          <a:p>
            <a:r>
              <a:rPr lang="tr-TR" sz="1700"/>
              <a:t>Özel ve mutlak bir boşanma sebebi olan terk sebebiyle açılan boşanma davalarında ispatın konusu, davalı eşin evlilik birliğinden doğan yükümlülüklerini yerine getirmemek amacıyla davacı eşi terk ettiği, terkin en az altı aydır devam ettiği ve usulüne uygun olarak çekilmiş bir ihtar olmasına rağmen davalının ortak konuta dönmemiş olduğudur</a:t>
            </a:r>
          </a:p>
        </p:txBody>
      </p:sp>
    </p:spTree>
    <p:extLst>
      <p:ext uri="{BB962C8B-B14F-4D97-AF65-F5344CB8AC3E}">
        <p14:creationId xmlns:p14="http://schemas.microsoft.com/office/powerpoint/2010/main" val="887796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0F569A1-77F6-720F-BBE8-9282E9D313EF}"/>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                        YETKİ HUSUSU</a:t>
            </a:r>
          </a:p>
        </p:txBody>
      </p:sp>
      <p:sp>
        <p:nvSpPr>
          <p:cNvPr id="3" name="İçerik Yer Tutucusu 2">
            <a:extLst>
              <a:ext uri="{FF2B5EF4-FFF2-40B4-BE49-F238E27FC236}">
                <a16:creationId xmlns:a16="http://schemas.microsoft.com/office/drawing/2014/main" id="{4415F91C-9545-0B40-C0B0-401085E751C2}"/>
              </a:ext>
            </a:extLst>
          </p:cNvPr>
          <p:cNvSpPr>
            <a:spLocks noGrp="1"/>
          </p:cNvSpPr>
          <p:nvPr>
            <p:ph idx="1"/>
          </p:nvPr>
        </p:nvSpPr>
        <p:spPr>
          <a:xfrm>
            <a:off x="4810259" y="649480"/>
            <a:ext cx="6555347" cy="5546047"/>
          </a:xfrm>
        </p:spPr>
        <p:txBody>
          <a:bodyPr anchor="ctr">
            <a:normAutofit/>
          </a:bodyPr>
          <a:lstStyle/>
          <a:p>
            <a:endParaRPr lang="tr-TR" sz="2000"/>
          </a:p>
          <a:p>
            <a:endParaRPr lang="tr-TR" sz="2000"/>
          </a:p>
          <a:p>
            <a:r>
              <a:rPr lang="tr-TR" sz="2000"/>
              <a:t>Türk Medeni Kanunu’nun 168. maddesinde düzenlenmiştir. İlgili maddeye göre, eşlerden birinin yerleşim yeri veya davadan önce son defa altı aydan beri birlikte oturdukları yer mahkemesi boşanma veya ayrılık davalarında yetkili mahkemedir</a:t>
            </a:r>
          </a:p>
        </p:txBody>
      </p:sp>
    </p:spTree>
    <p:extLst>
      <p:ext uri="{BB962C8B-B14F-4D97-AF65-F5344CB8AC3E}">
        <p14:creationId xmlns:p14="http://schemas.microsoft.com/office/powerpoint/2010/main" val="38535571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F0E7EE4-7369-D044-A366-AB6179947964}"/>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Akıl Hastalığı Sebebiyle Açılan Boşanma Davalarında İspatın Konusu</a:t>
            </a:r>
          </a:p>
        </p:txBody>
      </p:sp>
      <p:sp>
        <p:nvSpPr>
          <p:cNvPr id="3" name="İçerik Yer Tutucusu 2">
            <a:extLst>
              <a:ext uri="{FF2B5EF4-FFF2-40B4-BE49-F238E27FC236}">
                <a16:creationId xmlns:a16="http://schemas.microsoft.com/office/drawing/2014/main" id="{FBE62F9A-74E9-E811-5A37-144BC8B80428}"/>
              </a:ext>
            </a:extLst>
          </p:cNvPr>
          <p:cNvSpPr>
            <a:spLocks noGrp="1"/>
          </p:cNvSpPr>
          <p:nvPr>
            <p:ph idx="1"/>
          </p:nvPr>
        </p:nvSpPr>
        <p:spPr>
          <a:xfrm>
            <a:off x="1371599" y="2318197"/>
            <a:ext cx="9724031" cy="3683358"/>
          </a:xfrm>
        </p:spPr>
        <p:txBody>
          <a:bodyPr anchor="ctr">
            <a:normAutofit/>
          </a:bodyPr>
          <a:lstStyle/>
          <a:p>
            <a:r>
              <a:rPr lang="tr-TR" sz="2000" dirty="0"/>
              <a:t>Türk Medeni Kanunu’nun 165. maddesindeki düzenleme: “Eşlerden biri akıl hastası olup da bu yüzden ortak hayat diğer eş için çekilmez hâle gelirse, hastalığın geçmesine olanak bulunmadığı resmî sağlık kurulu raporuyla tespit edilmek koşuluyla bu eş boşanma davası açabilir.” şeklindedir</a:t>
            </a:r>
          </a:p>
          <a:p>
            <a:r>
              <a:rPr lang="tr-TR" sz="2000" dirty="0"/>
              <a:t>Akıl hastalığı sebebiyle boşanma davası açılabilmesi için akıl hastalığının Türk Medeni Kanunu’nun 145/3. maddesinde öngörüldüğü gibi evlenmeye engel teşkil eden bir akıl hastalığı olması , hastalığın dava açıldığı sırada var olması, hastalığın iyileşmeyeceğinin resmi sağlık kurulu raporu ile tespit edilmiş olması gerekmektedir. </a:t>
            </a:r>
          </a:p>
          <a:p>
            <a:r>
              <a:rPr lang="tr-TR" sz="2000" dirty="0"/>
              <a:t>Bunların yanı sıra hastalık sebebiyle ortak hayatın davacı eş için çekilmez hale gelmesi de aranmaktadır</a:t>
            </a:r>
          </a:p>
        </p:txBody>
      </p:sp>
    </p:spTree>
    <p:extLst>
      <p:ext uri="{BB962C8B-B14F-4D97-AF65-F5344CB8AC3E}">
        <p14:creationId xmlns:p14="http://schemas.microsoft.com/office/powerpoint/2010/main" val="17523493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E8B79FE-7708-D0A8-1C70-A12E070D5139}"/>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Evlilik Birliğinin Temelinden Sarsılması Sebebiyle Açılan Boşanma Davalarında İspatın Konusu</a:t>
            </a:r>
          </a:p>
        </p:txBody>
      </p:sp>
      <p:sp>
        <p:nvSpPr>
          <p:cNvPr id="3" name="İçerik Yer Tutucusu 2">
            <a:extLst>
              <a:ext uri="{FF2B5EF4-FFF2-40B4-BE49-F238E27FC236}">
                <a16:creationId xmlns:a16="http://schemas.microsoft.com/office/drawing/2014/main" id="{5CC8FDB9-9272-EBF4-E84E-8E95FD8DB572}"/>
              </a:ext>
            </a:extLst>
          </p:cNvPr>
          <p:cNvSpPr>
            <a:spLocks noGrp="1"/>
          </p:cNvSpPr>
          <p:nvPr>
            <p:ph idx="1"/>
          </p:nvPr>
        </p:nvSpPr>
        <p:spPr>
          <a:xfrm>
            <a:off x="1371599" y="2318197"/>
            <a:ext cx="9724031" cy="3683358"/>
          </a:xfrm>
        </p:spPr>
        <p:txBody>
          <a:bodyPr anchor="ctr">
            <a:normAutofit/>
          </a:bodyPr>
          <a:lstStyle/>
          <a:p>
            <a:r>
              <a:rPr lang="tr-TR" sz="1700" dirty="0"/>
              <a:t>Genel ve </a:t>
            </a:r>
            <a:r>
              <a:rPr lang="tr-TR" sz="1700" dirty="0" err="1"/>
              <a:t>nisbi</a:t>
            </a:r>
            <a:r>
              <a:rPr lang="tr-TR" sz="1700" dirty="0"/>
              <a:t> boşanma sebepleri arasında yer alan evlilik birliğinin temelinden sarsılması sebebine dayanılarak açılan boşanma davalarında evlilik birliğini temelden sarstığı ileri sürülen vakıanın ispatı, boşanma kararı verilebilmesi açısından tek başına yeterli olmamakta, ayrıca bu olay nedeniyle ortak hayatın eşlerden biri veya ikisi için çekilmez hale gelip gelmediği hususunun da ispatı aranmaktadır.</a:t>
            </a:r>
          </a:p>
          <a:p>
            <a:r>
              <a:rPr lang="tr-TR" sz="1700" dirty="0"/>
              <a:t>Dolayısıyla ispatın konusunu evlilik birliğini temelden sarstığı iddia edilen vakıalar ile bu vakıaların eşlerden en az biri için evlilik birliğini ve ortak hayatı çekilmez hale getirip getirmediği hususu oluşturmaktadır546 . Davalı eş, yaşanan olaylara rağmen evlilik birliğinin temelinden sarsılmadığı iddiasında ise bu iddiasına dayanak teşkil eden vakıaları ispatlamalıdır . </a:t>
            </a:r>
          </a:p>
          <a:p>
            <a:r>
              <a:rPr lang="tr-TR" sz="1700" dirty="0"/>
              <a:t>Ayrıca davacının davalıya yönelik af iradesini ortaya koyan açık ya da örtülü davranışlarda bulunması da davanın reddini gerektirmektedir548 . Buna dayanak teşkil eden vakıalar evlilik birliğinin ayakta tutulması amacına hizmet ettiği için davanın her aşamasında ileri sürülebilecektir. Boşanma davası devam ederken eşlerin evlilik birliğini devam ettirme iradesi ile birlikte yaşamaya başlaması, birlikte tatile gitmesi gibi hususlar af kapsamında değerlendirilmektedir</a:t>
            </a:r>
          </a:p>
        </p:txBody>
      </p:sp>
    </p:spTree>
    <p:extLst>
      <p:ext uri="{BB962C8B-B14F-4D97-AF65-F5344CB8AC3E}">
        <p14:creationId xmlns:p14="http://schemas.microsoft.com/office/powerpoint/2010/main" val="851913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B6AC0F5-D310-A41D-CD24-D75EB81DFD51}"/>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Deliller</a:t>
            </a:r>
          </a:p>
        </p:txBody>
      </p:sp>
      <p:sp>
        <p:nvSpPr>
          <p:cNvPr id="3" name="İçerik Yer Tutucusu 2">
            <a:extLst>
              <a:ext uri="{FF2B5EF4-FFF2-40B4-BE49-F238E27FC236}">
                <a16:creationId xmlns:a16="http://schemas.microsoft.com/office/drawing/2014/main" id="{6A30E819-D35B-E7B6-0E2D-338D35A7D5EC}"/>
              </a:ext>
            </a:extLst>
          </p:cNvPr>
          <p:cNvSpPr>
            <a:spLocks noGrp="1"/>
          </p:cNvSpPr>
          <p:nvPr>
            <p:ph idx="1"/>
          </p:nvPr>
        </p:nvSpPr>
        <p:spPr>
          <a:xfrm>
            <a:off x="1371599" y="2318197"/>
            <a:ext cx="9724031" cy="3683358"/>
          </a:xfrm>
        </p:spPr>
        <p:txBody>
          <a:bodyPr anchor="ctr">
            <a:normAutofit/>
          </a:bodyPr>
          <a:lstStyle/>
          <a:p>
            <a:r>
              <a:rPr lang="tr-TR" sz="2000" dirty="0"/>
              <a:t>Boşanma davaları açısından oldukça önem arz eden delillerin gösterilmesi konusunda Hukuk Muhakemeleri Kanunu’nun genel hükümleri uygulanma alanı bulmaktadır. Taraflarca getirilme ilkesinin uygulandığı davalarda, deliller, kural olarak davanın taraflarınca gösterilmektedir. </a:t>
            </a:r>
          </a:p>
          <a:p>
            <a:r>
              <a:rPr lang="tr-TR" sz="2000" dirty="0"/>
              <a:t>Dolayısıyla, boşanma davalarında da taraflarca getirilme ilkesinin bir sonucu olarak, hakimin, bilirkişi ve keşif delili dışında kendiliğinden delil toplaması mümkün değildir694 . Elbette ki kanunla belirtilen durumlar bu düzenlemeye istisna teşkil edebilir (HMK m.25/2). </a:t>
            </a:r>
          </a:p>
          <a:p>
            <a:r>
              <a:rPr lang="tr-TR" sz="2000" dirty="0"/>
              <a:t>Örneğin, velayet, çocukla kişisel ilişki kurulması, iştirak nafakası konusunda çocuğun üstün yararı gözetilerek kendiliğinden araştırma ilkesi işlerlik kazanabilir ve hakim kendiliğinden delil toplayabilir</a:t>
            </a:r>
          </a:p>
        </p:txBody>
      </p:sp>
    </p:spTree>
    <p:extLst>
      <p:ext uri="{BB962C8B-B14F-4D97-AF65-F5344CB8AC3E}">
        <p14:creationId xmlns:p14="http://schemas.microsoft.com/office/powerpoint/2010/main" val="2624401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44E52B3-9ACF-ADAE-286B-E8E67520ABAF}"/>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C7FDCC83-6C83-0D1E-59A5-C6BCF53BC9AF}"/>
              </a:ext>
            </a:extLst>
          </p:cNvPr>
          <p:cNvSpPr>
            <a:spLocks noGrp="1"/>
          </p:cNvSpPr>
          <p:nvPr>
            <p:ph idx="1"/>
          </p:nvPr>
        </p:nvSpPr>
        <p:spPr>
          <a:xfrm>
            <a:off x="1371599" y="2318197"/>
            <a:ext cx="9724031" cy="3683358"/>
          </a:xfrm>
        </p:spPr>
        <p:txBody>
          <a:bodyPr anchor="ctr">
            <a:normAutofit/>
          </a:bodyPr>
          <a:lstStyle/>
          <a:p>
            <a:r>
              <a:rPr lang="tr-TR" sz="1900"/>
              <a:t>Hukuk Muhakemeleri Kanunu’nun 119 ve 129. maddeleri uyarınca, davacının dava dilekçesinde, davalının ise cevap dilekçesinde iddia ve savunmalarına dayanak olan vakıaların ispatı için kullanacakları delilleri belirtmeleri gerekmektedir.</a:t>
            </a:r>
          </a:p>
          <a:p>
            <a:r>
              <a:rPr lang="tr-TR" sz="1900"/>
              <a:t>Hukuk Muhakemeleri Kanunu’nun 194. maddesinin 2. fıkrasına göre taraflar, bir davada hangi delillere dayandıklarını ve dayandıkları bu delillerden hangisinin hangi vakıanın ispatına ilişkin olduğunu açıkça belirtmek zorundadırlar. </a:t>
            </a:r>
          </a:p>
          <a:p>
            <a:r>
              <a:rPr lang="tr-TR" sz="1900"/>
              <a:t>Delil gösteren tarafın karşı tarafın açık izni olmadıkça o delilden vazgeçmesi ise aynı Kanun’un 196. maddesi uyarınca mümkün değildir</a:t>
            </a:r>
          </a:p>
          <a:p>
            <a:r>
              <a:rPr lang="tr-TR" sz="1900"/>
              <a:t>Boşanma davalarında yazılı yargılama usulünün uygulanmasına bağlı olarak, davacının cevaba cevap dilekçesinde, davalının ise ikinci cevap dilekçesinde herhangi bir kısıtlama olmaksızın iddia ve savunmalarına dayanak teşkil eden delilleri gösterebilmeleri mümkündür</a:t>
            </a:r>
          </a:p>
        </p:txBody>
      </p:sp>
    </p:spTree>
    <p:extLst>
      <p:ext uri="{BB962C8B-B14F-4D97-AF65-F5344CB8AC3E}">
        <p14:creationId xmlns:p14="http://schemas.microsoft.com/office/powerpoint/2010/main" val="14991322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E692090-6445-1D56-0B47-13D53F0E9974}"/>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FB678EE7-8DBE-F2AC-533B-E3499BE7EBED}"/>
              </a:ext>
            </a:extLst>
          </p:cNvPr>
          <p:cNvSpPr>
            <a:spLocks noGrp="1"/>
          </p:cNvSpPr>
          <p:nvPr>
            <p:ph idx="1"/>
          </p:nvPr>
        </p:nvSpPr>
        <p:spPr>
          <a:xfrm>
            <a:off x="1371599" y="2318197"/>
            <a:ext cx="9724031" cy="3683358"/>
          </a:xfrm>
        </p:spPr>
        <p:txBody>
          <a:bodyPr anchor="ctr">
            <a:normAutofit/>
          </a:bodyPr>
          <a:lstStyle/>
          <a:p>
            <a:r>
              <a:rPr lang="tr-TR" sz="2000"/>
              <a:t>Hakim, Hukuk Muhakemeleri Kanunu’nun 7251 sayılı Kanun ile değişik 139. maddesi uyarınca, ön inceleme duruşmasından önce duruşma davetiyesinde taraflara dilekçelerinde gösterdikleri, ancak henüz sunmadıkları belgeleri mahkemeye sunmaları veya başka yerden getirtilecek belgelerin getirtilebilmesi amacıyla gereken açıklamayı yapmaları için davetiyenin tebliğinden itibaren iki haftalık kesin süre verir. </a:t>
            </a:r>
          </a:p>
          <a:p>
            <a:r>
              <a:rPr lang="tr-TR" sz="2000"/>
              <a:t>Her ne kadar teksif ilkesinin bir sonucu olarak, yargılamanın gereksiz yere sürüncemede bırakılmaması, gereksiz delil gösteriminin önüne geçilmesi amacıyla tarafların delil gösterme işlemleri dilekçeler aşamasıyla sınırlandırılmışsa da yapılan bu sınırlandırmanın kapsamının doğru bir şekilde belirlenmesi, bazı hallerde sonradan delil gösterilmesine izin verilmesi, hukuki dinlenilme hakkının ve adil yargılanma hakkının gereklerinin yerine getirilmesi noktasında oldukça önemlidir</a:t>
            </a:r>
          </a:p>
        </p:txBody>
      </p:sp>
    </p:spTree>
    <p:extLst>
      <p:ext uri="{BB962C8B-B14F-4D97-AF65-F5344CB8AC3E}">
        <p14:creationId xmlns:p14="http://schemas.microsoft.com/office/powerpoint/2010/main" val="11622602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B377B54-4906-3A95-6895-4F72B6C5DA1A}"/>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Boşanma Davalarında Delillerimiz</a:t>
            </a:r>
          </a:p>
        </p:txBody>
      </p:sp>
      <p:sp>
        <p:nvSpPr>
          <p:cNvPr id="3" name="İçerik Yer Tutucusu 2">
            <a:extLst>
              <a:ext uri="{FF2B5EF4-FFF2-40B4-BE49-F238E27FC236}">
                <a16:creationId xmlns:a16="http://schemas.microsoft.com/office/drawing/2014/main" id="{17AD3AF1-FB00-5360-8AD4-0041AEF7D94A}"/>
              </a:ext>
            </a:extLst>
          </p:cNvPr>
          <p:cNvSpPr>
            <a:spLocks noGrp="1"/>
          </p:cNvSpPr>
          <p:nvPr>
            <p:ph idx="1"/>
          </p:nvPr>
        </p:nvSpPr>
        <p:spPr>
          <a:xfrm>
            <a:off x="1371599" y="2318197"/>
            <a:ext cx="9724031" cy="3683358"/>
          </a:xfrm>
        </p:spPr>
        <p:txBody>
          <a:bodyPr anchor="ctr">
            <a:normAutofit/>
          </a:bodyPr>
          <a:lstStyle/>
          <a:p>
            <a:r>
              <a:rPr lang="tr-TR" sz="2000"/>
              <a:t>Tanık</a:t>
            </a:r>
          </a:p>
          <a:p>
            <a:r>
              <a:rPr lang="tr-TR" sz="2000"/>
              <a:t>Belge Deliller</a:t>
            </a:r>
          </a:p>
          <a:p>
            <a:r>
              <a:rPr lang="tr-TR" sz="2000"/>
              <a:t>Banka Kayıtları</a:t>
            </a:r>
          </a:p>
          <a:p>
            <a:r>
              <a:rPr lang="tr-TR" sz="2000"/>
              <a:t>Otel Kayıtları</a:t>
            </a:r>
          </a:p>
          <a:p>
            <a:r>
              <a:rPr lang="tr-TR" sz="2000"/>
              <a:t>Ses Görüntü Kayıtları</a:t>
            </a:r>
          </a:p>
          <a:p>
            <a:r>
              <a:rPr lang="tr-TR" sz="2000"/>
              <a:t>Bilirkişi </a:t>
            </a:r>
          </a:p>
          <a:p>
            <a:r>
              <a:rPr lang="tr-TR" sz="2000"/>
              <a:t>Keşif </a:t>
            </a:r>
          </a:p>
          <a:p>
            <a:r>
              <a:rPr lang="tr-TR" sz="2000"/>
              <a:t>Sed Raporu</a:t>
            </a:r>
          </a:p>
          <a:p>
            <a:r>
              <a:rPr lang="tr-TR" sz="2000"/>
              <a:t>Sir Raporu…</a:t>
            </a:r>
          </a:p>
          <a:p>
            <a:endParaRPr lang="tr-TR" sz="2000"/>
          </a:p>
        </p:txBody>
      </p:sp>
    </p:spTree>
    <p:extLst>
      <p:ext uri="{BB962C8B-B14F-4D97-AF65-F5344CB8AC3E}">
        <p14:creationId xmlns:p14="http://schemas.microsoft.com/office/powerpoint/2010/main" val="3857389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170CB8F-EB0D-B52F-67BB-5BCA35FD0F08}"/>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Örnek Delil Listesi</a:t>
            </a:r>
          </a:p>
        </p:txBody>
      </p:sp>
      <p:sp>
        <p:nvSpPr>
          <p:cNvPr id="3" name="İçerik Yer Tutucusu 2">
            <a:extLst>
              <a:ext uri="{FF2B5EF4-FFF2-40B4-BE49-F238E27FC236}">
                <a16:creationId xmlns:a16="http://schemas.microsoft.com/office/drawing/2014/main" id="{6C4BA49D-205B-D75B-4738-6A161E841059}"/>
              </a:ext>
            </a:extLst>
          </p:cNvPr>
          <p:cNvSpPr>
            <a:spLocks noGrp="1"/>
          </p:cNvSpPr>
          <p:nvPr>
            <p:ph idx="1"/>
          </p:nvPr>
        </p:nvSpPr>
        <p:spPr>
          <a:xfrm>
            <a:off x="1371599" y="2318197"/>
            <a:ext cx="9724031" cy="3683358"/>
          </a:xfrm>
        </p:spPr>
        <p:txBody>
          <a:bodyPr anchor="ctr">
            <a:normAutofit/>
          </a:bodyPr>
          <a:lstStyle/>
          <a:p>
            <a:r>
              <a:rPr lang="tr-TR" sz="2000"/>
              <a:t>Nüfus Kayıtları    (Uyap Üzerinden celp edilmelidir.) </a:t>
            </a:r>
          </a:p>
          <a:p>
            <a:r>
              <a:rPr lang="tr-TR" sz="2000"/>
              <a:t>Bakırköy . Aile Mahkemesi 20…/…. esas numaralı dosyası (Celp edilmelidir.) </a:t>
            </a:r>
          </a:p>
          <a:p>
            <a:r>
              <a:rPr lang="tr-TR" sz="2000"/>
              <a:t>Davalının çalıştığı ……. Firmasına müzekkere yazılarak gelirinin ve yan gelirlerinin tespiti (Celp edilmelidir.) </a:t>
            </a:r>
          </a:p>
          <a:p>
            <a:r>
              <a:rPr lang="tr-TR" sz="2000"/>
              <a:t>Taraflara ait UYAP, TAKBİS, POLNET, SGK Kayıtları  (Uyap üzerinden celp edilmelidir)</a:t>
            </a:r>
          </a:p>
          <a:p>
            <a:r>
              <a:rPr lang="tr-TR" sz="2000"/>
              <a:t>Tanık İsim ve Adresleri</a:t>
            </a:r>
          </a:p>
          <a:p>
            <a:endParaRPr lang="tr-TR" sz="2000"/>
          </a:p>
        </p:txBody>
      </p:sp>
    </p:spTree>
    <p:extLst>
      <p:ext uri="{BB962C8B-B14F-4D97-AF65-F5344CB8AC3E}">
        <p14:creationId xmlns:p14="http://schemas.microsoft.com/office/powerpoint/2010/main" val="3344850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A0554F0-B1F1-8B9D-A88C-99B49EE4942B}"/>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9D518362-8FB8-539F-13AA-A2262CF9C734}"/>
              </a:ext>
            </a:extLst>
          </p:cNvPr>
          <p:cNvSpPr>
            <a:spLocks noGrp="1"/>
          </p:cNvSpPr>
          <p:nvPr>
            <p:ph idx="1"/>
          </p:nvPr>
        </p:nvSpPr>
        <p:spPr>
          <a:xfrm>
            <a:off x="1371599" y="2318197"/>
            <a:ext cx="9724031" cy="3683358"/>
          </a:xfrm>
        </p:spPr>
        <p:txBody>
          <a:bodyPr anchor="ctr">
            <a:normAutofit/>
          </a:bodyPr>
          <a:lstStyle/>
          <a:p>
            <a:r>
              <a:rPr lang="tr-TR" sz="1100"/>
              <a:t>Taraflar için ekonomik ve sosyal durum araştırması  (Her iki taraf için de yaptırılmalıdır)</a:t>
            </a:r>
          </a:p>
          <a:p>
            <a:r>
              <a:rPr lang="tr-TR" sz="1100"/>
              <a:t>Çocukların ve tarafların dinlenilerek Sosyal Hizmetler Raporu alınması</a:t>
            </a:r>
          </a:p>
          <a:p>
            <a:r>
              <a:rPr lang="tr-TR" sz="1100"/>
              <a:t>Birleşen dosya  davalısının adına kayıtlı …….numaralı telefonun ilgili GSM şirketinden evlilik birliği içerisindeki  HTS ve  telefon GÖRÜŞME kayıtlarının dava tarihinden geriye dönük üç yıllık celbi (Celp  edilmelidir)</a:t>
            </a:r>
          </a:p>
          <a:p>
            <a:r>
              <a:rPr lang="tr-TR" sz="1100"/>
              <a:t>Birleşen dosya  davalısının evlilik birliği içerisinde bugüne dek Türkiye sınırları içerisinde kalmış olduğu tüm otel kayıtlarının ve kiminle konaklama yapıldığının sorulması için dava tarihinden geriye dönük üç yıllık  Emniyetin ilgili birimlerine yazılarak kolluk araştırması yapılmasına (Celp  edilmelidir)</a:t>
            </a:r>
          </a:p>
          <a:p>
            <a:r>
              <a:rPr lang="tr-TR" sz="1100"/>
              <a:t>Birleşen dosya  davalısının adına başkaca bir GSM hattı olup olmadığının sorgulanmasına VARSA TÜM NUMARALARIN VE DÖKÜMLERİNİN  dava tarihinden geriye dönük üç yıllık İSTENMESİNE (Celp  edilmelidir)</a:t>
            </a:r>
          </a:p>
          <a:p>
            <a:r>
              <a:rPr lang="tr-TR" sz="1100"/>
              <a:t>Birleşen dosya  davalısının adına kayıtlı Bireysel Emeklilik hesabı olup olmadığına ilişkin ilgili kuruma müzekkere yazılmasına varsa dökümlerinin dava tarihinden geriye dönük üç yıllık sunulmasına (Celp  edilmelidir)</a:t>
            </a:r>
          </a:p>
          <a:p>
            <a:r>
              <a:rPr lang="tr-TR" sz="1100"/>
              <a:t>Birleşen dosya  davalısının adına kayıtlı başta AKBANK, YAPI KREDİ VE GARANTİ BANKASI OLMAK ÜZERE  tüm banka hesaplarının sorgulanarak, dava tarihinden geriye dönük üç yıllık  dökümlerinin dosyaya alınması için müzekkere yazılmasına (Celp  edilmelidir)</a:t>
            </a:r>
          </a:p>
          <a:p>
            <a:r>
              <a:rPr lang="tr-TR" sz="1100"/>
              <a:t>Birleşen dosya  davalısının adına BAŞTA AKBANK, YAPI KREDİ VE GARANTİ BANKASI OLMAK ÜZERE dava tarihinden geriye dönük üç yıllık kayıtlı tüm  kredi kartı dökümlerinin müzekkere yazılarak dosya içerisine alınmasına ((Celp  edilmelidir)</a:t>
            </a:r>
          </a:p>
          <a:p>
            <a:r>
              <a:rPr lang="tr-TR" sz="1100"/>
              <a:t>Çiçek Sepetine müzekkere yazılarak davalının gönderimlerinin, kime gönderim yaptığına ilişkin bilgilerin ne gönderi notlarının istenmesine ilişkin dava tarihinden geriye dönük üç yıllık müzekkere yazılmasına ((Celp  edilmelidir)</a:t>
            </a:r>
          </a:p>
          <a:p>
            <a:endParaRPr lang="tr-TR" sz="1100"/>
          </a:p>
          <a:p>
            <a:endParaRPr lang="tr-TR" sz="1100"/>
          </a:p>
        </p:txBody>
      </p:sp>
    </p:spTree>
    <p:extLst>
      <p:ext uri="{BB962C8B-B14F-4D97-AF65-F5344CB8AC3E}">
        <p14:creationId xmlns:p14="http://schemas.microsoft.com/office/powerpoint/2010/main" val="41758523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5C47033-511E-7F3D-F095-31D3DA490594}"/>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B095F2E2-3171-9CB2-C206-E58FB334EFDE}"/>
              </a:ext>
            </a:extLst>
          </p:cNvPr>
          <p:cNvSpPr>
            <a:spLocks noGrp="1"/>
          </p:cNvSpPr>
          <p:nvPr>
            <p:ph idx="1"/>
          </p:nvPr>
        </p:nvSpPr>
        <p:spPr>
          <a:xfrm>
            <a:off x="1371599" y="2318197"/>
            <a:ext cx="9724031" cy="3683358"/>
          </a:xfrm>
        </p:spPr>
        <p:txBody>
          <a:bodyPr anchor="ctr">
            <a:normAutofit/>
          </a:bodyPr>
          <a:lstStyle/>
          <a:p>
            <a:r>
              <a:rPr lang="tr-TR" sz="1400"/>
              <a:t>Birleşen dosya  davalısının ikamet ettiği ……..Sitesine müzekkere yazılarak dava tarihinden geriye dönük üç yıllık  davalının tüm misafir kayıtlarının ve kapı giriş kayıtlarının istenmesine  (Celp  edilmelidir)</a:t>
            </a:r>
          </a:p>
          <a:p>
            <a:r>
              <a:rPr lang="tr-TR" sz="1400"/>
              <a:t>Müşterek çocukların ve evin değişken giderleri (Kira, okul kırtasiye ve müşterek çocukların bir  kısım giderlerin dökümü ektedir)</a:t>
            </a:r>
          </a:p>
          <a:p>
            <a:r>
              <a:rPr lang="tr-TR" sz="1400"/>
              <a:t>Bakırköy Bahçeşehir Kolejine ( Yenimahalle, İstanbul Cd. No:87, 34142 Bakırköy/İstanbul) müzekkere yazılarak müşterek çocuğun okul eğitim, kıyafet, kitap, servis ücretlerinin istenmesine (Celp  edilmelidir)</a:t>
            </a:r>
          </a:p>
          <a:p>
            <a:r>
              <a:rPr lang="tr-TR" sz="1400"/>
              <a:t>Basketbol Okuluna ( Bahçelievler Merkez, 34180, Bozkır Sk. no 7, 34100 Bahçelievler/İstanbul )müzekkere yazılarak aylık basketbol eğitimi ücretinin istenmesine (Celp  edilmelidir)</a:t>
            </a:r>
          </a:p>
          <a:p>
            <a:r>
              <a:rPr lang="tr-TR" sz="1400"/>
              <a:t>Taraflar arası yazışmalar </a:t>
            </a:r>
          </a:p>
          <a:p>
            <a:r>
              <a:rPr lang="tr-TR" sz="1400"/>
              <a:t>Ticaret Sicile müzekkere yazılarak. …….    isimli şirkette ….tarihinde başka bir ortaklık kurmuştur. Daha sonra ise …..tarihinde alınan ortaklar kurulu kararı ile yapılan hisse devrine ilişkin evrakların celbi  (Celp  edilmelidir)</a:t>
            </a:r>
          </a:p>
          <a:p>
            <a:r>
              <a:rPr lang="tr-TR" sz="1400"/>
              <a:t>Birleşen dosya  davalısının adına kayıtlı BTC hesaplarının ilgili kurumlara yazılarak dosya iççerisine alınması (Celp  edilmelidir)</a:t>
            </a:r>
          </a:p>
          <a:p>
            <a:r>
              <a:rPr lang="tr-TR" sz="1400"/>
              <a:t>Birleşen dosya  davalısının delil olarak gösterdiği belgelere karşı delillerimizi sunma hakkımız saklı kalmak kaydıyla sair deliller.</a:t>
            </a:r>
          </a:p>
          <a:p>
            <a:endParaRPr lang="tr-TR" sz="1400"/>
          </a:p>
        </p:txBody>
      </p:sp>
    </p:spTree>
    <p:extLst>
      <p:ext uri="{BB962C8B-B14F-4D97-AF65-F5344CB8AC3E}">
        <p14:creationId xmlns:p14="http://schemas.microsoft.com/office/powerpoint/2010/main" val="516233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Başlık 1">
            <a:extLst>
              <a:ext uri="{FF2B5EF4-FFF2-40B4-BE49-F238E27FC236}">
                <a16:creationId xmlns:a16="http://schemas.microsoft.com/office/drawing/2014/main" id="{24810575-9C6A-F4D3-3A39-12EED7279F74}"/>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HUKUKA AYKIRI DELİLLER</a:t>
            </a:r>
          </a:p>
        </p:txBody>
      </p:sp>
    </p:spTree>
    <p:extLst>
      <p:ext uri="{BB962C8B-B14F-4D97-AF65-F5344CB8AC3E}">
        <p14:creationId xmlns:p14="http://schemas.microsoft.com/office/powerpoint/2010/main" val="3301012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01D8E4B-7979-CD03-EBA1-2CB3B349A701}"/>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BOŞANMA DAVALARINDA YARGILAMA USULÜ</a:t>
            </a:r>
          </a:p>
        </p:txBody>
      </p:sp>
      <p:sp>
        <p:nvSpPr>
          <p:cNvPr id="3" name="İçerik Yer Tutucusu 2">
            <a:extLst>
              <a:ext uri="{FF2B5EF4-FFF2-40B4-BE49-F238E27FC236}">
                <a16:creationId xmlns:a16="http://schemas.microsoft.com/office/drawing/2014/main" id="{9A7EA7B4-9E06-D7E0-A69B-D3EE6847771B}"/>
              </a:ext>
            </a:extLst>
          </p:cNvPr>
          <p:cNvSpPr>
            <a:spLocks noGrp="1"/>
          </p:cNvSpPr>
          <p:nvPr>
            <p:ph idx="1"/>
          </p:nvPr>
        </p:nvSpPr>
        <p:spPr>
          <a:xfrm>
            <a:off x="4810259" y="649480"/>
            <a:ext cx="6555347" cy="5546047"/>
          </a:xfrm>
        </p:spPr>
        <p:txBody>
          <a:bodyPr anchor="ctr">
            <a:normAutofit/>
          </a:bodyPr>
          <a:lstStyle/>
          <a:p>
            <a:r>
              <a:rPr lang="tr-TR" sz="2000"/>
              <a:t>4787 Sayılı Aile Mahkemelerinin Kuruluş, Görev ve Yargılama Usullerine Dair Kanun’un 7. maddesinin 1. fıkrasındaki düzenlemeye göre, hakimin esasa girmeden önce eşlerin ve çocukların karşı karşıya oldukları sorunları tespit ederek tarafları sulh yolu ile çözüme teşvik etmesi gerekmektedir. Buradaki amaç, aile içindeki karşılıklı sevgi, saygı ve hoşgörünün korunmasıdır. Sulh sağlanamadığı takdirde ise yargılamaya devam olunarak esas hakkında karar verilecektir.</a:t>
            </a:r>
          </a:p>
          <a:p>
            <a:endParaRPr lang="tr-TR" sz="2000"/>
          </a:p>
        </p:txBody>
      </p:sp>
    </p:spTree>
    <p:extLst>
      <p:ext uri="{BB962C8B-B14F-4D97-AF65-F5344CB8AC3E}">
        <p14:creationId xmlns:p14="http://schemas.microsoft.com/office/powerpoint/2010/main" val="9380476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7166315-E141-CAFD-2C39-288B87476E45}"/>
              </a:ext>
            </a:extLst>
          </p:cNvPr>
          <p:cNvSpPr>
            <a:spLocks noGrp="1"/>
          </p:cNvSpPr>
          <p:nvPr>
            <p:ph type="title"/>
          </p:nvPr>
        </p:nvSpPr>
        <p:spPr>
          <a:xfrm>
            <a:off x="466722" y="586855"/>
            <a:ext cx="3201366" cy="3387497"/>
          </a:xfrm>
        </p:spPr>
        <p:txBody>
          <a:bodyPr anchor="b">
            <a:normAutofit/>
          </a:bodyPr>
          <a:lstStyle/>
          <a:p>
            <a:pPr algn="r"/>
            <a:endParaRPr lang="tr-TR" sz="4000">
              <a:solidFill>
                <a:srgbClr val="FFFFFF"/>
              </a:solidFill>
            </a:endParaRPr>
          </a:p>
        </p:txBody>
      </p:sp>
      <p:sp>
        <p:nvSpPr>
          <p:cNvPr id="3" name="İçerik Yer Tutucusu 2">
            <a:extLst>
              <a:ext uri="{FF2B5EF4-FFF2-40B4-BE49-F238E27FC236}">
                <a16:creationId xmlns:a16="http://schemas.microsoft.com/office/drawing/2014/main" id="{8C37E700-F1B1-0829-5058-8580EB4BF521}"/>
              </a:ext>
            </a:extLst>
          </p:cNvPr>
          <p:cNvSpPr>
            <a:spLocks noGrp="1"/>
          </p:cNvSpPr>
          <p:nvPr>
            <p:ph idx="1"/>
          </p:nvPr>
        </p:nvSpPr>
        <p:spPr>
          <a:xfrm>
            <a:off x="4676503" y="1140823"/>
            <a:ext cx="6689103" cy="5085806"/>
          </a:xfrm>
        </p:spPr>
        <p:txBody>
          <a:bodyPr anchor="ctr">
            <a:normAutofit/>
          </a:bodyPr>
          <a:lstStyle/>
          <a:p>
            <a:pPr>
              <a:spcAft>
                <a:spcPts val="800"/>
              </a:spcAft>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03.10.2001 Tarihinde Anayasa 38. Maddesi eklenen 6. Fıkra </a:t>
            </a:r>
          </a:p>
          <a:p>
            <a:pPr marL="0" indent="0">
              <a:spcAft>
                <a:spcPts val="800"/>
              </a:spcAft>
              <a:buNone/>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      “Kanuna aykırı olarak elde edilmiş bulgular delil olarak kabul edilemez”</a:t>
            </a:r>
          </a:p>
          <a:p>
            <a:pPr>
              <a:spcAft>
                <a:spcPts val="800"/>
              </a:spcAft>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HMK 189</a:t>
            </a:r>
          </a:p>
          <a:p>
            <a:pPr marL="0" indent="0">
              <a:buNone/>
            </a:pPr>
            <a:r>
              <a:rPr lang="tr-TR" sz="2000" i="0" dirty="0">
                <a:effectLst/>
                <a:latin typeface="Times New Roman" panose="02020603050405020304" pitchFamily="18" charset="0"/>
                <a:cs typeface="Times New Roman" panose="02020603050405020304" pitchFamily="18" charset="0"/>
              </a:rPr>
              <a:t>(1) Taraflar, kanunda belirtilen süre ve usule uygun olarak ispat hakkına sahiptir.</a:t>
            </a:r>
          </a:p>
          <a:p>
            <a:pPr marL="0" indent="0">
              <a:buNone/>
            </a:pPr>
            <a:r>
              <a:rPr lang="tr-TR" sz="2000" b="1" i="0" dirty="0">
                <a:effectLst/>
                <a:latin typeface="Times New Roman" panose="02020603050405020304" pitchFamily="18" charset="0"/>
                <a:cs typeface="Times New Roman" panose="02020603050405020304" pitchFamily="18" charset="0"/>
              </a:rPr>
              <a:t>(2) Hukuka aykırı olarak elde edilmiş olan deliller, mahkeme tarafından bir vakıanın ispatında dikkate alınamaz.</a:t>
            </a:r>
          </a:p>
          <a:p>
            <a:pPr marL="0" indent="0">
              <a:buNone/>
            </a:pPr>
            <a:r>
              <a:rPr lang="tr-TR" sz="2000" i="0" dirty="0">
                <a:effectLst/>
                <a:latin typeface="Times New Roman" panose="02020603050405020304" pitchFamily="18" charset="0"/>
                <a:cs typeface="Times New Roman" panose="02020603050405020304" pitchFamily="18" charset="0"/>
              </a:rPr>
              <a:t>(3) Kanunun belirli delillerle ispatını emrettiği hususlar, başka delillerle ispat olunamaz.</a:t>
            </a:r>
          </a:p>
          <a:p>
            <a:pPr marL="0" indent="0">
              <a:buNone/>
            </a:pPr>
            <a:r>
              <a:rPr lang="tr-TR" sz="2000" i="0" dirty="0">
                <a:effectLst/>
                <a:latin typeface="Times New Roman" panose="02020603050405020304" pitchFamily="18" charset="0"/>
                <a:cs typeface="Times New Roman" panose="02020603050405020304" pitchFamily="18" charset="0"/>
              </a:rPr>
              <a:t>(4) Bir vakıanın ispatı için gösterilen delilin caiz olup olmadığına mahkemece karar verilir.</a:t>
            </a:r>
          </a:p>
          <a:p>
            <a:pPr marL="0" indent="0">
              <a:spcAft>
                <a:spcPts val="800"/>
              </a:spcAft>
              <a:buNone/>
            </a:pPr>
            <a:endParaRPr lang="tr-TR"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4683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7166315-E141-CAFD-2C39-288B87476E45}"/>
              </a:ext>
            </a:extLst>
          </p:cNvPr>
          <p:cNvSpPr>
            <a:spLocks noGrp="1"/>
          </p:cNvSpPr>
          <p:nvPr>
            <p:ph type="title"/>
          </p:nvPr>
        </p:nvSpPr>
        <p:spPr>
          <a:xfrm>
            <a:off x="466722" y="586855"/>
            <a:ext cx="3201366" cy="3387497"/>
          </a:xfrm>
        </p:spPr>
        <p:txBody>
          <a:bodyPr anchor="b">
            <a:normAutofit/>
          </a:bodyPr>
          <a:lstStyle/>
          <a:p>
            <a:pPr algn="r"/>
            <a:endParaRPr lang="tr-TR" sz="4000">
              <a:solidFill>
                <a:srgbClr val="FFFFFF"/>
              </a:solidFill>
            </a:endParaRPr>
          </a:p>
        </p:txBody>
      </p:sp>
      <p:sp>
        <p:nvSpPr>
          <p:cNvPr id="3" name="İçerik Yer Tutucusu 2">
            <a:extLst>
              <a:ext uri="{FF2B5EF4-FFF2-40B4-BE49-F238E27FC236}">
                <a16:creationId xmlns:a16="http://schemas.microsoft.com/office/drawing/2014/main" id="{8C37E700-F1B1-0829-5058-8580EB4BF521}"/>
              </a:ext>
            </a:extLst>
          </p:cNvPr>
          <p:cNvSpPr>
            <a:spLocks noGrp="1"/>
          </p:cNvSpPr>
          <p:nvPr>
            <p:ph idx="1"/>
          </p:nvPr>
        </p:nvSpPr>
        <p:spPr>
          <a:xfrm>
            <a:off x="4504549" y="426720"/>
            <a:ext cx="6787114" cy="6104709"/>
          </a:xfrm>
        </p:spPr>
        <p:txBody>
          <a:bodyPr anchor="ctr">
            <a:normAutofit fontScale="92500" lnSpcReduction="10000"/>
          </a:bodyPr>
          <a:lstStyle/>
          <a:p>
            <a:pPr>
              <a:lnSpc>
                <a:spcPct val="107000"/>
              </a:lnSpc>
              <a:spcAft>
                <a:spcPts val="800"/>
              </a:spcAft>
            </a:pPr>
            <a:endParaRPr lang="tr-TR" sz="17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tr-TR" sz="17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700" b="1" kern="100" dirty="0">
                <a:effectLst/>
                <a:latin typeface="Times New Roman" panose="02020603050405020304" pitchFamily="18" charset="0"/>
                <a:ea typeface="Calibri" panose="020F0502020204030204" pitchFamily="34" charset="0"/>
                <a:cs typeface="Times New Roman" panose="02020603050405020304" pitchFamily="18" charset="0"/>
              </a:rPr>
              <a:t>2001’den önce (HMUK) öğretide iki görüş var. </a:t>
            </a:r>
          </a:p>
          <a:p>
            <a:pPr marL="0" indent="0">
              <a:lnSpc>
                <a:spcPct val="107000"/>
              </a:lnSpc>
              <a:spcAft>
                <a:spcPts val="800"/>
              </a:spcAft>
              <a:buNone/>
            </a:pPr>
            <a:r>
              <a:rPr lang="tr-TR" sz="1700" kern="100" dirty="0">
                <a:effectLst/>
                <a:latin typeface="Times New Roman" panose="02020603050405020304" pitchFamily="18" charset="0"/>
                <a:ea typeface="Calibri" panose="020F0502020204030204" pitchFamily="34" charset="0"/>
                <a:cs typeface="Times New Roman" panose="02020603050405020304" pitchFamily="18" charset="0"/>
              </a:rPr>
              <a:t>1- Hukuka aykırı yollarla elde edilmiş delillere dayanılarak hüküm verilemez. </a:t>
            </a:r>
          </a:p>
          <a:p>
            <a:pPr marL="0" indent="0">
              <a:lnSpc>
                <a:spcPct val="107000"/>
              </a:lnSpc>
              <a:spcAft>
                <a:spcPts val="800"/>
              </a:spcAft>
              <a:buNone/>
            </a:pPr>
            <a:r>
              <a:rPr lang="tr-TR" sz="1700" kern="100" dirty="0">
                <a:effectLst/>
                <a:latin typeface="Times New Roman" panose="02020603050405020304" pitchFamily="18" charset="0"/>
                <a:ea typeface="Calibri" panose="020F0502020204030204" pitchFamily="34" charset="0"/>
                <a:cs typeface="Times New Roman" panose="02020603050405020304" pitchFamily="18" charset="0"/>
              </a:rPr>
              <a:t>2- Katı delil yasağı belirlenmemeli somut olayın özelliklerine göre hakkaniyetli bir değerlendirme yapılmalıdır.</a:t>
            </a:r>
          </a:p>
          <a:p>
            <a:pPr>
              <a:lnSpc>
                <a:spcPct val="107000"/>
              </a:lnSpc>
              <a:spcAft>
                <a:spcPts val="800"/>
              </a:spcAft>
            </a:pPr>
            <a:r>
              <a:rPr lang="tr-TR" sz="1700" b="1" kern="100" dirty="0">
                <a:effectLst/>
                <a:latin typeface="Times New Roman" panose="02020603050405020304" pitchFamily="18" charset="0"/>
                <a:ea typeface="Calibri" panose="020F0502020204030204" pitchFamily="34" charset="0"/>
                <a:cs typeface="Times New Roman" panose="02020603050405020304" pitchFamily="18" charset="0"/>
              </a:rPr>
              <a:t>2001’den sonra da görüş ayrılıkları sürmüş</a:t>
            </a:r>
          </a:p>
          <a:p>
            <a:pPr marL="0" indent="0">
              <a:lnSpc>
                <a:spcPct val="107000"/>
              </a:lnSpc>
              <a:spcAft>
                <a:spcPts val="800"/>
              </a:spcAft>
              <a:buNone/>
            </a:pPr>
            <a:r>
              <a:rPr lang="tr-TR" sz="17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700" kern="100" dirty="0">
                <a:effectLst/>
                <a:latin typeface="Times New Roman" panose="02020603050405020304" pitchFamily="18" charset="0"/>
                <a:ea typeface="Calibri" panose="020F0502020204030204" pitchFamily="34" charset="0"/>
                <a:cs typeface="Times New Roman" panose="02020603050405020304" pitchFamily="18" charset="0"/>
              </a:rPr>
              <a:t>1- Anayasa 38’den sonra artık kesinlikle hukuka aykırı olarak elde edilen deliller kabul edilemez </a:t>
            </a:r>
          </a:p>
          <a:p>
            <a:pPr marL="0" indent="0">
              <a:lnSpc>
                <a:spcPct val="107000"/>
              </a:lnSpc>
              <a:spcAft>
                <a:spcPts val="800"/>
              </a:spcAft>
              <a:buNone/>
            </a:pPr>
            <a:r>
              <a:rPr lang="tr-TR" sz="1700" kern="100" dirty="0">
                <a:effectLst/>
                <a:latin typeface="Times New Roman" panose="02020603050405020304" pitchFamily="18" charset="0"/>
                <a:ea typeface="Calibri" panose="020F0502020204030204" pitchFamily="34" charset="0"/>
                <a:cs typeface="Times New Roman" panose="02020603050405020304" pitchFamily="18" charset="0"/>
              </a:rPr>
              <a:t>2- Anayasa 38 ceza yargısına ilişkindir. Medeni yargı bakımından korunan menfaat ile ihlal edilen menfaat arasında bir denge gözetilmelidir.</a:t>
            </a:r>
          </a:p>
          <a:p>
            <a:pPr>
              <a:lnSpc>
                <a:spcPct val="107000"/>
              </a:lnSpc>
              <a:spcAft>
                <a:spcPts val="800"/>
              </a:spcAft>
            </a:pPr>
            <a:r>
              <a:rPr lang="tr-TR" sz="1700" kern="100" dirty="0">
                <a:effectLst/>
                <a:latin typeface="Times New Roman" panose="02020603050405020304" pitchFamily="18" charset="0"/>
                <a:ea typeface="Calibri" panose="020F0502020204030204" pitchFamily="34" charset="0"/>
                <a:cs typeface="Times New Roman" panose="02020603050405020304" pitchFamily="18" charset="0"/>
              </a:rPr>
              <a:t>HMK döneminde HMK 189/2 Hukuka aykırı olarak elde edilmiş olan deliller mahkeme tarafından bir vakıanın ispatında dikkate alınamaz. Kanun koyucu tercihini katı yasaktan yana kullanmıştır. Bir görüş bunu kabul etse de ağırlıklı görüş medeni yargı bakımından korunan menfaat ile ihlal edilen menfaat arasında bir denge gözetilmesi gerektiğini savunmaya devam etmektedir.</a:t>
            </a:r>
          </a:p>
          <a:p>
            <a:pPr marL="0" indent="0">
              <a:spcAft>
                <a:spcPts val="800"/>
              </a:spcAft>
              <a:buNone/>
            </a:pPr>
            <a:endParaRPr lang="tr-TR"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65199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8731D3A-F5DB-E3FB-FE82-7836B8613451}"/>
              </a:ext>
            </a:extLst>
          </p:cNvPr>
          <p:cNvSpPr>
            <a:spLocks noGrp="1"/>
          </p:cNvSpPr>
          <p:nvPr>
            <p:ph type="title"/>
          </p:nvPr>
        </p:nvSpPr>
        <p:spPr>
          <a:xfrm>
            <a:off x="1371599" y="294538"/>
            <a:ext cx="9895951" cy="1033669"/>
          </a:xfrm>
        </p:spPr>
        <p:txBody>
          <a:bodyPr>
            <a:normAutofit fontScale="90000"/>
          </a:bodyPr>
          <a:lstStyle/>
          <a:p>
            <a:r>
              <a:rPr lang="tr-TR" sz="4000" b="1" dirty="0">
                <a:solidFill>
                  <a:schemeClr val="bg1"/>
                </a:solidFill>
              </a:rPr>
              <a:t>        </a:t>
            </a:r>
            <a:br>
              <a:rPr lang="tr-TR" sz="4000" b="1" dirty="0">
                <a:solidFill>
                  <a:schemeClr val="bg1"/>
                </a:solidFill>
              </a:rPr>
            </a:br>
            <a:r>
              <a:rPr lang="tr-TR" sz="2200" b="1" dirty="0">
                <a:solidFill>
                  <a:schemeClr val="bg1"/>
                </a:solidFill>
                <a:latin typeface="Times New Roman" panose="02020603050405020304" pitchFamily="18" charset="0"/>
                <a:cs typeface="Times New Roman" panose="02020603050405020304" pitchFamily="18" charset="0"/>
              </a:rPr>
              <a:t>Gizli Ses Kaydına İlişkin İlk Karar (HMUK Dönemi)</a:t>
            </a:r>
            <a: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18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Dairesi 2007/17220 2008/13614 tarih 20.10.2008</a:t>
            </a:r>
            <a:br>
              <a:rPr lang="tr-TR"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36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4DE6E2E2-B09D-69F4-2DDC-E4689944BFD2}"/>
              </a:ext>
            </a:extLst>
          </p:cNvPr>
          <p:cNvSpPr>
            <a:spLocks noGrp="1"/>
          </p:cNvSpPr>
          <p:nvPr>
            <p:ph idx="1"/>
          </p:nvPr>
        </p:nvSpPr>
        <p:spPr>
          <a:xfrm>
            <a:off x="836023" y="2159726"/>
            <a:ext cx="10259607" cy="3841829"/>
          </a:xfrm>
        </p:spPr>
        <p:txBody>
          <a:bodyPr anchor="ctr">
            <a:normAutofit/>
          </a:bodyPr>
          <a:lstStyle/>
          <a:p>
            <a:pPr marL="0" indent="0">
              <a:buNone/>
            </a:pP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“…müşterek konut içinde özel hayattan söz edilemeyeceği ve bu alan içinde aile hayatının özel hayattan üstün geldiği, bu sebeple de aile hayatının özel hayattan üstün tutulduğu müşterek konut içerisinde elde edilen delilin hukuka uygun olduğu, evlilikte; </a:t>
            </a:r>
            <a:r>
              <a:rPr lang="tr-TR" sz="20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evlilik birliğine ilişkin yasal yükümlülükler alanı, eşlerin her birinin özel yaşam alanı olmayıp, aile yaşamı alanı olduğu, bu alanla ilgili de eşlerin tek tek özel yaşamlarının değil, bütün olarak aile yaşamının gizliliği ve dokunulmazlığı önem ve öncelik taşıdığı, bu bakımdan evliliğin yasal yükümlülükler alanının, diğer eş için dokunulmaz olmadığı,</a:t>
            </a: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belirtilen nedenle sözü edilen delilin elde edilişinde hukuka aykırılık bulunduğundan söz edilemeyeceği…”</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9169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E1E0C5C-F983-4C7F-1B94-34FFA1BE83C9}"/>
              </a:ext>
            </a:extLst>
          </p:cNvPr>
          <p:cNvSpPr>
            <a:spLocks noGrp="1"/>
          </p:cNvSpPr>
          <p:nvPr>
            <p:ph type="title"/>
          </p:nvPr>
        </p:nvSpPr>
        <p:spPr>
          <a:xfrm>
            <a:off x="1371599" y="294538"/>
            <a:ext cx="9895951" cy="1033669"/>
          </a:xfrm>
        </p:spPr>
        <p:txBody>
          <a:bodyPr>
            <a:normAutofit/>
          </a:bodyPr>
          <a:lstStyle/>
          <a:p>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Gizli Ses Kaydına İlişkin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Yargıtay 2. Hukuk 2016/34 esas  2017/6403 karar 29.05.2017</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3D6C608-46BB-176B-C82D-EC4F34CC4DA5}"/>
              </a:ext>
            </a:extLst>
          </p:cNvPr>
          <p:cNvSpPr>
            <a:spLocks noGrp="1"/>
          </p:cNvSpPr>
          <p:nvPr>
            <p:ph idx="1"/>
          </p:nvPr>
        </p:nvSpPr>
        <p:spPr>
          <a:xfrm>
            <a:off x="1140542" y="1885279"/>
            <a:ext cx="10127007" cy="4309044"/>
          </a:xfrm>
        </p:spPr>
        <p:txBody>
          <a:bodyPr anchor="ctr">
            <a:noAutofit/>
          </a:bodyPr>
          <a:lstStyle/>
          <a:p>
            <a:pPr marL="0" indent="0" algn="l">
              <a:buNone/>
            </a:pPr>
            <a:r>
              <a:rPr lang="tr-TR" sz="2000" b="0" dirty="0">
                <a:solidFill>
                  <a:srgbClr val="555555"/>
                </a:solidFill>
                <a:effectLst/>
                <a:latin typeface="Times New Roman" panose="02020603050405020304" pitchFamily="18" charset="0"/>
                <a:cs typeface="Times New Roman" panose="02020603050405020304" pitchFamily="18" charset="0"/>
              </a:rPr>
              <a:t>“… Mahkemece davacı-karşı davalı kadının boşanma davasının kabulüne, davalı-karşı davacı erkeğin boşanma davasının ise reddine karar verilmiştir. </a:t>
            </a:r>
            <a:r>
              <a:rPr lang="tr-TR" sz="2000" b="1" dirty="0">
                <a:solidFill>
                  <a:srgbClr val="555555"/>
                </a:solidFill>
                <a:effectLst/>
                <a:latin typeface="Times New Roman" panose="02020603050405020304" pitchFamily="18" charset="0"/>
                <a:cs typeface="Times New Roman" panose="02020603050405020304" pitchFamily="18" charset="0"/>
              </a:rPr>
              <a:t>Mahkemece davacı-karşı davalı kadın tarafından sunulan ses kaydı kusur belirlemesinde dikkate alınmış ise de, ses kaydının hukuka aykırı olarak elde edilmesi sebebiyle hükme esas alınması mümkün değildir</a:t>
            </a:r>
            <a:r>
              <a:rPr lang="tr-TR" sz="2000" b="0" dirty="0">
                <a:solidFill>
                  <a:srgbClr val="555555"/>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145358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E1E0C5C-F983-4C7F-1B94-34FFA1BE83C9}"/>
              </a:ext>
            </a:extLst>
          </p:cNvPr>
          <p:cNvSpPr>
            <a:spLocks noGrp="1"/>
          </p:cNvSpPr>
          <p:nvPr>
            <p:ph type="title"/>
          </p:nvPr>
        </p:nvSpPr>
        <p:spPr>
          <a:xfrm>
            <a:off x="1371599" y="294538"/>
            <a:ext cx="9895951" cy="1033669"/>
          </a:xfrm>
        </p:spPr>
        <p:txBody>
          <a:bodyPr>
            <a:normAutofit fontScale="90000"/>
          </a:bodyPr>
          <a:lstStyle/>
          <a:p>
            <a:r>
              <a:rPr lang="tr-TR" sz="4000" b="1" i="0" dirty="0">
                <a:solidFill>
                  <a:srgbClr val="FFFFFF"/>
                </a:solidFill>
                <a:effectLst/>
                <a:latin typeface="Times New Roman" panose="02020603050405020304" pitchFamily="18" charset="0"/>
                <a:cs typeface="Times New Roman" panose="02020603050405020304" pitchFamily="18" charset="0"/>
              </a:rPr>
              <a:t>                       </a:t>
            </a:r>
            <a:r>
              <a:rPr lang="tr-TR" sz="2200" b="1" i="0" dirty="0">
                <a:solidFill>
                  <a:srgbClr val="FFFFFF"/>
                </a:solidFill>
                <a:effectLst/>
                <a:latin typeface="Times New Roman" panose="02020603050405020304" pitchFamily="18" charset="0"/>
                <a:cs typeface="Times New Roman" panose="02020603050405020304" pitchFamily="18" charset="0"/>
              </a:rPr>
              <a:t>Gizli Ses Kaydına İlişkin</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Yargıtay </a:t>
            </a:r>
            <a:r>
              <a:rPr lang="tr-TR" sz="2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2.Hukuk Dairesi 2016/24760 esas 2018/10726 karar 08.10.2018</a:t>
            </a:r>
            <a:br>
              <a:rPr lang="tr-TR" sz="4000" b="1" i="0" dirty="0">
                <a:solidFill>
                  <a:srgbClr val="FFFFFF"/>
                </a:solidFill>
                <a:effectLst/>
                <a:latin typeface="Roboto" panose="02000000000000000000" pitchFamily="2" charset="0"/>
              </a:rPr>
            </a:br>
            <a:endParaRPr lang="tr-TR" sz="4000" dirty="0">
              <a:solidFill>
                <a:srgbClr val="FFFFFF"/>
              </a:solidFill>
            </a:endParaRPr>
          </a:p>
        </p:txBody>
      </p:sp>
      <p:sp>
        <p:nvSpPr>
          <p:cNvPr id="3" name="İçerik Yer Tutucusu 2">
            <a:extLst>
              <a:ext uri="{FF2B5EF4-FFF2-40B4-BE49-F238E27FC236}">
                <a16:creationId xmlns:a16="http://schemas.microsoft.com/office/drawing/2014/main" id="{53D6C608-46BB-176B-C82D-EC4F34CC4DA5}"/>
              </a:ext>
            </a:extLst>
          </p:cNvPr>
          <p:cNvSpPr>
            <a:spLocks noGrp="1"/>
          </p:cNvSpPr>
          <p:nvPr>
            <p:ph idx="1"/>
          </p:nvPr>
        </p:nvSpPr>
        <p:spPr>
          <a:xfrm>
            <a:off x="459350" y="2065107"/>
            <a:ext cx="10808199" cy="4129216"/>
          </a:xfrm>
        </p:spPr>
        <p:txBody>
          <a:bodyPr anchor="ctr">
            <a:noAutofit/>
          </a:bodyPr>
          <a:lstStyle/>
          <a:p>
            <a:pPr marL="0" indent="0" algn="l">
              <a:buNone/>
            </a:pPr>
            <a:r>
              <a:rPr lang="tr-TR" sz="2000" b="0" i="0" dirty="0">
                <a:solidFill>
                  <a:srgbClr val="000000"/>
                </a:solidFill>
                <a:effectLst/>
                <a:latin typeface="Times New Roman" panose="02020603050405020304" pitchFamily="18" charset="0"/>
                <a:cs typeface="Times New Roman" panose="02020603050405020304" pitchFamily="18" charset="0"/>
              </a:rPr>
              <a:t>…Mahkemece, davalı erkek kusurlu kabul edilerek kadının boşanma davası kabul edilmiş ise de, yapılan yargılama ve toplanan delillerden; </a:t>
            </a:r>
            <a:r>
              <a:rPr lang="tr-TR" sz="2000" b="1" i="0" dirty="0">
                <a:solidFill>
                  <a:srgbClr val="000000"/>
                </a:solidFill>
                <a:effectLst/>
                <a:latin typeface="Times New Roman" panose="02020603050405020304" pitchFamily="18" charset="0"/>
                <a:cs typeface="Times New Roman" panose="02020603050405020304" pitchFamily="18" charset="0"/>
              </a:rPr>
              <a:t>davacı kadın tarafından sunulan ses kayıtlarına ilişkin CD'nin erkeğin "özel hayatının gizliliği" ihlal edilmek suretiyle hukuka aykırı yolla elde edildiği anlaşılmaktadır. Hukuka aykırı delil, hükme esas alınamaz. </a:t>
            </a:r>
            <a:r>
              <a:rPr lang="tr-TR" sz="2000" b="0" i="0" dirty="0">
                <a:solidFill>
                  <a:srgbClr val="000000"/>
                </a:solidFill>
                <a:effectLst/>
                <a:latin typeface="Times New Roman" panose="02020603050405020304" pitchFamily="18" charset="0"/>
                <a:cs typeface="Times New Roman" panose="02020603050405020304" pitchFamily="18" charset="0"/>
              </a:rPr>
              <a:t>Davalı erkeğin boşanmayı gerektirecek başkaca kusurlu bir davranışı ise kanıtlanamamıştır. Gerçekleşen bu durum karşısında, evlilik birliğinin temelinden sarsılmasına sebep olan olaylarda davalının kusuru ispatlanamadığından boşanma davasının reddi gerekirken, yazılı şekilde kabulüne karar verilmesi doğru görülmemiştir.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1430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DFC6F17-C877-CC4D-D455-1E5FD60FBA94}"/>
              </a:ext>
            </a:extLst>
          </p:cNvPr>
          <p:cNvSpPr>
            <a:spLocks noGrp="1"/>
          </p:cNvSpPr>
          <p:nvPr>
            <p:ph type="title"/>
          </p:nvPr>
        </p:nvSpPr>
        <p:spPr>
          <a:xfrm>
            <a:off x="1371599" y="294538"/>
            <a:ext cx="9895951" cy="1033669"/>
          </a:xfrm>
        </p:spPr>
        <p:txBody>
          <a:bodyPr>
            <a:normAutofit fontScale="90000"/>
          </a:bodyPr>
          <a:lstStyle/>
          <a:p>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Dedektif Kararı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Dairesi 2018/1268 2019/3978 tarih 03.04.2019</a:t>
            </a:r>
            <a:br>
              <a:rPr lang="tr-TR" sz="2200" b="1" i="0" dirty="0">
                <a:solidFill>
                  <a:srgbClr val="FFFFFF"/>
                </a:solidFill>
                <a:effectLst/>
                <a:latin typeface="Times New Roman" panose="02020603050405020304" pitchFamily="18" charset="0"/>
                <a:cs typeface="Times New Roman" panose="02020603050405020304" pitchFamily="18" charset="0"/>
              </a:rPr>
            </a:br>
            <a:endParaRPr lang="tr-TR" sz="2200"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EF1A1750-4F9C-5B89-A1B9-2A0BEF58FDF5}"/>
              </a:ext>
            </a:extLst>
          </p:cNvPr>
          <p:cNvSpPr>
            <a:spLocks noGrp="1"/>
          </p:cNvSpPr>
          <p:nvPr>
            <p:ph idx="1"/>
          </p:nvPr>
        </p:nvSpPr>
        <p:spPr>
          <a:xfrm>
            <a:off x="636999" y="1993188"/>
            <a:ext cx="11198830" cy="4570274"/>
          </a:xfrm>
        </p:spPr>
        <p:txBody>
          <a:bodyPr anchor="ctr">
            <a:noAutofit/>
          </a:bodyPr>
          <a:lstStyle/>
          <a:p>
            <a:pPr marL="0" indent="0">
              <a:buNone/>
            </a:pPr>
            <a:r>
              <a:rPr lang="tr-TR" sz="2000" b="0" i="0" dirty="0">
                <a:effectLst/>
                <a:latin typeface="Times New Roman" panose="02020603050405020304" pitchFamily="18" charset="0"/>
                <a:cs typeface="Times New Roman" panose="02020603050405020304" pitchFamily="18" charset="0"/>
              </a:rPr>
              <a:t>Taraflar arasındaki davanın yapılan muhakemesi sonunda bölge adliye mahkemesi hukuk dairesince verilen, yukarıda tarihi ve numarası gösterilen hüküm davalı kadın tarafından; kusur belirlemesi ve aleyhine hükmedilen tazminatlar yönünden temyiz edilmekle, evrak okunup gereği görüşülüp düşünüldü:</a:t>
            </a:r>
            <a:br>
              <a:rPr lang="tr-TR" sz="2000" dirty="0">
                <a:latin typeface="Times New Roman" panose="02020603050405020304" pitchFamily="18" charset="0"/>
                <a:cs typeface="Times New Roman" panose="02020603050405020304" pitchFamily="18" charset="0"/>
              </a:rPr>
            </a:br>
            <a:r>
              <a:rPr lang="tr-TR" sz="2000" b="1" i="0" dirty="0">
                <a:effectLst/>
                <a:latin typeface="Times New Roman" panose="02020603050405020304" pitchFamily="18" charset="0"/>
                <a:cs typeface="Times New Roman" panose="02020603050405020304" pitchFamily="18" charset="0"/>
              </a:rPr>
              <a:t>Dosyadaki yazılara, kararın dayandığı delillerle kanuni gerektirici sebeplere ve özellikle, davalı kadına yüklenen sadakat yükümlülüğüne aykırı davranış fiilinin ispatında kullanılan ve dedektif tarafından çekilen fotoğrafların hukuka aykırı delil niteliğinde olması sebebiyle kusur belirlemesinde esas alınamayacağı,</a:t>
            </a:r>
            <a:r>
              <a:rPr lang="tr-TR" sz="2000" b="0" i="0" dirty="0">
                <a:effectLst/>
                <a:latin typeface="Times New Roman" panose="02020603050405020304" pitchFamily="18" charset="0"/>
                <a:cs typeface="Times New Roman" panose="02020603050405020304" pitchFamily="18" charset="0"/>
              </a:rPr>
              <a:t> ancak yapılan yargılama ve toplanan diğer delillerden davalıya ait telefon görüşme dökümlerine göre davalı kadının güven sarsıcı davranışlarda bulunduğunun, </a:t>
            </a:r>
            <a:r>
              <a:rPr lang="tr-TR" sz="2000" b="1" i="0" dirty="0">
                <a:effectLst/>
                <a:latin typeface="Times New Roman" panose="02020603050405020304" pitchFamily="18" charset="0"/>
                <a:cs typeface="Times New Roman" panose="02020603050405020304" pitchFamily="18" charset="0"/>
              </a:rPr>
              <a:t>ayrıca davacı erkeğin de dedektif tutmak suretiyle kusurlu olduğunun, boşanmaya sebebiyet veren olaylarda davalı kadının yine de ağır kusurlu bulunduğunun</a:t>
            </a:r>
            <a:r>
              <a:rPr lang="tr-TR" sz="2000" b="0" i="0" dirty="0">
                <a:effectLst/>
                <a:latin typeface="Times New Roman" panose="02020603050405020304" pitchFamily="18" charset="0"/>
                <a:cs typeface="Times New Roman" panose="02020603050405020304" pitchFamily="18" charset="0"/>
              </a:rPr>
              <a:t> anlaşılmasına göre, yerinde bulunmayan temyiz itirazlarının reddiyle usul ve kanuna uygun olan hükmün ONANMASINA,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9232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E36491A-2DF4-4A9C-AC12-DC610BC67FEA}"/>
              </a:ext>
            </a:extLst>
          </p:cNvPr>
          <p:cNvSpPr>
            <a:spLocks noGrp="1"/>
          </p:cNvSpPr>
          <p:nvPr>
            <p:ph type="title"/>
          </p:nvPr>
        </p:nvSpPr>
        <p:spPr>
          <a:xfrm>
            <a:off x="1371599" y="294538"/>
            <a:ext cx="9895951" cy="1033669"/>
          </a:xfrm>
        </p:spPr>
        <p:txBody>
          <a:bodyPr>
            <a:noAutofit/>
          </a:bodyPr>
          <a:lstStyle/>
          <a:p>
            <a:r>
              <a:rPr lang="tr-TR" sz="2000" dirty="0">
                <a:effectLst/>
                <a:latin typeface="Calibri" panose="020F0502020204030204" pitchFamily="34" charset="0"/>
                <a:ea typeface="Calibri" panose="020F0502020204030204" pitchFamily="34" charset="0"/>
                <a:cs typeface="Times New Roman" panose="02020603050405020304" pitchFamily="18" charset="0"/>
              </a:rPr>
              <a:t>                                            </a:t>
            </a:r>
            <a:br>
              <a:rPr lang="tr-TR" sz="2000" b="1" dirty="0">
                <a:effectLst/>
                <a:latin typeface="Calibri" panose="020F0502020204030204" pitchFamily="34" charset="0"/>
                <a:ea typeface="Calibri" panose="020F0502020204030204" pitchFamily="34" charset="0"/>
                <a:cs typeface="Times New Roman" panose="02020603050405020304" pitchFamily="18" charset="0"/>
              </a:rPr>
            </a:br>
            <a:r>
              <a:rPr lang="tr-TR" sz="2000" b="1" dirty="0">
                <a:effectLst/>
                <a:latin typeface="Calibri" panose="020F0502020204030204" pitchFamily="34" charset="0"/>
                <a:ea typeface="Calibri" panose="020F0502020204030204" pitchFamily="34"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Görüntülerin casus yazılımla elde edilmesi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Yargıtay 2. Hukuk 2016/16760 2018/5112  16.04.2018</a:t>
            </a:r>
            <a:br>
              <a:rPr lang="tr-TR" sz="2000" b="1" i="0" dirty="0">
                <a:solidFill>
                  <a:srgbClr val="FFFFFF"/>
                </a:solidFill>
                <a:effectLst/>
                <a:latin typeface="Times New Roman" panose="02020603050405020304" pitchFamily="18" charset="0"/>
                <a:cs typeface="Times New Roman" panose="02020603050405020304" pitchFamily="18" charset="0"/>
              </a:rPr>
            </a:br>
            <a:endParaRPr lang="tr-TR" sz="2000"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8C443C29-5E28-5C8E-46B9-DBFE5323E642}"/>
              </a:ext>
            </a:extLst>
          </p:cNvPr>
          <p:cNvSpPr>
            <a:spLocks noGrp="1"/>
          </p:cNvSpPr>
          <p:nvPr>
            <p:ph idx="1"/>
          </p:nvPr>
        </p:nvSpPr>
        <p:spPr>
          <a:xfrm>
            <a:off x="791111" y="2188396"/>
            <a:ext cx="10664574" cy="3750067"/>
          </a:xfrm>
        </p:spPr>
        <p:txBody>
          <a:bodyPr anchor="ctr">
            <a:normAutofit/>
          </a:bodyPr>
          <a:lstStyle/>
          <a:p>
            <a:pPr marL="0" indent="0">
              <a:buNone/>
            </a:pPr>
            <a:endParaRPr lang="tr-TR" sz="1700" b="0" i="0" dirty="0">
              <a:effectLst/>
              <a:latin typeface="Times New Roman" panose="02020603050405020304" pitchFamily="18" charset="0"/>
              <a:cs typeface="Times New Roman" panose="02020603050405020304" pitchFamily="18" charset="0"/>
            </a:endParaRPr>
          </a:p>
          <a:p>
            <a:pPr marL="0" indent="0">
              <a:buNone/>
            </a:pPr>
            <a:r>
              <a:rPr lang="tr-TR" sz="2000" b="0" i="0" dirty="0">
                <a:solidFill>
                  <a:srgbClr val="333333"/>
                </a:solidFill>
                <a:effectLst/>
                <a:latin typeface="Times New Roman" panose="02020603050405020304" pitchFamily="18" charset="0"/>
                <a:cs typeface="Times New Roman" panose="02020603050405020304" pitchFamily="18" charset="0"/>
              </a:rPr>
              <a:t>Mahkemece boşanmaya sebebiyet veren vakıalarda davalı-karşı davacı kadın ağır kusurlu bulunarak her iki tarafın davasının kabulüne karar verilmiştir. Yapılan yargılama ve toplanan delillerden, davacı-karşı davalı erkeğin eşinin telefonuna yüklediği program ile elde edilen görüşme kayıtlarının hukuka aykırı delil olduğu anlaşılmaktadır</a:t>
            </a:r>
            <a:r>
              <a:rPr lang="tr-TR" sz="2000" b="1" i="0" dirty="0">
                <a:solidFill>
                  <a:srgbClr val="333333"/>
                </a:solidFill>
                <a:effectLst/>
                <a:latin typeface="Times New Roman" panose="02020603050405020304" pitchFamily="18" charset="0"/>
                <a:cs typeface="Times New Roman" panose="02020603050405020304" pitchFamily="18" charset="0"/>
              </a:rPr>
              <a:t>. Gerçekleşen bu durum karşısında bu delil hukuka aykırı nitelikte olduğundan kusur belirlemesinde dikkate alınamaz ve kadına kusur olarak yüklenemez. </a:t>
            </a:r>
            <a:r>
              <a:rPr lang="tr-TR" sz="2000" b="0" i="0" dirty="0">
                <a:solidFill>
                  <a:srgbClr val="333333"/>
                </a:solidFill>
                <a:effectLst/>
                <a:latin typeface="Times New Roman" panose="02020603050405020304" pitchFamily="18" charset="0"/>
                <a:cs typeface="Times New Roman" panose="02020603050405020304" pitchFamily="18" charset="0"/>
              </a:rPr>
              <a:t>Öyleyse, boşanmaya sebep olan olaylarda, mahkemece taraflara yüklenen ve gerçekleşen diğer kusurlu davranışların yanında, </a:t>
            </a:r>
            <a:r>
              <a:rPr lang="tr-TR" sz="2000" b="1" i="0" dirty="0">
                <a:solidFill>
                  <a:srgbClr val="333333"/>
                </a:solidFill>
                <a:effectLst/>
                <a:latin typeface="Times New Roman" panose="02020603050405020304" pitchFamily="18" charset="0"/>
                <a:cs typeface="Times New Roman" panose="02020603050405020304" pitchFamily="18" charset="0"/>
              </a:rPr>
              <a:t>davacı-karşı davalı erkeğin eşinin telefonuna gizlice program yükleyerek eşinin özel hayatının gizliliğini ihlal ettiği anlaşılmakla</a:t>
            </a:r>
            <a:r>
              <a:rPr lang="tr-TR" sz="2000" b="0" i="0" dirty="0">
                <a:solidFill>
                  <a:srgbClr val="333333"/>
                </a:solidFill>
                <a:effectLst/>
                <a:latin typeface="Times New Roman" panose="02020603050405020304" pitchFamily="18" charset="0"/>
                <a:cs typeface="Times New Roman" panose="02020603050405020304" pitchFamily="18" charset="0"/>
              </a:rPr>
              <a:t>, erkeğin kadına göre daha fazla kusurlu olduğunun kabul edilmesi gerekir. Bu husus nazara alınmadan, kadının ağır kusurlu kabul edilmesi doğru olmamıştır.</a:t>
            </a:r>
            <a:endParaRPr lang="tr-T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36680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7BCE62C-6D3C-96DA-FE79-732A7FF203CC}"/>
              </a:ext>
            </a:extLst>
          </p:cNvPr>
          <p:cNvSpPr>
            <a:spLocks noGrp="1"/>
          </p:cNvSpPr>
          <p:nvPr>
            <p:ph type="title"/>
          </p:nvPr>
        </p:nvSpPr>
        <p:spPr>
          <a:xfrm>
            <a:off x="1371599" y="294538"/>
            <a:ext cx="9895951" cy="1033669"/>
          </a:xfrm>
        </p:spPr>
        <p:txBody>
          <a:bodyPr>
            <a:normAutofit/>
          </a:bodyPr>
          <a:lstStyle/>
          <a:p>
            <a:r>
              <a:rPr lang="tr-TR" sz="2200" b="1" i="0" dirty="0">
                <a:solidFill>
                  <a:srgbClr val="FFFFFF"/>
                </a:solidFill>
                <a:effectLst/>
                <a:latin typeface="Times New Roman" panose="02020603050405020304" pitchFamily="18" charset="0"/>
                <a:cs typeface="Times New Roman" panose="02020603050405020304" pitchFamily="18" charset="0"/>
              </a:rPr>
              <a:t>                     Silinen kayıtların programla geri getirilmesi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2022/6424 2022/7549 tarih 27.09.2022</a:t>
            </a:r>
            <a:br>
              <a:rPr lang="tr-TR" sz="2200" b="1" i="0" dirty="0">
                <a:solidFill>
                  <a:srgbClr val="FFFFFF"/>
                </a:solidFill>
                <a:effectLst/>
                <a:latin typeface="Roboto" panose="02000000000000000000" pitchFamily="2"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94EBBB95-3635-42D4-A4C8-9D958FBC1031}"/>
              </a:ext>
            </a:extLst>
          </p:cNvPr>
          <p:cNvSpPr>
            <a:spLocks noGrp="1"/>
          </p:cNvSpPr>
          <p:nvPr>
            <p:ph idx="1"/>
          </p:nvPr>
        </p:nvSpPr>
        <p:spPr>
          <a:xfrm>
            <a:off x="705395" y="2464527"/>
            <a:ext cx="10798628" cy="3537028"/>
          </a:xfrm>
        </p:spPr>
        <p:txBody>
          <a:bodyPr anchor="ctr">
            <a:normAutofit/>
          </a:bodyPr>
          <a:lstStyle/>
          <a:p>
            <a:endParaRPr lang="tr-TR" sz="1900" b="0" i="0" dirty="0">
              <a:effectLst/>
              <a:latin typeface="Times New Roman" panose="02020603050405020304" pitchFamily="18" charset="0"/>
              <a:cs typeface="Times New Roman" panose="02020603050405020304" pitchFamily="18" charset="0"/>
            </a:endParaRPr>
          </a:p>
          <a:p>
            <a:r>
              <a:rPr lang="tr-TR" sz="1800" b="0" i="0" dirty="0">
                <a:solidFill>
                  <a:srgbClr val="000000"/>
                </a:solidFill>
                <a:effectLst/>
                <a:latin typeface="Times New Roman" panose="02020603050405020304" pitchFamily="18" charset="0"/>
                <a:cs typeface="Times New Roman" panose="02020603050405020304" pitchFamily="18" charset="0"/>
              </a:rPr>
              <a:t>“ Yapılan yargılama ve toplanan delillerden; davacı tanıkları, davalı kadına ait telefonda resim ve yazışmalar gördüklerini beyan etseler de davacı erkeğin duruşmadaki </a:t>
            </a:r>
            <a:r>
              <a:rPr lang="tr-TR" sz="1800" b="1" i="0" dirty="0">
                <a:solidFill>
                  <a:srgbClr val="000000"/>
                </a:solidFill>
                <a:effectLst/>
                <a:latin typeface="Times New Roman" panose="02020603050405020304" pitchFamily="18" charset="0"/>
                <a:cs typeface="Times New Roman" panose="02020603050405020304" pitchFamily="18" charset="0"/>
              </a:rPr>
              <a:t>“ kadının telefonuna “disk </a:t>
            </a:r>
            <a:r>
              <a:rPr lang="tr-TR" sz="1800" b="1" i="0" dirty="0" err="1">
                <a:solidFill>
                  <a:srgbClr val="000000"/>
                </a:solidFill>
                <a:effectLst/>
                <a:latin typeface="Times New Roman" panose="02020603050405020304" pitchFamily="18" charset="0"/>
                <a:cs typeface="Times New Roman" panose="02020603050405020304" pitchFamily="18" charset="0"/>
              </a:rPr>
              <a:t>digger</a:t>
            </a:r>
            <a:r>
              <a:rPr lang="tr-TR" sz="1800" b="1" i="0" dirty="0">
                <a:solidFill>
                  <a:srgbClr val="000000"/>
                </a:solidFill>
                <a:effectLst/>
                <a:latin typeface="Times New Roman" panose="02020603050405020304" pitchFamily="18" charset="0"/>
                <a:cs typeface="Times New Roman" panose="02020603050405020304" pitchFamily="18" charset="0"/>
              </a:rPr>
              <a:t>" isimli programı kurduğu, telefondaki silinen kayıtları geri getirdiği” beyanı dikkate alındığında erkeğin eşinin telefonuna yüklediği program ile elde edilen görüşme kayıtlarının hukuka aykırı olarak elde edilen delil niteliğinde olduğu anlaşılmaktadır. Gerçekleşen bu durum karşısında, hukuka aykırı bu delil kusur belirlemesinde dikkate alınamaz ve bu delil ile kanıtlanmak istenen vakıa kadına kusur olarak yüklenemez.</a:t>
            </a:r>
            <a:r>
              <a:rPr lang="tr-TR" sz="1800" b="0" i="0" dirty="0">
                <a:solidFill>
                  <a:srgbClr val="000000"/>
                </a:solidFill>
                <a:effectLst/>
                <a:latin typeface="Times New Roman" panose="02020603050405020304" pitchFamily="18" charset="0"/>
                <a:cs typeface="Times New Roman" panose="02020603050405020304" pitchFamily="18" charset="0"/>
              </a:rPr>
              <a:t> Diğer yandan davacı erkek tarafından dosyaya sunulan ve davalı kadına ait olduğunu iddia ettiği yazışmaların davalı kadın tarafından kabul edilmediği, davalı tarafından yazıldığı iddiasının soyut kaldığı anlaşılmakla bu yazışmalar da kusur belirlemesinde dikkate alınamaz. Bu durumda, dinlenen tanıkların davacıdan edindikleri duyuma dayalı anlatımları da dikkate alındığında, davalı kadına yüklenen güven sarsıcı davranış vakıasının ispatlanamadığı anlaşılmaktadır. O halde, davacı erkeğin davasının reddine karar verilmesi gerekirken yazılı şekilde davanın kabulü hatalı olup bozmayı gerektirmiştir”</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7786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2194296-694E-EA02-CEDE-77D426A4B913}"/>
              </a:ext>
            </a:extLst>
          </p:cNvPr>
          <p:cNvSpPr>
            <a:spLocks noGrp="1"/>
          </p:cNvSpPr>
          <p:nvPr>
            <p:ph type="title"/>
          </p:nvPr>
        </p:nvSpPr>
        <p:spPr>
          <a:xfrm>
            <a:off x="1371599" y="294538"/>
            <a:ext cx="9895951" cy="1033669"/>
          </a:xfrm>
        </p:spPr>
        <p:txBody>
          <a:bodyPr>
            <a:normAutofit/>
          </a:bodyPr>
          <a:lstStyle/>
          <a:p>
            <a:r>
              <a:rPr lang="tr-TR" sz="2200" b="1" i="0" dirty="0">
                <a:solidFill>
                  <a:srgbClr val="FFFFFF"/>
                </a:solidFill>
                <a:effectLst/>
                <a:latin typeface="Times New Roman" panose="02020603050405020304" pitchFamily="18" charset="0"/>
                <a:cs typeface="Times New Roman" panose="02020603050405020304" pitchFamily="18" charset="0"/>
              </a:rPr>
              <a:t>       Skype – Ekran Görüntüsü  Hukuka Aykırı Delil Değildir.</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2021/478 2021/1604 karar 23.02.2021</a:t>
            </a:r>
            <a:br>
              <a:rPr lang="tr-TR" sz="2200" b="1" i="0" dirty="0">
                <a:solidFill>
                  <a:srgbClr val="FFFFFF"/>
                </a:solidFill>
                <a:effectLst/>
                <a:latin typeface="Roboto" panose="02000000000000000000" pitchFamily="2"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9BE46569-5AB0-2A4B-2140-394A3FE0503D}"/>
              </a:ext>
            </a:extLst>
          </p:cNvPr>
          <p:cNvSpPr>
            <a:spLocks noGrp="1"/>
          </p:cNvSpPr>
          <p:nvPr>
            <p:ph idx="1"/>
          </p:nvPr>
        </p:nvSpPr>
        <p:spPr>
          <a:xfrm>
            <a:off x="575353" y="2462036"/>
            <a:ext cx="11035412" cy="4101426"/>
          </a:xfrm>
        </p:spPr>
        <p:txBody>
          <a:bodyPr anchor="ctr">
            <a:normAutofit/>
          </a:bodyPr>
          <a:lstStyle/>
          <a:p>
            <a:pPr>
              <a:lnSpc>
                <a:spcPct val="107000"/>
              </a:lnSpc>
              <a:spcAft>
                <a:spcPts val="600"/>
              </a:spcAft>
            </a:pP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Davacı kadın tarafından, </a:t>
            </a:r>
            <a:r>
              <a:rPr lang="tr-TR" sz="20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davalı erkeğin telefonundaki SKYPE isimli sesli, görüntülü ve yazılı sohbet ve iletişim uygulaması üzerinden başka kadınlarla yapmış olduğu cinsel içerikli yazışmaların ekran görüntüleri alınmak suretiyle dosyaya sunulan çıktıların erkeğin haberi olmaksızın, onun bilgisi ve rızası dışında sırf delil oluşturmak maksatlı olarak hukuka aykırı bir şekilde elde edildiğinden bahsedilemez. </a:t>
            </a: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Bu durumda, davacı tarafça usulüne uygun olarak elde edilen ve dosyaya sunulan bu delilin hükme esas alınmasında herhangi bir hukuka aykırılık bulunmamaktadır. O halde istinaf incelemesi yapan bölge adliye mahkemesince, davacı kadın tarafından sunulan bu delil de dikkate alınarak hüküm kurulmak ve istinaf incelemesi buna göre yapılarak bir karar verilmek üzere hükmün münhasıran bu sebeple bozulmasına karar vermek gerekmiştir.</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66469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3BA59D8-D18C-BA30-FBFF-CF170A750227}"/>
              </a:ext>
            </a:extLst>
          </p:cNvPr>
          <p:cNvSpPr>
            <a:spLocks noGrp="1"/>
          </p:cNvSpPr>
          <p:nvPr>
            <p:ph type="title"/>
          </p:nvPr>
        </p:nvSpPr>
        <p:spPr>
          <a:xfrm>
            <a:off x="1371599" y="294538"/>
            <a:ext cx="9895951" cy="1033669"/>
          </a:xfrm>
        </p:spPr>
        <p:txBody>
          <a:bodyPr>
            <a:normAutofit fontScale="90000"/>
          </a:bodyPr>
          <a:lstStyle/>
          <a:p>
            <a:br>
              <a:rPr lang="tr-TR" sz="16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SMS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i="0" dirty="0">
                <a:solidFill>
                  <a:schemeClr val="bg1"/>
                </a:solidFill>
                <a:effectLst/>
                <a:latin typeface="Times New Roman" panose="02020603050405020304" pitchFamily="18" charset="0"/>
                <a:cs typeface="Times New Roman" panose="02020603050405020304" pitchFamily="18" charset="0"/>
              </a:rPr>
            </a:br>
            <a:r>
              <a:rPr lang="tr-TR" sz="2200" i="0" dirty="0">
                <a:solidFill>
                  <a:schemeClr val="bg1"/>
                </a:solidFill>
                <a:effectLst/>
                <a:latin typeface="Times New Roman" panose="02020603050405020304" pitchFamily="18" charset="0"/>
                <a:cs typeface="Times New Roman" panose="02020603050405020304" pitchFamily="18" charset="0"/>
              </a:rPr>
              <a:t>           </a:t>
            </a:r>
            <a:r>
              <a:rPr lang="tr-TR" sz="2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Yargıtay 2. Hukuk Dairesi 2021/563 2021/1768 tarih 01.03.2021</a:t>
            </a:r>
            <a:br>
              <a:rPr lang="tr-TR" sz="2200" i="0" dirty="0">
                <a:solidFill>
                  <a:schemeClr val="bg1"/>
                </a:solidFill>
                <a:effectLst/>
                <a:latin typeface="Roboto" panose="02000000000000000000" pitchFamily="2" charset="0"/>
              </a:rPr>
            </a:br>
            <a:endParaRPr lang="tr-TR" sz="2200" dirty="0">
              <a:solidFill>
                <a:schemeClr val="bg1"/>
              </a:solidFill>
            </a:endParaRPr>
          </a:p>
        </p:txBody>
      </p:sp>
      <p:sp>
        <p:nvSpPr>
          <p:cNvPr id="3" name="İçerik Yer Tutucusu 2">
            <a:extLst>
              <a:ext uri="{FF2B5EF4-FFF2-40B4-BE49-F238E27FC236}">
                <a16:creationId xmlns:a16="http://schemas.microsoft.com/office/drawing/2014/main" id="{D0A77B79-2119-1B5D-5658-E30CB0BD53EA}"/>
              </a:ext>
            </a:extLst>
          </p:cNvPr>
          <p:cNvSpPr>
            <a:spLocks noGrp="1"/>
          </p:cNvSpPr>
          <p:nvPr>
            <p:ph idx="1"/>
          </p:nvPr>
        </p:nvSpPr>
        <p:spPr>
          <a:xfrm>
            <a:off x="616448" y="1787704"/>
            <a:ext cx="11373493" cy="5070296"/>
          </a:xfrm>
        </p:spPr>
        <p:txBody>
          <a:bodyPr anchor="ctr">
            <a:normAutofit/>
          </a:bodyPr>
          <a:lstStyle/>
          <a:p>
            <a:pPr marL="0" indent="0">
              <a:buNone/>
            </a:pPr>
            <a:r>
              <a:rPr lang="tr-TR" sz="2000" b="0" i="0" dirty="0">
                <a:effectLst/>
                <a:latin typeface="Times New Roman" panose="02020603050405020304" pitchFamily="18" charset="0"/>
                <a:cs typeface="Times New Roman" panose="02020603050405020304" pitchFamily="18" charset="0"/>
              </a:rPr>
              <a:t>Dosya incelendiğinde; </a:t>
            </a:r>
            <a:r>
              <a:rPr lang="tr-TR" sz="2000" b="1" i="0" dirty="0">
                <a:effectLst/>
                <a:latin typeface="Times New Roman" panose="02020603050405020304" pitchFamily="18" charset="0"/>
                <a:cs typeface="Times New Roman" panose="02020603050405020304" pitchFamily="18" charset="0"/>
              </a:rPr>
              <a:t>davalı-davacı kadının evden ayrılırken eşyalarını almasına izin verilmediği, bu şekilde cep telefonunu da yanına alamadığı sabittir. Telefonu unuttuğu varsayımında dahi telefondaki mesajların özel hayatın gizliliğini ihlal edecek şekilde kusur belirlemesinde dikkate alınması doğru görülmemiştir.</a:t>
            </a:r>
            <a:r>
              <a:rPr lang="tr-TR" sz="2000" b="0" i="0" dirty="0">
                <a:effectLst/>
                <a:latin typeface="Times New Roman" panose="02020603050405020304" pitchFamily="18" charset="0"/>
                <a:cs typeface="Times New Roman" panose="02020603050405020304" pitchFamily="18" charset="0"/>
              </a:rPr>
              <a:t> Bu nedenle davalı-davacı kadının cep telefonunda yer alan mesajlar hukuka aykırı olarak elde edilmiş delil kapsamında olup, kusur belirlemesinde dikkate alınamayacağından davalı-davacı kadına, eşine “</a:t>
            </a:r>
            <a:r>
              <a:rPr lang="tr-TR" sz="2000" b="0" i="0" dirty="0" err="1">
                <a:effectLst/>
                <a:latin typeface="Times New Roman" panose="02020603050405020304" pitchFamily="18" charset="0"/>
                <a:cs typeface="Times New Roman" panose="02020603050405020304" pitchFamily="18" charset="0"/>
              </a:rPr>
              <a:t>hanzo</a:t>
            </a:r>
            <a:r>
              <a:rPr lang="tr-TR" sz="2000" b="0" i="0" dirty="0">
                <a:effectLst/>
                <a:latin typeface="Times New Roman" panose="02020603050405020304" pitchFamily="18" charset="0"/>
                <a:cs typeface="Times New Roman" panose="02020603050405020304" pitchFamily="18" charset="0"/>
              </a:rPr>
              <a:t>” diye hitap ettiği, babasının eşine “</a:t>
            </a:r>
            <a:r>
              <a:rPr lang="tr-TR" sz="2000" b="0" i="0" dirty="0" err="1">
                <a:effectLst/>
                <a:latin typeface="Times New Roman" panose="02020603050405020304" pitchFamily="18" charset="0"/>
                <a:cs typeface="Times New Roman" panose="02020603050405020304" pitchFamily="18" charset="0"/>
              </a:rPr>
              <a:t>maloş</a:t>
            </a:r>
            <a:r>
              <a:rPr lang="tr-TR" sz="2000" b="0" i="0" dirty="0">
                <a:effectLst/>
                <a:latin typeface="Times New Roman" panose="02020603050405020304" pitchFamily="18" charset="0"/>
                <a:cs typeface="Times New Roman" panose="02020603050405020304" pitchFamily="18" charset="0"/>
              </a:rPr>
              <a:t>” diye hitap etmesine ses çıkarmadığı vakıaları kusur olarak yüklenemez.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7631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046522B-C371-2DBA-5DD8-BDFE930D5170}"/>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                                  TMK 184</a:t>
            </a:r>
            <a:br>
              <a:rPr lang="tr-TR" sz="4000">
                <a:solidFill>
                  <a:srgbClr val="FFFFFF"/>
                </a:solidFill>
              </a:rPr>
            </a:br>
            <a:r>
              <a:rPr lang="tr-TR" sz="4000">
                <a:solidFill>
                  <a:srgbClr val="FFFFFF"/>
                </a:solidFill>
              </a:rPr>
              <a:t>              </a:t>
            </a:r>
          </a:p>
        </p:txBody>
      </p:sp>
      <p:sp>
        <p:nvSpPr>
          <p:cNvPr id="3" name="İçerik Yer Tutucusu 2">
            <a:extLst>
              <a:ext uri="{FF2B5EF4-FFF2-40B4-BE49-F238E27FC236}">
                <a16:creationId xmlns:a16="http://schemas.microsoft.com/office/drawing/2014/main" id="{DBAAA9C1-1B7B-0ED8-6268-38BD5C6CC8BD}"/>
              </a:ext>
            </a:extLst>
          </p:cNvPr>
          <p:cNvSpPr>
            <a:spLocks noGrp="1"/>
          </p:cNvSpPr>
          <p:nvPr>
            <p:ph idx="1"/>
          </p:nvPr>
        </p:nvSpPr>
        <p:spPr>
          <a:xfrm>
            <a:off x="4810259" y="649480"/>
            <a:ext cx="6555347" cy="5546047"/>
          </a:xfrm>
        </p:spPr>
        <p:txBody>
          <a:bodyPr anchor="ctr">
            <a:normAutofit/>
          </a:bodyPr>
          <a:lstStyle/>
          <a:p>
            <a:r>
              <a:rPr lang="tr-TR" sz="2000"/>
              <a:t>“hâkimin, boşanma veya ayrılık davasının dayandığı olguların varlığına vicdanen kanaat getirmedikçe, bunları ispatlanmış sayamayacağı, bu olgular hakkında gerek re'sen, gerek istem üzerine taraflara yemin öneremeyeceği, tarafların bu konudaki her türlü ikrarlarının hâkimi bağlamayacağı, hâkimin, kanıtları serbestçe takdir edeceği, boşanma veya ayrılığın fer'î sonuçlarına ilişkin anlaşmaların, hâkim tarafından onaylanmadıkça geçerli olmayacağı, hâkimin, taraflardan birinin istemi üzerine duruşmanın gizli yapılmasına karar verebileceği”</a:t>
            </a:r>
          </a:p>
        </p:txBody>
      </p:sp>
    </p:spTree>
    <p:extLst>
      <p:ext uri="{BB962C8B-B14F-4D97-AF65-F5344CB8AC3E}">
        <p14:creationId xmlns:p14="http://schemas.microsoft.com/office/powerpoint/2010/main" val="19452377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E84D094-E3FB-7601-29A9-DBFF34DD6667}"/>
              </a:ext>
            </a:extLst>
          </p:cNvPr>
          <p:cNvSpPr>
            <a:spLocks noGrp="1"/>
          </p:cNvSpPr>
          <p:nvPr>
            <p:ph type="title"/>
          </p:nvPr>
        </p:nvSpPr>
        <p:spPr>
          <a:xfrm>
            <a:off x="1371599" y="294538"/>
            <a:ext cx="9895951" cy="1033669"/>
          </a:xfrm>
        </p:spPr>
        <p:txBody>
          <a:bodyPr>
            <a:noAutofit/>
          </a:bodyPr>
          <a:lstStyle/>
          <a:p>
            <a:r>
              <a:rPr lang="tr-TR" sz="2000" b="1" i="0" dirty="0">
                <a:solidFill>
                  <a:srgbClr val="FFFFFF"/>
                </a:solidFill>
                <a:effectLst/>
                <a:latin typeface="Times New Roman" panose="02020603050405020304" pitchFamily="18" charset="0"/>
                <a:cs typeface="Times New Roman" panose="02020603050405020304" pitchFamily="18" charset="0"/>
              </a:rPr>
              <a:t>                             </a:t>
            </a: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Sosyal Medya Paylaşımları</a:t>
            </a:r>
            <a:br>
              <a:rPr lang="tr-TR" sz="2000" b="1" i="0" dirty="0">
                <a:solidFill>
                  <a:srgbClr val="FFFFFF"/>
                </a:solidFill>
                <a:effectLst/>
                <a:latin typeface="Times New Roman" panose="02020603050405020304" pitchFamily="18" charset="0"/>
                <a:cs typeface="Times New Roman" panose="02020603050405020304" pitchFamily="18" charset="0"/>
              </a:rPr>
            </a:b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3. Hukuk 2016/14742 2017/2577 tarih 07.03.2017</a:t>
            </a:r>
            <a:br>
              <a:rPr lang="tr-TR" sz="2000" b="1" i="0" dirty="0">
                <a:solidFill>
                  <a:srgbClr val="FFFFFF"/>
                </a:solidFill>
                <a:effectLst/>
                <a:latin typeface="Roboto" panose="02000000000000000000" pitchFamily="2" charset="0"/>
              </a:rPr>
            </a:br>
            <a:endParaRPr lang="tr-TR" sz="2000" dirty="0">
              <a:solidFill>
                <a:srgbClr val="FFFFFF"/>
              </a:solidFill>
            </a:endParaRPr>
          </a:p>
        </p:txBody>
      </p:sp>
      <p:sp>
        <p:nvSpPr>
          <p:cNvPr id="3" name="İçerik Yer Tutucusu 2">
            <a:extLst>
              <a:ext uri="{FF2B5EF4-FFF2-40B4-BE49-F238E27FC236}">
                <a16:creationId xmlns:a16="http://schemas.microsoft.com/office/drawing/2014/main" id="{7AEC168B-E9C2-65B0-DD0D-92DBD771C469}"/>
              </a:ext>
            </a:extLst>
          </p:cNvPr>
          <p:cNvSpPr>
            <a:spLocks noGrp="1"/>
          </p:cNvSpPr>
          <p:nvPr>
            <p:ph idx="1"/>
          </p:nvPr>
        </p:nvSpPr>
        <p:spPr>
          <a:xfrm>
            <a:off x="459351" y="2246810"/>
            <a:ext cx="11314638" cy="4441373"/>
          </a:xfrm>
        </p:spPr>
        <p:txBody>
          <a:bodyPr anchor="ctr">
            <a:normAutofit fontScale="85000" lnSpcReduction="20000"/>
          </a:bodyPr>
          <a:lstStyle/>
          <a:p>
            <a:pPr marL="0" indent="0">
              <a:buNone/>
            </a:pPr>
            <a:endParaRPr lang="tr-TR" sz="1800" b="0" i="0" dirty="0">
              <a:effectLst/>
              <a:latin typeface="Times New Roman" panose="02020603050405020304" pitchFamily="18" charset="0"/>
              <a:cs typeface="Times New Roman" panose="02020603050405020304" pitchFamily="18" charset="0"/>
            </a:endParaRPr>
          </a:p>
          <a:p>
            <a:pPr>
              <a:lnSpc>
                <a:spcPct val="107000"/>
              </a:lnSpc>
              <a:spcAft>
                <a:spcPts val="800"/>
              </a:spcAft>
            </a:pP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Öncelikle, mahkeme kararında gerekçe olarak dayanılan; davacı nafaka yükümlüsü tarafından (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facebook</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ve WhatsApp’tan alındığı iddia olunan ) görüntü kayıtlarından ibaret olan delilinin hukuken geçerli ve hükme esas alınabilecek bir delil niteliğinde olup olmadığının belirlenmesi gerekmektedir.</a:t>
            </a:r>
            <a:r>
              <a:rPr lang="tr-TR" sz="1800" kern="1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01.10.2011’de yürürlüğe giren 6100 Sayılı Hukuk Muhakemeleri Kanunu’nun “İspat hakkı” başlığını taşıyan 189/2. maddesinde; “Hukuka aykırı olarak elde edilmiş olan deliller mahkeme tarafından bir vakıanın ispatında dikkate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alınamız</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hükmü ile açıkça hukuka aykırı olarak elde edilmiş delilerin ispat gücü olmayacağı kabul edilmiştir.</a:t>
            </a:r>
            <a:r>
              <a:rPr lang="tr-TR" sz="1800" kern="1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Böylece Hukuk Yargılamasında da ispat hakkının delillere dair yönünün hukuki çerçevesi çizilmiş; bir davada ileri sürülebilecek her türlü delilin mutlaka hukuka uygun yollardan elde edilmiş olması, eş söyleyişle yasak delil niteliğinde olmaması esası getirilmiştir. </a:t>
            </a:r>
            <a:r>
              <a:rPr lang="tr-TR" sz="18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Anılan düzenlemeye göre, hukuka aykırı olarak elde edildiği anlaşılan delillerin, mahkeme tarafından bir vakıanın ispatında dikkate alınamayacağı düzenlenmek suretiyle yargılama sırasında taraflarca sunulan delillerin elde ediliş biçiminin mahkeme tarafından </a:t>
            </a:r>
            <a:r>
              <a:rPr lang="tr-TR" sz="1800" b="1"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re’sen</a:t>
            </a:r>
            <a:r>
              <a:rPr lang="tr-TR" sz="18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gözönüne</a:t>
            </a:r>
            <a:r>
              <a:rPr lang="tr-TR" sz="18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alınması ve bu delillerin hukuken meşru yol ve yöntemlerle elde edildiği, delilin her ne suretle olursa olsun hukuka aykırı olarak elde edildiğinin </a:t>
            </a:r>
            <a:r>
              <a:rPr lang="tr-TR" sz="1800" b="1"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tesbiti</a:t>
            </a:r>
            <a:r>
              <a:rPr lang="tr-TR" sz="1800" b="1"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halinde, diğer tarafça bu konuda itiraz ileri sürülmese dahi mahkemece bu sunulan delillerin caiz olmadığına karar verilerek, dosya kapsamında değerlendirilmemesi ilkesi benimsenmiştir</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kern="1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Diğer taraftan, hukuka aykırı elde edilen delillerin yargılamada değerlendirilmesi konusunda 01.10.2011 tarihine kadar Medeni Usul Hukukunda açık bir yasa hükmü olmadığı halde, gerek mülga 1412 Sayılı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CMUK’nda</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gerekse de 5271 Sayılı CMK’nda açık düzenleme yapılmıştır. Mülga 1412 Sayılı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CMUK’nun</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254/2. maddesinde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Koğuşturma</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makamlarının hukuka aykırı şekilde elde ettikleri deliller hükme esas alınamaz.” denilmiş, 5271 Sayılı </a:t>
            </a:r>
            <a:r>
              <a:rPr lang="tr-TR" sz="1800" kern="0" dirty="0" err="1">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CMK’nun</a:t>
            </a: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 206/2-a maddesinde “ortaya konulması istenilen delilin, kanuna aykırı olarak elde edilmesi halinde reddolunacağı” düzenlendiği gibi Anayasa’nın 38. maddesinin altıncı fıkrasında, kanuna aykırı olarak elde edilmiş bulguların delil olarak kabul edilemeyeceği açıkça hükme bağlandığından ve bu Anayasal kural, her ne kadar, ceza yargısına dair gibi görünse de, tüm yargı çeşitleri, bu arada adlî yargı bütünü içinde yer alan hukuk yargısı bakımından da geçerlilik taşıyan bir düzenleme konumunda olduğu, yargısal uygulamalarda kabul edilmiştir.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sz="2000" dirty="0"/>
          </a:p>
        </p:txBody>
      </p:sp>
    </p:spTree>
    <p:extLst>
      <p:ext uri="{BB962C8B-B14F-4D97-AF65-F5344CB8AC3E}">
        <p14:creationId xmlns:p14="http://schemas.microsoft.com/office/powerpoint/2010/main" val="14894498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E84D094-E3FB-7601-29A9-DBFF34DD6667}"/>
              </a:ext>
            </a:extLst>
          </p:cNvPr>
          <p:cNvSpPr>
            <a:spLocks noGrp="1"/>
          </p:cNvSpPr>
          <p:nvPr>
            <p:ph type="title"/>
          </p:nvPr>
        </p:nvSpPr>
        <p:spPr>
          <a:xfrm>
            <a:off x="1371599" y="294538"/>
            <a:ext cx="9895951" cy="1033669"/>
          </a:xfrm>
        </p:spPr>
        <p:txBody>
          <a:bodyPr>
            <a:noAutofit/>
          </a:bodyPr>
          <a:lstStyle/>
          <a:p>
            <a:pPr>
              <a:lnSpc>
                <a:spcPts val="1445"/>
              </a:lnSpc>
              <a:spcAft>
                <a:spcPts val="800"/>
              </a:spcAft>
            </a:pPr>
            <a:r>
              <a:rPr lang="tr-TR" sz="2000" b="1" i="0" dirty="0">
                <a:solidFill>
                  <a:srgbClr val="FFFFFF"/>
                </a:solidFill>
                <a:effectLst/>
                <a:latin typeface="Times New Roman" panose="02020603050405020304" pitchFamily="18" charset="0"/>
                <a:cs typeface="Times New Roman" panose="02020603050405020304" pitchFamily="18" charset="0"/>
              </a:rPr>
              <a:t>                             </a:t>
            </a: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Sosyal Medya Paylaşımları </a:t>
            </a:r>
            <a:br>
              <a:rPr lang="tr-TR" sz="2000" b="1" i="0" dirty="0">
                <a:solidFill>
                  <a:srgbClr val="FFFFFF"/>
                </a:solidFill>
                <a:effectLst/>
                <a:latin typeface="Times New Roman" panose="02020603050405020304" pitchFamily="18" charset="0"/>
                <a:cs typeface="Times New Roman" panose="02020603050405020304" pitchFamily="18" charset="0"/>
              </a:rPr>
            </a:b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2013/19577</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2014/1926</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5.2.2014</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2000" b="1" i="0" dirty="0">
                <a:solidFill>
                  <a:srgbClr val="FFFFFF"/>
                </a:solidFill>
                <a:effectLst/>
                <a:latin typeface="Roboto" panose="02000000000000000000" pitchFamily="2" charset="0"/>
              </a:rPr>
            </a:br>
            <a:endParaRPr lang="tr-TR" sz="2000" dirty="0">
              <a:solidFill>
                <a:srgbClr val="FFFFFF"/>
              </a:solidFill>
            </a:endParaRPr>
          </a:p>
        </p:txBody>
      </p:sp>
      <p:sp>
        <p:nvSpPr>
          <p:cNvPr id="3" name="İçerik Yer Tutucusu 2">
            <a:extLst>
              <a:ext uri="{FF2B5EF4-FFF2-40B4-BE49-F238E27FC236}">
                <a16:creationId xmlns:a16="http://schemas.microsoft.com/office/drawing/2014/main" id="{7AEC168B-E9C2-65B0-DD0D-92DBD771C469}"/>
              </a:ext>
            </a:extLst>
          </p:cNvPr>
          <p:cNvSpPr>
            <a:spLocks noGrp="1"/>
          </p:cNvSpPr>
          <p:nvPr>
            <p:ph idx="1"/>
          </p:nvPr>
        </p:nvSpPr>
        <p:spPr>
          <a:xfrm>
            <a:off x="459351" y="2246810"/>
            <a:ext cx="11314638" cy="4441373"/>
          </a:xfrm>
        </p:spPr>
        <p:txBody>
          <a:bodyPr anchor="ctr">
            <a:normAutofit/>
          </a:bodyPr>
          <a:lstStyle/>
          <a:p>
            <a:pPr marL="0" indent="0">
              <a:buNone/>
            </a:pPr>
            <a:endParaRPr lang="tr-TR" sz="1800" b="0" i="0" dirty="0">
              <a:effectLst/>
              <a:latin typeface="Times New Roman" panose="02020603050405020304" pitchFamily="18" charset="0"/>
              <a:cs typeface="Times New Roman" panose="02020603050405020304" pitchFamily="18" charset="0"/>
            </a:endParaRPr>
          </a:p>
          <a:p>
            <a:pPr>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Elektronik ortamdaki fotoğraf, film, görüntü veya ses kaydı gibi veriler ve bunlara benzer bilgi taşıyıcılar, diğer delillerle desteklendikleri takdirde "delil" olarak hükme esas alınabilir. Bu veriler tek başına vakıaların ispatına yeterli değildir. Hükme esas alınan elektronik ortamdan elde edilen görüntülerdeki şahısların kocanın yakınları olduğu anlaşılmaktadır. "</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Facebook" isimli sosyal paylaşım sitesi kullanılarak kocanın, dayısıyla görüşmelerine ilişkin iletişim kayıtlarının da; davacının, sosyal paylaşım sitesinde kendisini "kocanın dayısı" yerine koymak suretiyle "dayısı ile koca" yazışıyormuş görüntüsü verilerek davacı tarafından oluşturulduğu, davacının da bunu kabul ettiği anlaşılmaktadır. Bu halde, sosyal paylaşım sitesi üzerinden yapılan görüşme kayıtları da vakıaların ispatında dikkate alınamaz ( HMK </a:t>
            </a:r>
            <a:r>
              <a:rPr lang="tr-TR"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md.</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İlgili maddeyi görmek için tıklayınız"/>
              </a:rPr>
              <a:t>189</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/2 ).</a:t>
            </a:r>
            <a:endParaRPr lang="tr-TR" sz="18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Dosyada sözü edilen elektronik veriler dışında taraflar arasında ortak hayatı temelinden sarsacak derecede ve birliğin devamına imkan bırakmayacak nitelikte bir geçimsizliği kabule elverişli ciddi sebep ve deliller tespit edilememiş, Türk Medeni Kanununun 166. maddesinde yer alan çekilmezlik ve temelden sarsılma olgusu davada gerçekleşmemiştir. Bu durumda davanın reddi gerekirken, yetersiz gerekçe ile boşanmaya karar verilmesi doğru bulunmamıştır.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sz="2000" dirty="0"/>
          </a:p>
        </p:txBody>
      </p:sp>
    </p:spTree>
    <p:extLst>
      <p:ext uri="{BB962C8B-B14F-4D97-AF65-F5344CB8AC3E}">
        <p14:creationId xmlns:p14="http://schemas.microsoft.com/office/powerpoint/2010/main" val="15726645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Kamera Kayıtları - Hukuka Uygun Delil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(Karşı oy rıza olmadığından hukuka aykırıdır diyor)</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000" b="1" dirty="0">
                <a:solidFill>
                  <a:schemeClr val="bg1"/>
                </a:solidFill>
                <a:latin typeface="Times New Roman" panose="02020603050405020304" pitchFamily="18" charset="0"/>
                <a:cs typeface="Times New Roman" panose="02020603050405020304" pitchFamily="18" charset="0"/>
              </a:rPr>
              <a:t>Y</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ARGITAY HUKUK GENEL KURULU</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2020/2-26</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2022/1434</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2.11.2022</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a:bodyPr>
          <a:lstStyle/>
          <a:p>
            <a:pPr>
              <a:lnSpc>
                <a:spcPct val="107000"/>
              </a:lnSpc>
              <a:spcAft>
                <a:spcPts val="800"/>
              </a:spcAft>
            </a:pPr>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rPr>
              <a:t>Bu aşamada “bir delilin hangi durumda hukuka aykırı olarak elde edildiği” noktasının aydınlatılması gerekmektedir. 6100 sayılı Hukuk Muhakemeleri Kanunu'nun ( HMK ) “İspat hakkı” başlığını taşıyan 189. maddesinin 2. fıkrasında yer alan “Hukuka aykırı olarak elde edilmiş olan deliller mahkeme tarafından bir vakıanın ispatında dikkate alınamaz” hükmü ile açıkça hukuka aykırı olarak elde edilmiş delillerin ispat gücü olamayacağı kabul edilmiştir. Böylece ispat hakkının delillere ilişkin yönünün hukukî çerçevesi çizilmiş; bir davada ileri sürülebilecek her türlü delilin mutlaka hukuka uygun yollardan elde edilmiş olması esası getirilmiştir. Uygulamada kişilik haklarının, özel yaşam alanı ve sır alanının ihlâli sonucu elde edilen kayıtların delil olarak değerlendirilemeyeceği kabul edilmektedir. Burada özenle üzerinde vurgulanması gereken husus; “hukuka aykırı olarak elde edilen delilin değerlendirilmesi konusunda” medeni usul hukukunda da geçerli olan dürüstlük kuralı esas alınarak karar verilmesi ve bu konuda her somut olayda, o olayın özelliğine göre değerlendirme yapılması gerektiğidir. Bu konuda ihlâl edilen kanun hükmü ile ispatlanmak istenen menfaat arasında amaca uygunluk hususu da esas alınmalıdır. </a:t>
            </a:r>
            <a:r>
              <a:rPr lang="tr-TR" sz="1400" b="1" kern="0" dirty="0">
                <a:effectLst/>
                <a:latin typeface="Times New Roman" panose="02020603050405020304" pitchFamily="18" charset="0"/>
                <a:ea typeface="Times New Roman" panose="02020603050405020304" pitchFamily="18" charset="0"/>
                <a:cs typeface="Times New Roman" panose="02020603050405020304" pitchFamily="18" charset="0"/>
              </a:rPr>
              <a:t>Eldeki davada erkek eş tarafından dosyaya sunulan altı adet DVD ve içerisindeki videolar ile belirli aralıklarla alınan ekran görüntülerinin dökümüne ilişkin 17.03.2015 tarihli bilirkişi raporunun incelenmesinde; kadının “ya bak beni çekip durma, beni çekme, sen niye sürekli çekiyorsun senin amacın ne, neden çekiyorsun anlayamıyorum, </a:t>
            </a:r>
            <a:r>
              <a:rPr lang="tr-TR" sz="1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napacan</a:t>
            </a:r>
            <a:r>
              <a:rPr lang="tr-TR" sz="1400" b="1" kern="0" dirty="0">
                <a:effectLst/>
                <a:latin typeface="Times New Roman" panose="02020603050405020304" pitchFamily="18" charset="0"/>
                <a:ea typeface="Times New Roman" panose="02020603050405020304" pitchFamily="18" charset="0"/>
                <a:cs typeface="Times New Roman" panose="02020603050405020304" pitchFamily="18" charset="0"/>
              </a:rPr>
              <a:t> mahkemede delil olarak mı </a:t>
            </a:r>
            <a:r>
              <a:rPr lang="tr-TR" sz="1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kullanacan</a:t>
            </a:r>
            <a:r>
              <a:rPr lang="tr-TR" sz="1400" b="1" kern="0" dirty="0">
                <a:effectLst/>
                <a:latin typeface="Times New Roman" panose="02020603050405020304" pitchFamily="18" charset="0"/>
                <a:ea typeface="Times New Roman" panose="02020603050405020304" pitchFamily="18" charset="0"/>
                <a:cs typeface="Times New Roman" panose="02020603050405020304" pitchFamily="18" charset="0"/>
              </a:rPr>
              <a:t>” şeklindeki beyanlarından erkeğin ortak konut içerisinde çekim yaptığının kadın tarafından bilindiği bir başka ifade ile erkeğin bu çekimleri gizli olarak yapmadığı anlaşılmaktadır. Öyle ise dosya içerisinde yar alan CD'nin kadının bilgisi dışında hukuka aykırı yolla elde edildiğinden söz edilemeyeceği tartışmasızdır.</a:t>
            </a:r>
            <a:endParaRPr lang="tr-TR" sz="14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05514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EF86FD4-8679-694B-5E06-CE3248A21317}"/>
              </a:ext>
            </a:extLst>
          </p:cNvPr>
          <p:cNvSpPr>
            <a:spLocks noGrp="1"/>
          </p:cNvSpPr>
          <p:nvPr>
            <p:ph type="title"/>
          </p:nvPr>
        </p:nvSpPr>
        <p:spPr>
          <a:xfrm>
            <a:off x="1371599" y="294538"/>
            <a:ext cx="9895951" cy="1033669"/>
          </a:xfrm>
        </p:spPr>
        <p:txBody>
          <a:bodyPr>
            <a:normAutofit/>
          </a:bodyPr>
          <a:lstStyle/>
          <a:p>
            <a:r>
              <a:rPr lang="tr-TR" sz="1900" b="1" i="0">
                <a:solidFill>
                  <a:srgbClr val="FFFFFF"/>
                </a:solidFill>
                <a:effectLst/>
                <a:latin typeface="Raleway" pitchFamily="2" charset="-94"/>
              </a:rPr>
              <a:t>ORTAK KONUTA KONULAN GİZLİ KAMERA İLE ELDE EDİLEN DELİLLER HUKUKA AYKIRIDIR.</a:t>
            </a:r>
            <a:br>
              <a:rPr lang="tr-TR" sz="1900" b="1" i="0">
                <a:solidFill>
                  <a:srgbClr val="FFFFFF"/>
                </a:solidFill>
                <a:effectLst/>
                <a:latin typeface="Raleway" pitchFamily="2" charset="-94"/>
              </a:rPr>
            </a:br>
            <a:r>
              <a:rPr lang="tr-TR" sz="1900" b="1" i="0">
                <a:solidFill>
                  <a:srgbClr val="FFFFFF"/>
                </a:solidFill>
                <a:effectLst/>
                <a:latin typeface="Raleway" pitchFamily="2" charset="-94"/>
              </a:rPr>
              <a:t>Yargıtay 2. Hukuk Dairesi’nin 2023/7996 E. 2024/5004 K. 27.6.2024 tarihli kararı :</a:t>
            </a:r>
            <a:endParaRPr lang="tr-TR" sz="1900">
              <a:solidFill>
                <a:srgbClr val="FFFFFF"/>
              </a:solidFill>
            </a:endParaRPr>
          </a:p>
        </p:txBody>
      </p:sp>
      <p:sp>
        <p:nvSpPr>
          <p:cNvPr id="3" name="İçerik Yer Tutucusu 2">
            <a:extLst>
              <a:ext uri="{FF2B5EF4-FFF2-40B4-BE49-F238E27FC236}">
                <a16:creationId xmlns:a16="http://schemas.microsoft.com/office/drawing/2014/main" id="{FD67AB2D-33D9-B0D5-23ED-B105341D3EC6}"/>
              </a:ext>
            </a:extLst>
          </p:cNvPr>
          <p:cNvSpPr>
            <a:spLocks noGrp="1"/>
          </p:cNvSpPr>
          <p:nvPr>
            <p:ph idx="1"/>
          </p:nvPr>
        </p:nvSpPr>
        <p:spPr>
          <a:xfrm>
            <a:off x="1371599" y="2318197"/>
            <a:ext cx="9724031" cy="3683358"/>
          </a:xfrm>
        </p:spPr>
        <p:txBody>
          <a:bodyPr anchor="ctr">
            <a:normAutofit/>
          </a:bodyPr>
          <a:lstStyle/>
          <a:p>
            <a:r>
              <a:rPr lang="tr-TR" sz="2000" b="0" i="1" dirty="0">
                <a:effectLst/>
              </a:rPr>
              <a:t>Bölge Adliye Mahkemesinin yukarıda tarih ve sayısı belirtilen kararı ile İlk Derece Mahkemesinin ilk kararındaki kusur belirlemesine yönelik istinaf yoluna başvurmaması nedeniyle kadın aleyhine yüklenen kusurun kesinleştiği, </a:t>
            </a:r>
            <a:r>
              <a:rPr lang="tr-TR" sz="2000" b="1" i="1" u="sng" dirty="0">
                <a:effectLst/>
              </a:rPr>
              <a:t>erkeğin ortak konuta gizli kamera yerleştirdiği ve resim, video ve ses kayıtlarını USB içinde mahkemeye delil olarak sunduğu, mahkemece hukuka aykırı delil olması nedeniyle bu delilin hükme esas alınmamasında bir isabetsizlik bulunmadığı</a:t>
            </a:r>
            <a:r>
              <a:rPr lang="tr-TR" sz="2000" b="0" i="1" dirty="0">
                <a:effectLst/>
              </a:rPr>
              <a:t>, iletişim kayıtlarına göre kadının güven sarsıcı davranışlarının olduğu ancak birleşen dava dilekçesinde münhasıran zina hukuki sebebine dayalı açılan davada zinanın usulüne uygun delillerle ispat edilemediği, bu duruma göre boşanmaya neden olan olaylarda tarafların eşit kusurlu olduğuna ilişkin kusur tespitinin yerinde olduğu, erkeğin zinaya dayalı davasını hukuka uygun delillerle ispat edemediği sebebi ile reddine karar verilmesinin isabetli olduğu, boşanmaya neden olan olaylarda</a:t>
            </a:r>
            <a:endParaRPr lang="tr-TR" sz="2000" dirty="0"/>
          </a:p>
        </p:txBody>
      </p:sp>
    </p:spTree>
    <p:extLst>
      <p:ext uri="{BB962C8B-B14F-4D97-AF65-F5344CB8AC3E}">
        <p14:creationId xmlns:p14="http://schemas.microsoft.com/office/powerpoint/2010/main" val="24148289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chemeClr val="bg1"/>
                </a:solidFill>
                <a:effectLst/>
                <a:latin typeface="Times New Roman" panose="02020603050405020304" pitchFamily="18" charset="0"/>
                <a:cs typeface="Times New Roman" panose="02020603050405020304" pitchFamily="18" charset="0"/>
              </a:rPr>
            </a:b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2022/11259</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2023/3786</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5.7.2023</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a:bodyPr>
          <a:lstStyle/>
          <a:p>
            <a:pPr>
              <a:lnSpc>
                <a:spcPct val="107000"/>
              </a:lnSpc>
              <a:spcAft>
                <a:spcPts val="800"/>
              </a:spcAft>
            </a:pPr>
            <a:r>
              <a:rPr lang="tr-TR" sz="1800" kern="0" dirty="0">
                <a:latin typeface="Times New Roman" panose="02020603050405020304" pitchFamily="18" charset="0"/>
                <a:ea typeface="Times New Roman" panose="02020603050405020304" pitchFamily="18" charset="0"/>
                <a:cs typeface="Times New Roman" panose="02020603050405020304" pitchFamily="18" charset="0"/>
              </a:rPr>
              <a:t>S</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omut olay incelendiğinde davacı birleşen dava davalısı erkeğin davalı birleşen dava davacısı </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eşinde gizli olarak karşılıklı konuştukları esnada ses kayıt cihazının kaydettiği verilerin hukuka aykırı olarak elde edilen delil statüsünde bulunduğundan ve dökümü alınan ses kaydındaki erkek ve kadın sesinin taraflara ait olduğu, hangi ortamda ne şekilde kayda alındığı, ses kaydında oynama yapılıp yapılmadığı gibi hususların kesin olarak tespiti mümkün olmadığından da ses kaydına ilişkin delile mahkemece itibar edilmeyeceğinden</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 tanık beyanlarının görgüye dayalı olmayan, herhangi bir bilgi de ihtiva etmeyen beyanlarının, davanın kabulü için de yeterli olmadığı;</a:t>
            </a:r>
            <a:endParaRPr lang="tr-TR" sz="14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41215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dirty="0">
                <a:solidFill>
                  <a:schemeClr val="bg1"/>
                </a:solidFill>
                <a:latin typeface="Times New Roman" panose="02020603050405020304" pitchFamily="18" charset="0"/>
                <a:cs typeface="Times New Roman" panose="02020603050405020304" pitchFamily="18" charset="0"/>
              </a:rPr>
            </a:b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2022/1633</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2022/3801</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19.4.2022</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lnSpcReduction="10000"/>
          </a:bodyPr>
          <a:lstStyle/>
          <a:p>
            <a:pPr>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Mahkemece, dosyaya delil olarak sunulan </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sosyal medya mesajları esas alınarak, davalı-karşı davacı kadına "bir başka erkeğe yönelik olarak sana hastayım ve avradınım gibi sözler söylediği gerekçesiyle, "sadakat yükümlülüğünü ihlal ettiği" vakıası kusur olarak yüklenilmişse de, erkeğin 2015 yılında, kadının eski IPHONE marka telefonu kendisine verdiği, bu telefonda tesadüfen ses kayıtları tespit ettiği, kadının ise söz konusu ses kaydının kendisine ait olmadığını belirttiği, kadına ses kayıtlarına yönelik isticvap celsesinin tebliğine rağmen kadının hazır olmadığı, isticvap duruşmasına iştirak etmediği gibi, geçerli mazeret de ileri </a:t>
            </a:r>
            <a:r>
              <a:rPr lang="tr-TR"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sürmediği,bu</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sebeple HMK </a:t>
            </a:r>
            <a:r>
              <a:rPr lang="tr-TR"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İlgili maddeyi görmek için tıklayınız"/>
              </a:rPr>
              <a:t>171</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 maddesi uyarınca söz konusu görüşmelerin kendisine ait olduğu hususunu ikrar ettiği ve bu suretle TMK'nın </a:t>
            </a:r>
            <a:r>
              <a:rPr lang="tr-TR"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tooltip="İlgili maddeyi görmek için tıklayınız"/>
              </a:rPr>
              <a:t>185</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/3 madde belirtilen eşlerin birbirine sadık kalma yükümlülüğünün ihlal ettiği gerekçesiyle, davacı-karşı davalı kadına kusur yüklenmesi doğru görülmemiştir. Mahkemece yapılması gereken işlem HMK'nın </a:t>
            </a:r>
            <a:r>
              <a:rPr lang="tr-TR" sz="18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İlgili maddeyi görmek için tıklayınız"/>
              </a:rPr>
              <a:t>189</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/2-3. maddesi gereğince, dosya içine sunulan flaş belleğin hukuka uygun elde edilip edilmediğinin üzerinde durulması hukuka uygun delil vasfı taşıdığı taktirde,</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 bilirkişi incelemesi yapıldıktan sonra hüküm kurulması gerekirken bu konuda eksik incelemeyle yazılı şekilde karar verilmesi usul ve kanuna aykırı olup, bozmayı gerektirmiştir.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80214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dirty="0">
                <a:solidFill>
                  <a:schemeClr val="bg1"/>
                </a:solidFill>
                <a:latin typeface="Times New Roman" panose="02020603050405020304" pitchFamily="18" charset="0"/>
                <a:cs typeface="Times New Roman" panose="02020603050405020304" pitchFamily="18" charset="0"/>
              </a:rPr>
            </a:br>
            <a:r>
              <a:rPr lang="tr-TR" sz="2200" b="1" dirty="0">
                <a:solidFill>
                  <a:schemeClr val="bg1"/>
                </a:solidFill>
                <a:latin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2021/794</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2021/2440</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22.3.2021</a:t>
            </a:r>
            <a:b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a:bodyPr>
          <a:lstStyle/>
          <a:p>
            <a:pPr>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Bölge adliye mahkemesi, davacı-davalı erkeğin dosyaya sunduğu ses ve mesaj kayıtlarının hukuka uygun şekilde elde edildiğinin kanıtlanamadığından ve kayıtların hukuka aykırı delil olduğundan bahisle, erkeğin boşanma sebebine yönelik istinaf başvurusunun esastan reddine karar vermiştir. </a:t>
            </a:r>
            <a:r>
              <a:rPr lang="tr-TR"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Davalı-davacı kadın erkeğin dosyaya sunduğu kayıtların hukuka aykırı olarak elde edildiğini ispatlayamamıştır. Mesaj kayıtlarının elde edilişi hukuka uygun olduğu gibi, zinanın varlığı dosya kapsamındaki tanık beyanları ve diğer delillerle de sübut bulmuştur. Öyleyse, erkeğin zinaya dayalı boşanma davasının kabulü gerekirken</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 delillerin takdirinde hataya düşülerek yazılı şekilde davanın reddine karar verilmesi doğru görülmemiş ve kararın bozulmasını gerektirmiştir.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69044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1AE348A-138C-FD5D-E612-9BD23CF8D6C9}"/>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                           Günlük Kararı</a:t>
            </a:r>
          </a:p>
        </p:txBody>
      </p:sp>
      <p:sp>
        <p:nvSpPr>
          <p:cNvPr id="3" name="İçerik Yer Tutucusu 2">
            <a:extLst>
              <a:ext uri="{FF2B5EF4-FFF2-40B4-BE49-F238E27FC236}">
                <a16:creationId xmlns:a16="http://schemas.microsoft.com/office/drawing/2014/main" id="{8574AD44-3489-4AAD-6536-7D137657E306}"/>
              </a:ext>
            </a:extLst>
          </p:cNvPr>
          <p:cNvSpPr>
            <a:spLocks noGrp="1"/>
          </p:cNvSpPr>
          <p:nvPr>
            <p:ph idx="1"/>
          </p:nvPr>
        </p:nvSpPr>
        <p:spPr>
          <a:xfrm>
            <a:off x="1371599" y="2318197"/>
            <a:ext cx="9724031" cy="3683358"/>
          </a:xfrm>
        </p:spPr>
        <p:txBody>
          <a:bodyPr anchor="ctr">
            <a:normAutofit/>
          </a:bodyPr>
          <a:lstStyle/>
          <a:p>
            <a:endParaRPr lang="tr-TR" sz="2000" kern="100" spc="1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2000" kern="100" spc="1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tr-TR" sz="2000" kern="100" spc="10" dirty="0">
                <a:effectLst/>
                <a:latin typeface="Times New Roman" panose="02020603050405020304" pitchFamily="18" charset="0"/>
                <a:ea typeface="Calibri" panose="020F0502020204030204" pitchFamily="34" charset="0"/>
                <a:cs typeface="Times New Roman" panose="02020603050405020304" pitchFamily="18" charset="0"/>
              </a:rPr>
              <a:t>Yargıtay Genel Kurulu’nun 25.09.2002 tarihli ve E.2002/2-617 K.2002/648 sayılı kararında eşlerden birinin tuttuğu günlük defterinin diğer eş tarafından delil olarak kullanılması hali hukuka uygun olarak görülmüştür. Alınan karar bakımından değerlendirme yapılacak olduğunda aile evi içerisinde geçen her alanın eşlerin ortak alanı olduğu düşüncesi genel kanıyı oluşturmaktadır. Bunun haricinde eşlerin kendi giz alanlarının varlığı henüz daha söz konusu edilememektedir.</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2000" dirty="0"/>
          </a:p>
        </p:txBody>
      </p:sp>
    </p:spTree>
    <p:extLst>
      <p:ext uri="{BB962C8B-B14F-4D97-AF65-F5344CB8AC3E}">
        <p14:creationId xmlns:p14="http://schemas.microsoft.com/office/powerpoint/2010/main" val="14649589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0BAF1E9-5BBD-2349-600D-F8272674649D}"/>
              </a:ext>
            </a:extLst>
          </p:cNvPr>
          <p:cNvSpPr>
            <a:spLocks noGrp="1"/>
          </p:cNvSpPr>
          <p:nvPr>
            <p:ph type="title"/>
          </p:nvPr>
        </p:nvSpPr>
        <p:spPr>
          <a:xfrm>
            <a:off x="1371599" y="294538"/>
            <a:ext cx="9895951" cy="1033669"/>
          </a:xfrm>
        </p:spPr>
        <p:txBody>
          <a:bodyPr>
            <a:normAutofit fontScale="90000"/>
          </a:bodyPr>
          <a:lstStyle/>
          <a:p>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dirty="0">
                <a:solidFill>
                  <a:srgbClr val="FFFFFF"/>
                </a:solidFill>
                <a:latin typeface="Times New Roman" panose="02020603050405020304" pitchFamily="18" charset="0"/>
                <a:cs typeface="Times New Roman" panose="02020603050405020304" pitchFamily="18" charset="0"/>
              </a:rPr>
              <a:t>                                                        </a:t>
            </a:r>
            <a:r>
              <a:rPr lang="tr-TR" sz="2200" b="1" i="0" dirty="0">
                <a:solidFill>
                  <a:srgbClr val="FFFFFF"/>
                </a:solidFill>
                <a:effectLst/>
                <a:latin typeface="Times New Roman" panose="02020603050405020304" pitchFamily="18" charset="0"/>
                <a:cs typeface="Times New Roman" panose="02020603050405020304" pitchFamily="18" charset="0"/>
              </a:rPr>
              <a:t>Mesaj Kayıtları</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YARGITAY 2. HUKUK DAİRESİ E. 2019/1601 K.2019/8698 T. 16.9.2019</a:t>
            </a:r>
            <a:br>
              <a:rPr lang="tr-TR" sz="1600" b="1" i="0" dirty="0">
                <a:solidFill>
                  <a:srgbClr val="FFFFFF"/>
                </a:solidFill>
                <a:effectLst/>
                <a:latin typeface="Arial" panose="020B0604020202020204" pitchFamily="34" charset="0"/>
              </a:rPr>
            </a:br>
            <a:endParaRPr lang="tr-TR" sz="1600" dirty="0">
              <a:solidFill>
                <a:srgbClr val="FFFFFF"/>
              </a:solidFill>
            </a:endParaRPr>
          </a:p>
        </p:txBody>
      </p:sp>
      <p:sp>
        <p:nvSpPr>
          <p:cNvPr id="3" name="İçerik Yer Tutucusu 2">
            <a:extLst>
              <a:ext uri="{FF2B5EF4-FFF2-40B4-BE49-F238E27FC236}">
                <a16:creationId xmlns:a16="http://schemas.microsoft.com/office/drawing/2014/main" id="{F40E1B9F-D439-6E8E-39BF-97BD1E76CF66}"/>
              </a:ext>
            </a:extLst>
          </p:cNvPr>
          <p:cNvSpPr>
            <a:spLocks noGrp="1"/>
          </p:cNvSpPr>
          <p:nvPr>
            <p:ph idx="1"/>
          </p:nvPr>
        </p:nvSpPr>
        <p:spPr>
          <a:xfrm>
            <a:off x="1371599" y="2318197"/>
            <a:ext cx="9724031" cy="3683358"/>
          </a:xfrm>
        </p:spPr>
        <p:txBody>
          <a:bodyPr anchor="ctr">
            <a:normAutofit/>
          </a:bodyPr>
          <a:lstStyle/>
          <a:p>
            <a:r>
              <a:rPr lang="tr-TR" sz="2000" b="0" i="0" dirty="0">
                <a:effectLst/>
                <a:latin typeface="Times New Roman" panose="02020603050405020304" pitchFamily="18" charset="0"/>
                <a:cs typeface="Times New Roman" panose="02020603050405020304" pitchFamily="18" charset="0"/>
              </a:rPr>
              <a:t>Davacı-karşı davalı kadın, erkeğin güven sarsıcı davranışları vakıasına ilk kez davalı-karşı davacı erkeğin karşı dava dilekçesine verdiği cevap dilekçesinde dayanmış ve erkeğin davacı-karşı davalı kadının arkadaşına sosyal medyadan mesajlar gönderdiğini belirtmiştir. Davalı-karşı davacı erkeğe kusur olarak yüklenen güven sarsıcı davranışa konu olan mesaj kayıtları davacı-karşı davalı kadının delil listesi ekinde sunulan ve erkeğin, kadının arkadaşı dışında, başka bir kadınla yaptığı yazışmalardır. Bölge adliye mahkemesi kararında</a:t>
            </a:r>
            <a:r>
              <a:rPr lang="tr-TR" sz="2000" b="1" i="0" dirty="0">
                <a:effectLst/>
                <a:latin typeface="Times New Roman" panose="02020603050405020304" pitchFamily="18" charset="0"/>
                <a:cs typeface="Times New Roman" panose="02020603050405020304" pitchFamily="18" charset="0"/>
              </a:rPr>
              <a:t>, erkeğin yazışmaları kabul ettiğinden bahisle, erkeğin başvurusunun esastan reddine karar verilmişse de fiili ayrılık döneminde yapıldığı ileri sürülen yazışmaların tarihi belli değildir. Bunun yanında, davalı-karşı davacı erkeğin fiili ayrılık döneminde üçüncü bir kişi ile yaptığı yazışmaların davacı-karşı davalı kadın tarafından ne şekilde elde edildiği belli olmadığından, hukuka aykırı olan bu delile itibar edilerek davalı-karşı davacı erkeğe kusur yüklenmesi yerinde olmamıştır.</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14944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0A6AFC-18F2-302F-A117-107B57A102AC}"/>
              </a:ext>
            </a:extLst>
          </p:cNvPr>
          <p:cNvSpPr>
            <a:spLocks noGrp="1"/>
          </p:cNvSpPr>
          <p:nvPr>
            <p:ph type="title"/>
          </p:nvPr>
        </p:nvSpPr>
        <p:spPr>
          <a:xfrm>
            <a:off x="1371599" y="294538"/>
            <a:ext cx="9895951" cy="1033669"/>
          </a:xfrm>
        </p:spPr>
        <p:txBody>
          <a:bodyPr>
            <a:normAutofit fontScale="90000"/>
          </a:bodyPr>
          <a:lstStyle/>
          <a:p>
            <a:pPr>
              <a:spcAft>
                <a:spcPts val="800"/>
              </a:spcAft>
            </a:pP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1000" kern="0" dirty="0">
                <a:solidFill>
                  <a:srgbClr val="FFFFFF"/>
                </a:solidFill>
                <a:effectLst/>
                <a:latin typeface="inherit"/>
                <a:ea typeface="Times New Roman" panose="02020603050405020304" pitchFamily="18" charset="0"/>
                <a:cs typeface="Segoe UI Historic" panose="020B0502040204020203" pitchFamily="34" charset="0"/>
              </a:rPr>
              <a:t>                 </a:t>
            </a: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Kişiler arasındaki konuşmaların dinlenmesi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Yargıtay 12. CD., E. 2019/995 K. 2020/1113 T. 5.2.2020</a:t>
            </a: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endParaRPr lang="tr-TR" sz="2200" b="1"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7CE0618-D545-87B5-F8E9-E5FC6E98F749}"/>
              </a:ext>
            </a:extLst>
          </p:cNvPr>
          <p:cNvSpPr>
            <a:spLocks noGrp="1"/>
          </p:cNvSpPr>
          <p:nvPr>
            <p:ph idx="1"/>
          </p:nvPr>
        </p:nvSpPr>
        <p:spPr>
          <a:xfrm>
            <a:off x="459351" y="2077278"/>
            <a:ext cx="11328458" cy="4104861"/>
          </a:xfrm>
        </p:spPr>
        <p:txBody>
          <a:bodyPr anchor="ctr">
            <a:normAutofit/>
          </a:bodyPr>
          <a:lstStyle/>
          <a:p>
            <a:pPr>
              <a:spcAft>
                <a:spcPts val="800"/>
              </a:spcAft>
            </a:pPr>
            <a:r>
              <a:rPr lang="tr-TR" sz="1600" kern="0" dirty="0">
                <a:effectLst/>
                <a:latin typeface="Times New Roman" panose="02020603050405020304" pitchFamily="18" charset="0"/>
                <a:ea typeface="Times New Roman" panose="02020603050405020304" pitchFamily="18" charset="0"/>
                <a:cs typeface="Times New Roman" panose="02020603050405020304" pitchFamily="18" charset="0"/>
              </a:rPr>
              <a:t>Dosya kapsamına göre, resmi nikahlı eşi olan katılan ...’in olumsuz tutum ve davranışlarından dolayı evlilik birliğinin ve müşterek hayatın çekilmez hale geldiğini iddia eden sanık ...’in, henüz boşanma davasının açılmadığı dönemde, katılanla telefon aracılığıyla yaptıkları görüşmeleri ve katılan tarafından kendisine söylenen rencide edici sözleri, cep telefonuna yüklediği bir programla gizlice kaydedip, söz konusu ses kayıtlarını, daha sonra açtığı boşanma davasında delil olarak kullandığı iddiasına konu olayda;</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r>
              <a:rPr lang="tr-TR" sz="1600" kern="0" dirty="0">
                <a:effectLst/>
                <a:latin typeface="Times New Roman" panose="02020603050405020304" pitchFamily="18" charset="0"/>
                <a:ea typeface="Times New Roman" panose="02020603050405020304" pitchFamily="18" charset="0"/>
                <a:cs typeface="Times New Roman" panose="02020603050405020304" pitchFamily="18" charset="0"/>
              </a:rPr>
              <a:t>Ses kayıtlarındaki görüşmelerin yüz yüze değil, telefon aracılığıyla gerçekleşmesinden do iddianamede kişiler arasındaki konuşmaların dinlenmesi ve kayda alınması suçu olarak nitelendirilen eylemlerin, iddianame anlatımı gözetilerek, TCK’nın 132. maddesindeki haberleşmenin gizliliğini ihlal ve aynı Kanun’un 134. maddesindeki özel hayatın gizliliğini ihlal suçları kapsamında değerlendirilebileceği; ancak, katılana ait ses kayıtlarını, üçüncü kişi ya da kişilerle paylaştığı ve/veya çoğaltarak dağıttığına ilişkin hakkında</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800"/>
              </a:spcAft>
            </a:pPr>
            <a:r>
              <a:rPr lang="tr-TR" sz="1600" kern="0" dirty="0">
                <a:effectLst/>
                <a:latin typeface="Times New Roman" panose="02020603050405020304" pitchFamily="18" charset="0"/>
                <a:ea typeface="Times New Roman" panose="02020603050405020304" pitchFamily="18" charset="0"/>
                <a:cs typeface="Times New Roman" panose="02020603050405020304" pitchFamily="18" charset="0"/>
              </a:rPr>
              <a:t>bir iddia ileri sürülmeyen sanığın, kaybolma olasılığı bulunan delillerin muhafazasını sağlayıp, boşanma davasına sunarak, aile içi geçimsizliğin kaynağının katılanın olumsuz tutum ve davranışları olduğunu ispatlama amacını taşıyan eylemlerinde, hukuka aykırı hareket ettiği bilinciyle davranmadığı gerekçelerine dayalı olarak, sanık hakkında beraat hükmü kurulmasına ilişkin yerel mahkemenin kararında </a:t>
            </a:r>
            <a:r>
              <a:rPr lang="tr-TR" sz="1600" kern="0" dirty="0" err="1">
                <a:effectLst/>
                <a:latin typeface="Times New Roman" panose="02020603050405020304" pitchFamily="18" charset="0"/>
                <a:ea typeface="Times New Roman" panose="02020603050405020304" pitchFamily="18" charset="0"/>
                <a:cs typeface="Times New Roman" panose="02020603050405020304" pitchFamily="18" charset="0"/>
              </a:rPr>
              <a:t>dosy</a:t>
            </a:r>
            <a:r>
              <a:rPr lang="tr-TR" sz="1600" kern="0" dirty="0">
                <a:effectLst/>
                <a:latin typeface="Times New Roman" panose="02020603050405020304" pitchFamily="18" charset="0"/>
                <a:ea typeface="Times New Roman" panose="02020603050405020304" pitchFamily="18" charset="0"/>
                <a:cs typeface="Times New Roman" panose="02020603050405020304" pitchFamily="18" charset="0"/>
              </a:rPr>
              <a:t> kapsamına göre bir isabetsizlik görülmemiştir.</a:t>
            </a:r>
            <a:endParaRPr lang="tr-T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400" dirty="0"/>
          </a:p>
        </p:txBody>
      </p:sp>
    </p:spTree>
    <p:extLst>
      <p:ext uri="{BB962C8B-B14F-4D97-AF65-F5344CB8AC3E}">
        <p14:creationId xmlns:p14="http://schemas.microsoft.com/office/powerpoint/2010/main" val="602070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A96399B-5011-129F-D3C8-5277756649F6}"/>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  YAZILI  YARGILAMA  USULÜ</a:t>
            </a:r>
          </a:p>
        </p:txBody>
      </p:sp>
      <p:sp>
        <p:nvSpPr>
          <p:cNvPr id="3" name="İçerik Yer Tutucusu 2">
            <a:extLst>
              <a:ext uri="{FF2B5EF4-FFF2-40B4-BE49-F238E27FC236}">
                <a16:creationId xmlns:a16="http://schemas.microsoft.com/office/drawing/2014/main" id="{B273ACE1-3B29-D262-688F-A8BF4CF81006}"/>
              </a:ext>
            </a:extLst>
          </p:cNvPr>
          <p:cNvSpPr>
            <a:spLocks noGrp="1"/>
          </p:cNvSpPr>
          <p:nvPr>
            <p:ph idx="1"/>
          </p:nvPr>
        </p:nvSpPr>
        <p:spPr>
          <a:xfrm>
            <a:off x="4810259" y="649480"/>
            <a:ext cx="6555347" cy="5546047"/>
          </a:xfrm>
        </p:spPr>
        <p:txBody>
          <a:bodyPr anchor="ctr">
            <a:normAutofit/>
          </a:bodyPr>
          <a:lstStyle/>
          <a:p>
            <a:r>
              <a:rPr lang="tr-TR" sz="2000"/>
              <a:t>DİLEKÇE TEATİSİ</a:t>
            </a:r>
          </a:p>
          <a:p>
            <a:r>
              <a:rPr lang="tr-TR" sz="2000"/>
              <a:t>ÖN İNCELEME</a:t>
            </a:r>
          </a:p>
          <a:p>
            <a:r>
              <a:rPr lang="tr-TR" sz="2000"/>
              <a:t>TAHKİKAT</a:t>
            </a:r>
          </a:p>
          <a:p>
            <a:r>
              <a:rPr lang="tr-TR" sz="2000"/>
              <a:t>SÖZLÜ YARGILAMA VE HÜKÜM</a:t>
            </a:r>
          </a:p>
        </p:txBody>
      </p:sp>
    </p:spTree>
    <p:extLst>
      <p:ext uri="{BB962C8B-B14F-4D97-AF65-F5344CB8AC3E}">
        <p14:creationId xmlns:p14="http://schemas.microsoft.com/office/powerpoint/2010/main" val="35028473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0A6AFC-18F2-302F-A117-107B57A102AC}"/>
              </a:ext>
            </a:extLst>
          </p:cNvPr>
          <p:cNvSpPr>
            <a:spLocks noGrp="1"/>
          </p:cNvSpPr>
          <p:nvPr>
            <p:ph type="title"/>
          </p:nvPr>
        </p:nvSpPr>
        <p:spPr>
          <a:xfrm>
            <a:off x="1371599" y="294538"/>
            <a:ext cx="9895951" cy="1033669"/>
          </a:xfrm>
        </p:spPr>
        <p:txBody>
          <a:bodyPr>
            <a:normAutofit fontScale="90000"/>
          </a:bodyPr>
          <a:lstStyle/>
          <a:p>
            <a:pPr>
              <a:spcAft>
                <a:spcPts val="800"/>
              </a:spcAft>
            </a:pP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1000" kern="0" dirty="0">
                <a:solidFill>
                  <a:srgbClr val="FFFFFF"/>
                </a:solidFill>
                <a:effectLst/>
                <a:latin typeface="inherit"/>
                <a:ea typeface="Times New Roman" panose="02020603050405020304" pitchFamily="18" charset="0"/>
                <a:cs typeface="Segoe UI Historic" panose="020B0502040204020203" pitchFamily="34" charset="0"/>
              </a:rPr>
              <a:t>                 </a:t>
            </a: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Kişiler arasındaki konuşmaların </a:t>
            </a: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kayda alınması </a:t>
            </a:r>
            <a:b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Suçun oluşmadığına ilişkin kararlar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endParaRPr lang="tr-TR" sz="2200" b="1"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7CE0618-D545-87B5-F8E9-E5FC6E98F749}"/>
              </a:ext>
            </a:extLst>
          </p:cNvPr>
          <p:cNvSpPr>
            <a:spLocks noGrp="1"/>
          </p:cNvSpPr>
          <p:nvPr>
            <p:ph idx="1"/>
          </p:nvPr>
        </p:nvSpPr>
        <p:spPr>
          <a:xfrm>
            <a:off x="459351" y="2077278"/>
            <a:ext cx="11328458" cy="4104861"/>
          </a:xfrm>
        </p:spPr>
        <p:txBody>
          <a:bodyPr anchor="ctr">
            <a:normAutofit/>
          </a:bodyPr>
          <a:lstStyle/>
          <a:p>
            <a:pPr>
              <a:lnSpc>
                <a:spcPct val="107000"/>
              </a:lnSpc>
              <a:spcAft>
                <a:spcPts val="800"/>
              </a:spcAft>
            </a:pP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Keza, YCGK 2012/5- 1270 E., 2013/248 K., 21.05.2013 T. sayılı kararında, “kişinin kendisine karşı işlenmekte olan eylemle ilgili olarak, bir daha kanıt elde imkanının bulunmadığı, ani gelişen durumlarda karşı tarafla yapılan konuşmaların kayda alınmasının hukuka uygun olduğuna, aynı ortamda yapılan görüşmelerin kayıtlarının bir daha elde edilme olanağı bulunmayan kanıtların yetkili makamlara sunulmak amacıyla toplandığının, dolayısıyla hukuka uygun olduğunun kabulüne” karar verilmiştir.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8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Yargıtay 12. Ceza Dairesinin 2015/13048 E., 2017/1992 K., 15.3.2017 T. sayılı kararında, “katılana ait görüntüleri ve haberleşme içeriklerini, üçüncü kişi ya da kişilerle paylaştığı ve/veya çoğaltarak dağıttığına dair hakkında bir iddia ileri sürülmeyen sanığın, kendisine ve aile birliğine yönelen, onurunu zedeleyen, haksız bir saldırı altında ve başkaca şekilde ispatlanması mümkün olmayan bir hal içerisinde iken, kaybolma olasılığı bulunan delillerin muhafazasını sağlayıp, daha sonra açtığı boşanma davasına sunarak, aile içi geçimsizliğin kaynağının, katılanın güven sarsıcı olumsuz tutum ve davranışları olduğunu ispatlama amacını taşıyan eyleminde, hukuka aykırı hareket ettiği bilinciyle davrandığı kabul edilemeyeceği” hüküm altına alınmıştır.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400" dirty="0"/>
          </a:p>
        </p:txBody>
      </p:sp>
    </p:spTree>
    <p:extLst>
      <p:ext uri="{BB962C8B-B14F-4D97-AF65-F5344CB8AC3E}">
        <p14:creationId xmlns:p14="http://schemas.microsoft.com/office/powerpoint/2010/main" val="39618960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0A6AFC-18F2-302F-A117-107B57A102AC}"/>
              </a:ext>
            </a:extLst>
          </p:cNvPr>
          <p:cNvSpPr>
            <a:spLocks noGrp="1"/>
          </p:cNvSpPr>
          <p:nvPr>
            <p:ph type="title"/>
          </p:nvPr>
        </p:nvSpPr>
        <p:spPr>
          <a:xfrm>
            <a:off x="1371599" y="294538"/>
            <a:ext cx="9895951" cy="1033669"/>
          </a:xfrm>
        </p:spPr>
        <p:txBody>
          <a:bodyPr>
            <a:normAutofit fontScale="90000"/>
          </a:bodyPr>
          <a:lstStyle/>
          <a:p>
            <a:pPr>
              <a:spcAft>
                <a:spcPts val="800"/>
              </a:spcAft>
            </a:pP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1000" kern="0" dirty="0">
                <a:solidFill>
                  <a:srgbClr val="FFFFFF"/>
                </a:solidFill>
                <a:effectLst/>
                <a:latin typeface="inherit"/>
                <a:ea typeface="Times New Roman" panose="02020603050405020304" pitchFamily="18" charset="0"/>
                <a:cs typeface="Segoe UI Historic" panose="020B0502040204020203" pitchFamily="34" charset="0"/>
              </a:rPr>
              <a:t>                 </a:t>
            </a: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Kişiler arasındaki konuşmaların kayıt altına </a:t>
            </a: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kayda alınması </a:t>
            </a:r>
            <a:b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Suçun oluşmadığına ilişkin kararlar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200" b="1" i="0" dirty="0">
                <a:solidFill>
                  <a:schemeClr val="bg1"/>
                </a:solidFill>
                <a:effectLst/>
                <a:latin typeface="Times New Roman" panose="02020603050405020304" pitchFamily="18" charset="0"/>
                <a:cs typeface="Times New Roman" panose="02020603050405020304" pitchFamily="18" charset="0"/>
              </a:rPr>
              <a:t>Yargıtay 12. Ceza Dairesi 2020/974 Esas 2021/3641 Karar Sayılı İlamı</a:t>
            </a:r>
            <a:br>
              <a:rPr lang="tr-TR" sz="2200" b="1" i="0" dirty="0">
                <a:solidFill>
                  <a:schemeClr val="bg1"/>
                </a:solidFill>
                <a:effectLst/>
                <a:latin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endParaRPr lang="tr-TR" sz="2200" b="1"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7CE0618-D545-87B5-F8E9-E5FC6E98F749}"/>
              </a:ext>
            </a:extLst>
          </p:cNvPr>
          <p:cNvSpPr>
            <a:spLocks noGrp="1"/>
          </p:cNvSpPr>
          <p:nvPr>
            <p:ph idx="1"/>
          </p:nvPr>
        </p:nvSpPr>
        <p:spPr>
          <a:xfrm>
            <a:off x="459351" y="2077278"/>
            <a:ext cx="11328458" cy="4104861"/>
          </a:xfrm>
        </p:spPr>
        <p:txBody>
          <a:bodyPr anchor="ctr">
            <a:normAutofit/>
          </a:bodyPr>
          <a:lstStyle/>
          <a:p>
            <a:pPr>
              <a:lnSpc>
                <a:spcPct val="107000"/>
              </a:lnSpc>
              <a:spcAft>
                <a:spcPts val="800"/>
              </a:spcAft>
            </a:pPr>
            <a:r>
              <a:rPr lang="tr-TR" sz="1600" b="0" i="0" dirty="0">
                <a:solidFill>
                  <a:srgbClr val="333333"/>
                </a:solidFill>
                <a:effectLst/>
                <a:latin typeface="Times New Roman" panose="02020603050405020304" pitchFamily="18" charset="0"/>
                <a:cs typeface="Times New Roman" panose="02020603050405020304" pitchFamily="18" charset="0"/>
              </a:rPr>
              <a:t>Şikayet dilekçesi, sanık hakkında düzenlenen iddianame ve dosya kapsamına göre, resmi nikahlı eşi olan tanık </a:t>
            </a:r>
            <a:r>
              <a:rPr lang="tr-TR" sz="1600" b="0" i="0" dirty="0" err="1">
                <a:solidFill>
                  <a:srgbClr val="333333"/>
                </a:solidFill>
                <a:effectLst/>
                <a:latin typeface="Times New Roman" panose="02020603050405020304" pitchFamily="18" charset="0"/>
                <a:cs typeface="Times New Roman" panose="02020603050405020304" pitchFamily="18" charset="0"/>
              </a:rPr>
              <a:t>Havagül’ün</a:t>
            </a:r>
            <a:r>
              <a:rPr lang="tr-TR" sz="1600" b="0" i="0" dirty="0">
                <a:solidFill>
                  <a:srgbClr val="333333"/>
                </a:solidFill>
                <a:effectLst/>
                <a:latin typeface="Times New Roman" panose="02020603050405020304" pitchFamily="18" charset="0"/>
                <a:cs typeface="Times New Roman" panose="02020603050405020304" pitchFamily="18" charset="0"/>
              </a:rPr>
              <a:t> sadakatinden kuşkulanan ve aldatıldığını düşünen sanık ...’</a:t>
            </a:r>
            <a:r>
              <a:rPr lang="tr-TR" sz="1600" b="0" i="0" dirty="0" err="1">
                <a:solidFill>
                  <a:srgbClr val="333333"/>
                </a:solidFill>
                <a:effectLst/>
                <a:latin typeface="Times New Roman" panose="02020603050405020304" pitchFamily="18" charset="0"/>
                <a:cs typeface="Times New Roman" panose="02020603050405020304" pitchFamily="18" charset="0"/>
              </a:rPr>
              <a:t>ın</a:t>
            </a:r>
            <a:r>
              <a:rPr lang="tr-TR" sz="1600" b="0" i="0" dirty="0">
                <a:solidFill>
                  <a:srgbClr val="333333"/>
                </a:solidFill>
                <a:effectLst/>
                <a:latin typeface="Times New Roman" panose="02020603050405020304" pitchFamily="18" charset="0"/>
                <a:cs typeface="Times New Roman" panose="02020603050405020304" pitchFamily="18" charset="0"/>
              </a:rPr>
              <a:t>, eşine ait cep telefonuna gizlice yüklediği casus program aracılığıyla eşi ile eşinin kardeşi olan katılan ...’</a:t>
            </a:r>
            <a:r>
              <a:rPr lang="tr-TR" sz="1600" b="0" i="0" dirty="0" err="1">
                <a:solidFill>
                  <a:srgbClr val="333333"/>
                </a:solidFill>
                <a:effectLst/>
                <a:latin typeface="Times New Roman" panose="02020603050405020304" pitchFamily="18" charset="0"/>
                <a:cs typeface="Times New Roman" panose="02020603050405020304" pitchFamily="18" charset="0"/>
              </a:rPr>
              <a:t>ın</a:t>
            </a:r>
            <a:r>
              <a:rPr lang="tr-TR" sz="1600" b="0" i="0" dirty="0">
                <a:solidFill>
                  <a:srgbClr val="333333"/>
                </a:solidFill>
                <a:effectLst/>
                <a:latin typeface="Times New Roman" panose="02020603050405020304" pitchFamily="18" charset="0"/>
                <a:cs typeface="Times New Roman" panose="02020603050405020304" pitchFamily="18" charset="0"/>
              </a:rPr>
              <a:t> yaptığı telefon görüşmelerini kayıt altına alması nedeniyle TCK’nın 133/1. maddesindeki kişiler arasındaki konuşmaların dinlenmesi ve kayda alınması suçunu işlediğinin iddia edildiği </a:t>
            </a:r>
            <a:r>
              <a:rPr lang="tr-TR" sz="1600" b="0" i="0" dirty="0" err="1">
                <a:solidFill>
                  <a:srgbClr val="333333"/>
                </a:solidFill>
                <a:effectLst/>
                <a:latin typeface="Times New Roman" panose="02020603050405020304" pitchFamily="18" charset="0"/>
                <a:cs typeface="Times New Roman" panose="02020603050405020304" pitchFamily="18" charset="0"/>
              </a:rPr>
              <a:t>olayda;Ses</a:t>
            </a:r>
            <a:r>
              <a:rPr lang="tr-TR" sz="1600" b="0" i="0" dirty="0">
                <a:solidFill>
                  <a:srgbClr val="333333"/>
                </a:solidFill>
                <a:effectLst/>
                <a:latin typeface="Times New Roman" panose="02020603050405020304" pitchFamily="18" charset="0"/>
                <a:cs typeface="Times New Roman" panose="02020603050405020304" pitchFamily="18" charset="0"/>
              </a:rPr>
              <a:t> kayıtlarının çözümüne ilişkin 26.05.2014 tarihli bilirkişi raporu, dosyada mevcut diğer delillerle birlikte değerlendirildiğinde; katılan ... ile katılanın ablası olan tanık </a:t>
            </a:r>
            <a:r>
              <a:rPr lang="tr-TR" sz="1600" b="0" i="0" dirty="0" err="1">
                <a:solidFill>
                  <a:srgbClr val="333333"/>
                </a:solidFill>
                <a:effectLst/>
                <a:latin typeface="Times New Roman" panose="02020603050405020304" pitchFamily="18" charset="0"/>
                <a:cs typeface="Times New Roman" panose="02020603050405020304" pitchFamily="18" charset="0"/>
              </a:rPr>
              <a:t>Havagül</a:t>
            </a:r>
            <a:r>
              <a:rPr lang="tr-TR" sz="1600" b="0" i="0" dirty="0">
                <a:solidFill>
                  <a:srgbClr val="333333"/>
                </a:solidFill>
                <a:effectLst/>
                <a:latin typeface="Times New Roman" panose="02020603050405020304" pitchFamily="18" charset="0"/>
                <a:cs typeface="Times New Roman" panose="02020603050405020304" pitchFamily="18" charset="0"/>
              </a:rPr>
              <a:t> arasındaki görüşmelerin yüz yüze değil, telefon aracılığıyla gerçekleşmesinden dolayı iddianamede kişiler arasındaki konuşmaların dinlenmesi ve kayda alınması suçu olarak nitelendirilen eylemin, iddianame anlatımı gözetilerek, TCK’nın 132. maddesindeki haberleşmenin gizliliğini ihlal suçu kapsamında değerlendirilebileceği; ancak, katılanın tarafı olduğu haberleşme içeriklerini, üçüncü kişi ya da kişilerle paylaştığı ve/veya çoğaltarak dağıttığına ilişkin hakkında bir iddia ileri sürülmeyen sanığın, kendisine ve aile birliğine yönelen, onurunu zedeleyen, haksız bir saldırı altında ve başkaca şekilde ispatlanması mümkün olmayan bir hal içerisinde iken, kaybolma olasılığı bulunan delillerin muhafazasını sağlayıp, boşanma davasına sunarak, aile içi geçimsizliğin kaynağının, katılanın ablasının yani eşinin güven sarsıcı ve olumsuz davranışları olduğunu ispatlama amacını taşıyan eylemlerinde, hukuka aykırı hareket ettiği bilinciyle davranmaması nedeniyle sanık hakkında </a:t>
            </a:r>
            <a:r>
              <a:rPr lang="tr-TR" sz="1600" b="0" i="0" dirty="0" err="1">
                <a:solidFill>
                  <a:srgbClr val="333333"/>
                </a:solidFill>
                <a:effectLst/>
                <a:latin typeface="Times New Roman" panose="02020603050405020304" pitchFamily="18" charset="0"/>
                <a:cs typeface="Times New Roman" panose="02020603050405020304" pitchFamily="18" charset="0"/>
              </a:rPr>
              <a:t>CMK"nın</a:t>
            </a:r>
            <a:r>
              <a:rPr lang="tr-TR" sz="1600" b="0" i="0" dirty="0">
                <a:solidFill>
                  <a:srgbClr val="333333"/>
                </a:solidFill>
                <a:effectLst/>
                <a:latin typeface="Times New Roman" panose="02020603050405020304" pitchFamily="18" charset="0"/>
                <a:cs typeface="Times New Roman" panose="02020603050405020304" pitchFamily="18" charset="0"/>
              </a:rPr>
              <a:t> 223/2-a maddesi gereğince beraat kararı verilmesi gerekirken, aynı Kanunun 223/2-c maddesi gereğince beraat hükmü kurulması,</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2357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0A6AFC-18F2-302F-A117-107B57A102AC}"/>
              </a:ext>
            </a:extLst>
          </p:cNvPr>
          <p:cNvSpPr>
            <a:spLocks noGrp="1"/>
          </p:cNvSpPr>
          <p:nvPr>
            <p:ph type="title"/>
          </p:nvPr>
        </p:nvSpPr>
        <p:spPr>
          <a:xfrm>
            <a:off x="1371599" y="294538"/>
            <a:ext cx="9895951" cy="1033669"/>
          </a:xfrm>
        </p:spPr>
        <p:txBody>
          <a:bodyPr>
            <a:normAutofit fontScale="90000"/>
          </a:bodyPr>
          <a:lstStyle/>
          <a:p>
            <a:pPr>
              <a:spcAft>
                <a:spcPts val="800"/>
              </a:spcAft>
            </a:pP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1000" kern="0" dirty="0">
                <a:solidFill>
                  <a:srgbClr val="FFFFFF"/>
                </a:solidFill>
                <a:effectLst/>
                <a:latin typeface="inherit"/>
                <a:ea typeface="Times New Roman" panose="02020603050405020304" pitchFamily="18" charset="0"/>
                <a:cs typeface="Segoe UI Historic" panose="020B0502040204020203" pitchFamily="34" charset="0"/>
              </a:rPr>
              <a:t>                 </a:t>
            </a: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Günlük ve </a:t>
            </a:r>
            <a:r>
              <a:rPr lang="tr-TR" sz="2200" b="1" kern="0" dirty="0" err="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Whats</a:t>
            </a: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err="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Up</a:t>
            </a: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Kayıtlarının Dosyaya Sunulması </a:t>
            </a:r>
            <a:b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Suçun oluşmadığına ilişkin kararlar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200" b="1" i="0" dirty="0">
                <a:solidFill>
                  <a:schemeClr val="bg1"/>
                </a:solidFill>
                <a:effectLst/>
                <a:latin typeface="Times New Roman" panose="02020603050405020304" pitchFamily="18" charset="0"/>
                <a:cs typeface="Times New Roman" panose="02020603050405020304" pitchFamily="18" charset="0"/>
              </a:rPr>
              <a:t>Yargıtay 12. Ceza Dairesi </a:t>
            </a:r>
            <a:r>
              <a:rPr lang="es-ES" sz="2200" b="1" i="0" dirty="0">
                <a:solidFill>
                  <a:schemeClr val="bg1"/>
                </a:solidFill>
                <a:effectLst/>
                <a:latin typeface="Times New Roman" panose="02020603050405020304" pitchFamily="18" charset="0"/>
                <a:cs typeface="Times New Roman" panose="02020603050405020304" pitchFamily="18" charset="0"/>
              </a:rPr>
              <a:t>2019/1554 E.  2020/5223 K.</a:t>
            </a:r>
            <a:br>
              <a:rPr lang="tr-TR" sz="2200" b="1" i="0" dirty="0">
                <a:solidFill>
                  <a:schemeClr val="bg1"/>
                </a:solidFill>
                <a:effectLst/>
                <a:latin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endParaRPr lang="tr-TR" sz="2200" b="1"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7CE0618-D545-87B5-F8E9-E5FC6E98F749}"/>
              </a:ext>
            </a:extLst>
          </p:cNvPr>
          <p:cNvSpPr>
            <a:spLocks noGrp="1"/>
          </p:cNvSpPr>
          <p:nvPr>
            <p:ph idx="1"/>
          </p:nvPr>
        </p:nvSpPr>
        <p:spPr>
          <a:xfrm>
            <a:off x="459351" y="2077278"/>
            <a:ext cx="11328458" cy="4104861"/>
          </a:xfrm>
        </p:spPr>
        <p:txBody>
          <a:bodyPr anchor="ctr">
            <a:normAutofit/>
          </a:bodyPr>
          <a:lstStyle/>
          <a:p>
            <a:pPr algn="l"/>
            <a:r>
              <a:rPr lang="tr-TR" sz="1200" b="0" i="0" dirty="0">
                <a:effectLst/>
                <a:latin typeface="Times New Roman" panose="02020603050405020304" pitchFamily="18" charset="0"/>
                <a:cs typeface="Times New Roman" panose="02020603050405020304" pitchFamily="18" charset="0"/>
              </a:rPr>
              <a:t>04.02.2014 tarihinde evlendiği resmi nikahlı eşi olan katılan … ile … isimli bir şahsın </a:t>
            </a:r>
            <a:r>
              <a:rPr lang="tr-TR" sz="1200" b="0" i="0" dirty="0" err="1">
                <a:effectLst/>
                <a:latin typeface="Times New Roman" panose="02020603050405020304" pitchFamily="18" charset="0"/>
                <a:cs typeface="Times New Roman" panose="02020603050405020304" pitchFamily="18" charset="0"/>
              </a:rPr>
              <a:t>whatsapp</a:t>
            </a:r>
            <a:r>
              <a:rPr lang="tr-TR" sz="1200" b="0" i="0" dirty="0">
                <a:effectLst/>
                <a:latin typeface="Times New Roman" panose="02020603050405020304" pitchFamily="18" charset="0"/>
                <a:cs typeface="Times New Roman" panose="02020603050405020304" pitchFamily="18" charset="0"/>
              </a:rPr>
              <a:t> uygulaması üzerinden 06.02.2015 tarihinde birbirlerine gönderdikleri mesajları görüp, eşinin sadakatinden kuşkulanan sanık …’in, bu tarihten itibaren katılanla fiilen ayrı yaşamaya başladığı ve aynı dönemde ortak konuttaki gardıropta kalan katılana ait günlüğü fark edip, katılanın evlenmeden önce el yazısı ile yazdığı ve 22.10.2011 01:27 ibarelerinin yazılı olduğu sayfada; “…Mehmet bugün beni yıktı geçti, bana belki de ilk defa bu kadar acımasız oldu. Ona bir şey diyemem… Çok kızgın, haklı, ben onu aldattım. Ona hep kendimi savundum. Benim hakkımda çok şey duydu, öğrendi…”; 17.08.2012 02:46 ibarelerinin yazılı olduğu sayfada; “…..’</a:t>
            </a:r>
            <a:r>
              <a:rPr lang="tr-TR" sz="1200" b="0" i="0" dirty="0" err="1">
                <a:effectLst/>
                <a:latin typeface="Times New Roman" panose="02020603050405020304" pitchFamily="18" charset="0"/>
                <a:cs typeface="Times New Roman" panose="02020603050405020304" pitchFamily="18" charset="0"/>
              </a:rPr>
              <a:t>yla</a:t>
            </a:r>
            <a:r>
              <a:rPr lang="tr-TR" sz="1200" b="0" i="0" dirty="0">
                <a:effectLst/>
                <a:latin typeface="Times New Roman" panose="02020603050405020304" pitchFamily="18" charset="0"/>
                <a:cs typeface="Times New Roman" panose="02020603050405020304" pitchFamily="18" charset="0"/>
              </a:rPr>
              <a:t> …’in doğum günümü hatırlamamasına acayip bozuldum.” açıklamalarının da yer aldığı günlüğü okuyarak, … isimli şahsın katılanın üniversite yıllarından beri arkadaşı olduğunu öğrendiği, daha sonra gerek katılan … ile … isimli şahsın </a:t>
            </a:r>
            <a:r>
              <a:rPr lang="tr-TR" sz="1200" b="0" i="0" dirty="0" err="1">
                <a:effectLst/>
                <a:latin typeface="Times New Roman" panose="02020603050405020304" pitchFamily="18" charset="0"/>
                <a:cs typeface="Times New Roman" panose="02020603050405020304" pitchFamily="18" charset="0"/>
              </a:rPr>
              <a:t>whatsapp</a:t>
            </a:r>
            <a:r>
              <a:rPr lang="tr-TR" sz="1200" b="0" i="0" dirty="0">
                <a:effectLst/>
                <a:latin typeface="Times New Roman" panose="02020603050405020304" pitchFamily="18" charset="0"/>
                <a:cs typeface="Times New Roman" panose="02020603050405020304" pitchFamily="18" charset="0"/>
              </a:rPr>
              <a:t> uygulaması üzerinden gönderdikleri mesajları gerek katılanın günlüğünü avukatına teslim edip, katılan aleyhine 02.04.2015 tarihinde evlilik birliğinin temelinden sarsılması nedeni ile boşanma davası açtığı ve söz konusu günlükteki yaklaşık 24 sayfanın “Ek-3” başlığıyla ve diğer delillerle beraber boşanma davasına sunulmasının ardından, 07.05.2015 tarihinde karşı boşanma davası açan katılanın, aynı tarihte, günlüğünü mahkemeye vererek özel hayatının gizliliğini ihlal ettiği iddiasıyla sanıktan şikayetçi olduğu ve bu nedenle sanık hakkında TCK’nın 134/1. madde ve fıkrası gereğince cezalandırılması istemiyle kamu davası açıldığı, taraflar arasındaki boşanma davasının ise “…Davalı karşı davacı kadının dosya içerisinde bulunan </a:t>
            </a:r>
            <a:r>
              <a:rPr lang="tr-TR" sz="1200" b="0" i="0" dirty="0" err="1">
                <a:effectLst/>
                <a:latin typeface="Times New Roman" panose="02020603050405020304" pitchFamily="18" charset="0"/>
                <a:cs typeface="Times New Roman" panose="02020603050405020304" pitchFamily="18" charset="0"/>
              </a:rPr>
              <a:t>whatsapp</a:t>
            </a:r>
            <a:r>
              <a:rPr lang="tr-TR" sz="1200" b="0" i="0" dirty="0">
                <a:effectLst/>
                <a:latin typeface="Times New Roman" panose="02020603050405020304" pitchFamily="18" charset="0"/>
                <a:cs typeface="Times New Roman" panose="02020603050405020304" pitchFamily="18" charset="0"/>
              </a:rPr>
              <a:t> görüşmelerinde başka erkekle görüştüğü ve buluştuğu böylelikle sadakat yükümlülüğünü ihlal ettiği, davacı karşı davalı kocanın eşine şiddet uyguladığı… kusur kıyaslaması yapıldığında davalı karşı davacı kadın mahkememizce ağır kusurlu eş, davacı karşı davalı koca ise az kusurlu eş olarak kabul edilmiştir…” gerekçelerine dayalı olarak 04.10.2016 tarihinde sonuçlandığı ve boşanma kararının 07.03.2018 tarihinde kesinleştiği anlaşılmakla;</a:t>
            </a:r>
          </a:p>
          <a:p>
            <a:pPr algn="l"/>
            <a:r>
              <a:rPr lang="tr-TR" sz="1200" b="0" i="0" dirty="0">
                <a:effectLst/>
                <a:latin typeface="Times New Roman" panose="02020603050405020304" pitchFamily="18" charset="0"/>
                <a:cs typeface="Times New Roman" panose="02020603050405020304" pitchFamily="18" charset="0"/>
              </a:rPr>
              <a:t>Katılana ait günlüğün ilgili sayfalarını, üçüncü kişi ya da kişilerle paylaştığı ve/veya çoğaltarak dağıttığına ilişkin hakkında bir iddia ileri sürülmeyen sanığın, kendisine ve aile birliğine yönelen, onurunu zedeleyen, haksız bir saldırı altında ve başkaca şekilde ispatlanması mümkün olmayan bir hal içerisinde iken, kaybolma olasılığı bulunan delillerin muhafazasını sağlayıp, boşanma davasına sunarak, aile içi geçimsizliğin kaynağının, katılanın güven sarsıcı ve olumsuz davranışları olduğunu ispatlama amacını taşıyan eylemlerinde, hukuka aykırı hareket ettiği bilinciyle davranmamasından dolayı sanık hakkında CMK’nın 223/2-a madde, fıkra ve bendi uyarınca beraat kararı verilmesine dair yerel mahkemenin kabulünde bir isabetsizlik görülmemiş; tebliğnamedeki “… Katılanın izni olmaksızın yasa dışı yöntemle elde ettiği katılana ait günlükleri boşanma davasında lehine kanıt olarak değerlendirilmesi için mahkemeye sunan; katılanın özel yaşam dünyasının bir parçası olan günlüklerindeki duygu ve düşüncelerin deşifre olmasına neden olan sanığın özel yaşamın gizliğini ihlal etmek biçiminde sabit olan eyleminden ötürü cezalandırılmasına karar verilmesi gerekirken; süreçte toplanmış kanıt durumuyla örtüşmeyen; yanılgılı hukuksal değerlendirmeyle sanığın beraatine karar verilmesi…” nedenine dayalı olarak hükmün bozulmasını öneren görüşe iştirak edilmemiştir.</a:t>
            </a:r>
          </a:p>
        </p:txBody>
      </p:sp>
    </p:spTree>
    <p:extLst>
      <p:ext uri="{BB962C8B-B14F-4D97-AF65-F5344CB8AC3E}">
        <p14:creationId xmlns:p14="http://schemas.microsoft.com/office/powerpoint/2010/main" val="27096754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70A6AFC-18F2-302F-A117-107B57A102AC}"/>
              </a:ext>
            </a:extLst>
          </p:cNvPr>
          <p:cNvSpPr>
            <a:spLocks noGrp="1"/>
          </p:cNvSpPr>
          <p:nvPr>
            <p:ph type="title"/>
          </p:nvPr>
        </p:nvSpPr>
        <p:spPr>
          <a:xfrm>
            <a:off x="1371599" y="294538"/>
            <a:ext cx="9895951" cy="1033669"/>
          </a:xfrm>
        </p:spPr>
        <p:txBody>
          <a:bodyPr>
            <a:normAutofit fontScale="90000"/>
          </a:bodyPr>
          <a:lstStyle/>
          <a:p>
            <a:pPr>
              <a:spcAft>
                <a:spcPts val="800"/>
              </a:spcAft>
            </a:pP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1000" kern="0" dirty="0">
                <a:solidFill>
                  <a:srgbClr val="FFFFFF"/>
                </a:solidFill>
                <a:effectLst/>
                <a:latin typeface="inherit"/>
                <a:ea typeface="Times New Roman" panose="02020603050405020304" pitchFamily="18" charset="0"/>
                <a:cs typeface="Segoe UI Historic" panose="020B0502040204020203" pitchFamily="34" charset="0"/>
              </a:rPr>
              <a:t>                 </a:t>
            </a:r>
            <a:br>
              <a:rPr lang="tr-TR" sz="1000" kern="0" dirty="0">
                <a:solidFill>
                  <a:srgbClr val="FFFFFF"/>
                </a:solidFill>
                <a:effectLst/>
                <a:latin typeface="inherit"/>
                <a:ea typeface="Times New Roman" panose="02020603050405020304" pitchFamily="18" charset="0"/>
                <a:cs typeface="Segoe UI Historic" panose="020B0502040204020203" pitchFamily="34"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Kişiler arasındaki konuşmaların </a:t>
            </a: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kayda alınması </a:t>
            </a:r>
            <a:b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Suçun oluşmadığına ilişkin kararlar </a:t>
            </a: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tr-TR" sz="2200" b="1" kern="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b="1" kern="100"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br>
            <a:endParaRPr lang="tr-TR" sz="2200" b="1"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7CE0618-D545-87B5-F8E9-E5FC6E98F749}"/>
              </a:ext>
            </a:extLst>
          </p:cNvPr>
          <p:cNvSpPr>
            <a:spLocks noGrp="1"/>
          </p:cNvSpPr>
          <p:nvPr>
            <p:ph idx="1"/>
          </p:nvPr>
        </p:nvSpPr>
        <p:spPr>
          <a:xfrm>
            <a:off x="459351" y="1715589"/>
            <a:ext cx="11328458" cy="5142411"/>
          </a:xfrm>
        </p:spPr>
        <p:txBody>
          <a:bodyPr anchor="ctr">
            <a:normAutofit fontScale="40000" lnSpcReduction="20000"/>
          </a:bodyPr>
          <a:lstStyle/>
          <a:p>
            <a:pPr marL="0" indent="0">
              <a:lnSpc>
                <a:spcPct val="107000"/>
              </a:lnSpc>
              <a:spcAft>
                <a:spcPts val="800"/>
              </a:spcAft>
              <a:buNone/>
            </a:pP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Yargıtay 12.Ceza Dairesinin 2015/9555 E., 2016/10731 K. ve 22/06/2016 tarihli içtihadında; "Sanık ile katılanın evli iken aralarında görülen boşanma davası bulunduğu, sanığın, katılanın kullandığı iki farklı mail adresini ele geçirdiği, bu mail adreslerinde kayıtlı bulunan katılanın üçüncü kişilerle yaptığı yazışmaların çıktılarını alarak, katılanla aralarında görülen boşanma davasına delil olarak sunduğu olayda; Katılanın üçüncü kişilerle yaptığı yazışmaların, sanık tarafından katılanla aralarında görülen boşanma davasına delil olarak vermesi biçimindeki eylemi, TCK’nın 132/2. maddesindeki haberleşmenin gizliliğini ihlal suçları kapsamında değerlendirilebilir ise de, görüşme ayrıntıları dökümünü üçüncü kişi ya da kişilerle paylaştığı ve/veya çoğaltarak dağıttığına dair hakkında bir iddia ileri sürülmeyen sanığın, boşanma davasındaki iddiasını ispatlama amacını taşıyan eyleminde, hukuka aykırı hareket ettiği bilinciyle hareket etmediği anlaşılmakla, sanığın beraatine karar verilmesinde isabetsizlik görülmemiştir." denilerek hukuka aykırılık bilincinin suçun oluşması için gerektiğini açıkça ortaya koymuştur.</a:t>
            </a:r>
            <a:endParaRPr lang="tr-T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Yargıtay 12.Ceza Dairesinin 2014/7946 E., 2014/24202 K. ve 01.12.2014 tarihli içtihadında; "...sanığın, karısı olan katılanın kendisini aldattığından şüphelenerek evde kullandıkları bilgisayara casus program yükleyip, katılanın internette bir erkekle yaptığı görüşmeleri kaydederek, görüşme kayıtlarını bilahare aile mahkemesine açtığı boşanma davasına delil olarak ibraz ettiği olayda; sanığın, katılanın başka bir kişiyle arasındaki haberleşme içeriklerini kaydederek alenen ifşa etmesi nedeniyle eylemin sübutu halinde özel hayatın gizliliğini ihlal suçunu değil, TCK'nın 132/1. ve 2. maddelerine uyan haberleşmenin gizliliğini ihlal suçlarını oluşturabileceği ancak kayıtları başkalarına verdiği veya yaydığına ilişkin hakkında bir iddia ve delil ileri sürülmeyen sanığın, kaybolma olasılığı bulunan mevcut delilin muhafazasını sağlamak ve boşanma davasındaki iddiasını ispat etmek amacı taşıyan eyleminde hukuka aykırı hareket ettiği bilinciyle davranmadığı, suçun yasal unsurlarının oluşmadığı anlaşıldığından; beraatine karar verilmesinde isabetsizlik görülmemiştir." denilmiştir.</a:t>
            </a:r>
            <a:endParaRPr lang="tr-T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Yargıtay 12. Ceza Dairesinin E. 2014/19374, K. 2015/4802 ve 23.03.2015 tarihli içtihadında; "...resmi nikahlı eşi olan mağdurun sadakatinden kuşkulanan ve aldatıldığını düşünen sanığın, henüz boşanma davası açılmadığı ve mağdurla fiilen birlikte yaşadıkları dönemde, mağdura ait cep telefonuna gizlice yüklediği casus program aracılığıyla mağdurun bulunduğu ortamdaki konuşmalarını, telefon görüşmelerini ve mesajlarını kayıt altına alıp, elde ettiği kayıtları, daha sonra açtığı boşanma davasına delil olarak sunmak suretiyle haberleşmenin gizliliğini ihlal, kişiler arasındaki konuşmaların dinlenmesi ve kayda alınması suçlarını işlediğinin iddia edildiği olayda, Şikayete konu kayıtları, üçüncü kişi ya da kişilerle paylaştığı veya çoğaltarak dağıttığına dair hakkında bir iddia ileri sürülmeyen sanığın, boşanma davasındaki iddiasını ispatlama amacını taşıyan eylemlerinde, hukuka aykırı hareket ettiği bilinciyle davrandığı kabul edilemeyeceğinden, sanığa isnat edilen suçların yasal unsurlarının oluşmaması sebebiyle sanık hakkında beraat kararı verilmiş olmasında bir isabetsizlik görülmemiştir." denilmiştir.</a:t>
            </a:r>
            <a:endParaRPr lang="tr-T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Yargıtay 12.Ceza Dairesinin 2015/13048 E., 2017/1992 K. ve 15.03.2017 tarihli içtihadında; "...kendisine gönderilen isimsiz bir ihbar mektubunu okuduktan sonra resmi nikahlı eşi olan katılan ...'</a:t>
            </a:r>
            <a:r>
              <a:rPr lang="tr-TR" kern="0" dirty="0" err="1">
                <a:effectLst/>
                <a:latin typeface="Times New Roman" panose="02020603050405020304" pitchFamily="18" charset="0"/>
                <a:ea typeface="Times New Roman" panose="02020603050405020304" pitchFamily="18" charset="0"/>
                <a:cs typeface="Times New Roman" panose="02020603050405020304" pitchFamily="18" charset="0"/>
              </a:rPr>
              <a:t>nin</a:t>
            </a: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 sadakatinden kuşkulanmaya başlayan ve aldatıldığını düşünen sanık ...'in, katılanla fiilen beraber yaşadıkları dönemde, onu gizlice takip ederek, katılanın bir başka erkekle buluştuğu ana ilişkin görüntülerinin ve katılana ait telefonda kayıtlı, “Ne oldu canım sana. Acı günde tatlı günde her zaman”, “Ay ben yerim senin inşaatlarını, çok güzel çok butikler... bana ne zaman ev </a:t>
            </a:r>
            <a:r>
              <a:rPr lang="tr-TR" kern="0" dirty="0" err="1">
                <a:effectLst/>
                <a:latin typeface="Times New Roman" panose="02020603050405020304" pitchFamily="18" charset="0"/>
                <a:ea typeface="Times New Roman" panose="02020603050405020304" pitchFamily="18" charset="0"/>
                <a:cs typeface="Times New Roman" panose="02020603050405020304" pitchFamily="18" charset="0"/>
              </a:rPr>
              <a:t>yapıcaksın</a:t>
            </a: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kern="0" dirty="0" err="1">
                <a:effectLst/>
                <a:latin typeface="Times New Roman" panose="02020603050405020304" pitchFamily="18" charset="0"/>
                <a:ea typeface="Times New Roman" panose="02020603050405020304" pitchFamily="18" charset="0"/>
                <a:cs typeface="Times New Roman" panose="02020603050405020304" pitchFamily="18" charset="0"/>
              </a:rPr>
              <a:t>canımm</a:t>
            </a: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 pembe ve </a:t>
            </a:r>
            <a:r>
              <a:rPr lang="tr-TR" kern="0" dirty="0" err="1">
                <a:effectLst/>
                <a:latin typeface="Times New Roman" panose="02020603050405020304" pitchFamily="18" charset="0"/>
                <a:ea typeface="Times New Roman" panose="02020603050405020304" pitchFamily="18" charset="0"/>
                <a:cs typeface="Times New Roman" panose="02020603050405020304" pitchFamily="18" charset="0"/>
              </a:rPr>
              <a:t>turkuvaz</a:t>
            </a:r>
            <a:r>
              <a:rPr lang="tr-TR" kern="0" dirty="0">
                <a:effectLst/>
                <a:latin typeface="Times New Roman" panose="02020603050405020304" pitchFamily="18" charset="0"/>
                <a:ea typeface="Times New Roman" panose="02020603050405020304" pitchFamily="18" charset="0"/>
                <a:cs typeface="Times New Roman" panose="02020603050405020304" pitchFamily="18" charset="0"/>
              </a:rPr>
              <a:t> panjur isterim... veranda ve küçük bir bahçe de isterim:) ama sensiz olmaz... sensiz saray olsa istemem...” biçimindeki katılanın tarafı olduğu mesajların fotoğraflarını çekip, bu fotoğrafları, zina hukuksal nedenine dayalı olarak açtığı boşanma davasına vekili aracılığıyla sunduğu olayda, Katılana ait görüntüleri ve haberleşme içeriklerini, üçüncü kişi ya da kişilerle paylaştığı ve/veya çoğaltarak dağıttığına ilişkin hakkında bir iddia ileri sürülmeyen sanığın, kendisine ve aile birliğine yönelen, onurunu zedeleyen, haksız bir saldırı altında ve başkaca şekilde ispatlanması mümkün olmayan bir hal içerisinde iken, kaybolma olasılığı bulunan delillerin muhafazasını sağlayıp, daha sonra açtığı boşanma davasına sunarak, aile içi geçimsizliğin kaynağının, katılanın güven sarsıcı olumsuz tutum ve davranışları olduğunu ispatlama amacını taşıyan eyleminde, hukuka aykırı hareket ettiği bilinciyle davrandığı kabul edilemeyeceğinden, sanığa yüklenen fiilin kanunda suç olarak tanımlanmamış olması nedeniyle sanığın CMK'nın 223/2-a maddesi gereğince beraatine karar verilmesi gerekirken,..." şeklinde hüküm kurulmuştur.</a:t>
            </a:r>
            <a:endParaRPr lang="tr-TR"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sz="1400" dirty="0"/>
          </a:p>
        </p:txBody>
      </p:sp>
    </p:spTree>
    <p:extLst>
      <p:ext uri="{BB962C8B-B14F-4D97-AF65-F5344CB8AC3E}">
        <p14:creationId xmlns:p14="http://schemas.microsoft.com/office/powerpoint/2010/main" val="28768098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51E3175-DDB3-055D-16C8-DC4789C6D5A0}"/>
              </a:ext>
            </a:extLst>
          </p:cNvPr>
          <p:cNvSpPr>
            <a:spLocks noGrp="1"/>
          </p:cNvSpPr>
          <p:nvPr>
            <p:ph type="title"/>
          </p:nvPr>
        </p:nvSpPr>
        <p:spPr>
          <a:xfrm>
            <a:off x="1371599" y="294538"/>
            <a:ext cx="9895951" cy="1033669"/>
          </a:xfrm>
        </p:spPr>
        <p:txBody>
          <a:bodyPr>
            <a:normAutofit/>
          </a:bodyPr>
          <a:lstStyle/>
          <a:p>
            <a:r>
              <a:rPr lang="tr-TR" sz="3400" b="1" i="0" dirty="0">
                <a:solidFill>
                  <a:srgbClr val="FFFFFF"/>
                </a:solidFill>
                <a:effectLst/>
                <a:latin typeface="Times New Roman" panose="02020603050405020304" pitchFamily="18" charset="0"/>
                <a:cs typeface="Times New Roman" panose="02020603050405020304" pitchFamily="18" charset="0"/>
              </a:rPr>
              <a:t>Ceza Genel Kurulu’nun 2012/5-1270 Esas, 2013/248 </a:t>
            </a:r>
            <a:r>
              <a:rPr lang="tr-TR" sz="3400" b="1" dirty="0">
                <a:solidFill>
                  <a:srgbClr val="FFFFFF"/>
                </a:solidFill>
                <a:latin typeface="Times New Roman" panose="02020603050405020304" pitchFamily="18" charset="0"/>
                <a:cs typeface="Times New Roman" panose="02020603050405020304" pitchFamily="18" charset="0"/>
              </a:rPr>
              <a:t>Karar </a:t>
            </a:r>
            <a:r>
              <a:rPr lang="tr-TR" sz="3400" b="1" i="0" dirty="0">
                <a:solidFill>
                  <a:srgbClr val="FFFFFF"/>
                </a:solidFill>
                <a:effectLst/>
                <a:latin typeface="Times New Roman" panose="02020603050405020304" pitchFamily="18" charset="0"/>
                <a:cs typeface="Times New Roman" panose="02020603050405020304" pitchFamily="18" charset="0"/>
              </a:rPr>
              <a:t>ve 21.05.2013 tarih</a:t>
            </a:r>
            <a:endParaRPr lang="tr-TR" sz="3400"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C16969D5-BE73-EDBA-CCC9-84C75A53DB84}"/>
              </a:ext>
            </a:extLst>
          </p:cNvPr>
          <p:cNvSpPr>
            <a:spLocks noGrp="1"/>
          </p:cNvSpPr>
          <p:nvPr>
            <p:ph idx="1"/>
          </p:nvPr>
        </p:nvSpPr>
        <p:spPr>
          <a:xfrm>
            <a:off x="1371599" y="2318197"/>
            <a:ext cx="9724031" cy="3683358"/>
          </a:xfrm>
        </p:spPr>
        <p:txBody>
          <a:bodyPr anchor="ctr">
            <a:normAutofit/>
          </a:bodyPr>
          <a:lstStyle/>
          <a:p>
            <a:pPr rtl="0" fontAlgn="base"/>
            <a:endParaRPr lang="tr-TR" sz="2000" b="0" i="0" dirty="0">
              <a:effectLst/>
              <a:latin typeface="helvetica-w01-roman"/>
            </a:endParaRPr>
          </a:p>
          <a:p>
            <a:pPr rtl="0" fontAlgn="base"/>
            <a:r>
              <a:rPr lang="tr-TR" sz="2000" b="0" i="0" dirty="0">
                <a:effectLst/>
                <a:latin typeface="Times New Roman" panose="02020603050405020304" pitchFamily="18" charset="0"/>
                <a:cs typeface="Times New Roman" panose="02020603050405020304" pitchFamily="18" charset="0"/>
              </a:rPr>
              <a:t>Kişinin kendisine karşı işlenmekte olan suça ilişkin delil elde etmek amacıyla yapılan kaydın hukuka uygunluğu “</a:t>
            </a:r>
            <a:r>
              <a:rPr lang="tr-TR" sz="2000" b="1" i="0" u="sng" dirty="0">
                <a:effectLst/>
                <a:latin typeface="Times New Roman" panose="02020603050405020304" pitchFamily="18" charset="0"/>
                <a:cs typeface="Times New Roman" panose="02020603050405020304" pitchFamily="18" charset="0"/>
              </a:rPr>
              <a:t>bir daha kanıt elde etme olanağının bulunmaması</a:t>
            </a:r>
            <a:r>
              <a:rPr lang="tr-TR" sz="2000" b="0" i="0" dirty="0">
                <a:effectLst/>
                <a:latin typeface="Times New Roman" panose="02020603050405020304" pitchFamily="18" charset="0"/>
                <a:cs typeface="Times New Roman" panose="02020603050405020304" pitchFamily="18" charset="0"/>
              </a:rPr>
              <a:t>” ve “</a:t>
            </a:r>
            <a:r>
              <a:rPr lang="tr-TR" sz="2000" b="1" i="0" u="sng" dirty="0">
                <a:effectLst/>
                <a:latin typeface="Times New Roman" panose="02020603050405020304" pitchFamily="18" charset="0"/>
                <a:cs typeface="Times New Roman" panose="02020603050405020304" pitchFamily="18" charset="0"/>
              </a:rPr>
              <a:t>yetkili makamlara başvurma imkanının olmadığı ani gelişen durumların varlığı</a:t>
            </a:r>
            <a:r>
              <a:rPr lang="tr-TR" sz="2000" b="0" i="0" dirty="0">
                <a:effectLst/>
                <a:latin typeface="Times New Roman" panose="02020603050405020304" pitchFamily="18" charset="0"/>
                <a:cs typeface="Times New Roman" panose="02020603050405020304" pitchFamily="18" charset="0"/>
              </a:rPr>
              <a:t>" şeklinde gelişen iki koşula bağlanmıştır. Yargıtay Ceza Genel Kurulu'nun bu yorumu; kişilerin mağduru oldukları bir olay ve haksız saldırı nedeniyle delilleri koruma imkanına kavuşmasını sağlayacaktır. Aksi takdirde kanıtların kaybolması ve bir daha elde edilememesi söz konusu olacaktır</a:t>
            </a:r>
            <a:r>
              <a:rPr lang="tr-TR" sz="2000" b="0" i="0" dirty="0">
                <a:effectLst/>
                <a:latin typeface="helvetica-w01-roman"/>
              </a:rPr>
              <a:t>.</a:t>
            </a:r>
          </a:p>
          <a:p>
            <a:endParaRPr lang="tr-TR" sz="2000" dirty="0"/>
          </a:p>
        </p:txBody>
      </p:sp>
    </p:spTree>
    <p:extLst>
      <p:ext uri="{BB962C8B-B14F-4D97-AF65-F5344CB8AC3E}">
        <p14:creationId xmlns:p14="http://schemas.microsoft.com/office/powerpoint/2010/main" val="5527844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E7A961-9F7C-D1B0-A38D-BA19B1DA461F}"/>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           Farklı Kararlar Verilmektedir.</a:t>
            </a:r>
          </a:p>
        </p:txBody>
      </p:sp>
      <p:sp>
        <p:nvSpPr>
          <p:cNvPr id="3" name="İçerik Yer Tutucusu 2">
            <a:extLst>
              <a:ext uri="{FF2B5EF4-FFF2-40B4-BE49-F238E27FC236}">
                <a16:creationId xmlns:a16="http://schemas.microsoft.com/office/drawing/2014/main" id="{98F95FE5-BA8E-2D6A-8CB0-16A706DBF1AD}"/>
              </a:ext>
            </a:extLst>
          </p:cNvPr>
          <p:cNvSpPr>
            <a:spLocks noGrp="1"/>
          </p:cNvSpPr>
          <p:nvPr>
            <p:ph idx="1"/>
          </p:nvPr>
        </p:nvSpPr>
        <p:spPr>
          <a:xfrm>
            <a:off x="1371599" y="2318197"/>
            <a:ext cx="9724031" cy="3683358"/>
          </a:xfrm>
        </p:spPr>
        <p:txBody>
          <a:bodyPr anchor="ctr">
            <a:normAutofit/>
          </a:bodyPr>
          <a:lstStyle/>
          <a:p>
            <a:pPr rtl="0" fontAlgn="base">
              <a:buFont typeface="+mj-lt"/>
              <a:buAutoNum type="arabicPeriod"/>
            </a:pPr>
            <a:r>
              <a:rPr lang="tr-TR" sz="2000" b="0" i="0" dirty="0">
                <a:effectLst/>
                <a:latin typeface="Times New Roman" panose="02020603050405020304" pitchFamily="18" charset="0"/>
                <a:cs typeface="Times New Roman" panose="02020603050405020304" pitchFamily="18" charset="0"/>
              </a:rPr>
              <a:t>Ses kaydı hukuka aykırı delildir, delil olarak değerlendirilemez. [ Yargıtay 2. Hukuk Dairesi 2016/20574 E., 2018/9685 K. sayılı kararı ve Yargıtay 2. Hukuk Dairesi 2016/20550 E., 2018/9193 K. sayılı kararı ]</a:t>
            </a:r>
          </a:p>
          <a:p>
            <a:pPr rtl="0" fontAlgn="base">
              <a:buFont typeface="+mj-lt"/>
              <a:buAutoNum type="arabicPeriod"/>
            </a:pPr>
            <a:r>
              <a:rPr lang="tr-TR" sz="2000" b="0" i="0" dirty="0">
                <a:effectLst/>
                <a:latin typeface="Times New Roman" panose="02020603050405020304" pitchFamily="18" charset="0"/>
                <a:cs typeface="Times New Roman" panose="02020603050405020304" pitchFamily="18" charset="0"/>
              </a:rPr>
              <a:t>Ses kaydı, fotoğraf, görüntü gibi elektronik kayıt delilleri ek delillerle desteklenmedikçe tek başlarına delil olarak değerlendirilemez. [ Yargıtay 2. Hukuk Dairesi 2016/16661 E., 2018/5566 K. sayılı karar ve Yargıtay 2. Hukuk Dairesi 2016/17151 E. , 2018/5463 K. sayılı kararları ]</a:t>
            </a:r>
          </a:p>
          <a:p>
            <a:pPr rtl="0" fontAlgn="base">
              <a:buFont typeface="+mj-lt"/>
              <a:buAutoNum type="arabicPeriod"/>
            </a:pPr>
            <a:r>
              <a:rPr lang="tr-TR" sz="2000" b="0" i="0" dirty="0">
                <a:effectLst/>
                <a:latin typeface="Times New Roman" panose="02020603050405020304" pitchFamily="18" charset="0"/>
                <a:cs typeface="Times New Roman" panose="02020603050405020304" pitchFamily="18" charset="0"/>
              </a:rPr>
              <a:t>Kişinin kendisine yönelik bir haksız fiili veya zarar verici bir davranışı ispat etmesinin, örneğin eşinin sadakatsiz davranışlarının ispati amacıyla delil elde edilmesinin başka türlü mümkün olmaması halinde, ispat amaçlı olarak gizli ses kaydı alması hukuka uygundur [ 2. Hukuk Dairesi 2019/3848 E. , 2020/156 K. ]</a:t>
            </a:r>
          </a:p>
          <a:p>
            <a:endParaRPr lang="tr-TR" sz="2000" dirty="0"/>
          </a:p>
        </p:txBody>
      </p:sp>
    </p:spTree>
    <p:extLst>
      <p:ext uri="{BB962C8B-B14F-4D97-AF65-F5344CB8AC3E}">
        <p14:creationId xmlns:p14="http://schemas.microsoft.com/office/powerpoint/2010/main" val="33730122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E7A961-9F7C-D1B0-A38D-BA19B1DA461F}"/>
              </a:ext>
            </a:extLst>
          </p:cNvPr>
          <p:cNvSpPr>
            <a:spLocks noGrp="1"/>
          </p:cNvSpPr>
          <p:nvPr>
            <p:ph type="title"/>
          </p:nvPr>
        </p:nvSpPr>
        <p:spPr>
          <a:xfrm>
            <a:off x="1371599" y="294538"/>
            <a:ext cx="9895951" cy="1033669"/>
          </a:xfrm>
        </p:spPr>
        <p:txBody>
          <a:bodyPr>
            <a:normAutofit/>
          </a:bodyPr>
          <a:lstStyle/>
          <a:p>
            <a:r>
              <a:rPr lang="tr-TR" sz="2000" b="1" dirty="0">
                <a:solidFill>
                  <a:schemeClr val="bg1"/>
                </a:solidFill>
                <a:latin typeface="Times New Roman" panose="02020603050405020304" pitchFamily="18" charset="0"/>
                <a:cs typeface="Times New Roman" panose="02020603050405020304" pitchFamily="18" charset="0"/>
              </a:rPr>
              <a:t>3</a:t>
            </a:r>
            <a:r>
              <a:rPr lang="tr-TR" sz="2000" b="1" i="0" dirty="0">
                <a:solidFill>
                  <a:schemeClr val="bg1"/>
                </a:solidFill>
                <a:effectLst/>
                <a:latin typeface="Times New Roman" panose="02020603050405020304" pitchFamily="18" charset="0"/>
                <a:cs typeface="Times New Roman" panose="02020603050405020304" pitchFamily="18" charset="0"/>
              </a:rPr>
              <a:t>/2/2022 tarihli , </a:t>
            </a:r>
            <a:r>
              <a:rPr lang="tr-TR" sz="2000" b="1" i="1" u="sng" dirty="0">
                <a:solidFill>
                  <a:schemeClr val="bg1"/>
                </a:solidFill>
                <a:effectLst/>
                <a:latin typeface="Times New Roman" panose="02020603050405020304" pitchFamily="18" charset="0"/>
                <a:cs typeface="Times New Roman" panose="02020603050405020304" pitchFamily="18" charset="0"/>
              </a:rPr>
              <a:t>H.Ö. </a:t>
            </a:r>
            <a:r>
              <a:rPr lang="tr-TR" sz="2000" b="1" i="0" dirty="0">
                <a:solidFill>
                  <a:schemeClr val="bg1"/>
                </a:solidFill>
                <a:effectLst/>
                <a:latin typeface="Times New Roman" panose="02020603050405020304" pitchFamily="18" charset="0"/>
                <a:cs typeface="Times New Roman" panose="02020603050405020304" pitchFamily="18" charset="0"/>
              </a:rPr>
              <a:t>(B. No: 2019/20473) başvurusu</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8F95FE5-BA8E-2D6A-8CB0-16A706DBF1AD}"/>
              </a:ext>
            </a:extLst>
          </p:cNvPr>
          <p:cNvSpPr>
            <a:spLocks noGrp="1"/>
          </p:cNvSpPr>
          <p:nvPr>
            <p:ph idx="1"/>
          </p:nvPr>
        </p:nvSpPr>
        <p:spPr>
          <a:xfrm>
            <a:off x="644434" y="1891970"/>
            <a:ext cx="11146971" cy="4671492"/>
          </a:xfrm>
        </p:spPr>
        <p:txBody>
          <a:bodyPr anchor="ctr">
            <a:normAutofit/>
          </a:bodyPr>
          <a:lstStyle/>
          <a:p>
            <a:pPr algn="just"/>
            <a:r>
              <a:rPr lang="tr-TR" sz="1400" b="0" i="0" dirty="0">
                <a:solidFill>
                  <a:srgbClr val="000000"/>
                </a:solidFill>
                <a:effectLst/>
                <a:latin typeface="Times New Roman" panose="02020603050405020304" pitchFamily="18" charset="0"/>
                <a:cs typeface="Times New Roman" panose="02020603050405020304" pitchFamily="18" charset="0"/>
              </a:rPr>
              <a:t>Eşi ile arasında devam eden boşanma davasında başvurucu, hakkındaki hastane kayıtlarını eşinin ele geçirip delil olarak mahkemeye sunması nedeniyle görevi kötüye kullanma, özel hayatın gizliliğini ihlal, kişisel verilerin hukuka aykırı olarak ele geçirilmesi ve verilerin paylaşılması suçlarını işlediği iddiasıyla eşinden şikâyetçi olmuştur.</a:t>
            </a:r>
          </a:p>
          <a:p>
            <a:pPr algn="just"/>
            <a:r>
              <a:rPr lang="tr-TR" sz="1400" b="0" i="0" dirty="0">
                <a:solidFill>
                  <a:srgbClr val="000000"/>
                </a:solidFill>
                <a:effectLst/>
                <a:latin typeface="Times New Roman" panose="02020603050405020304" pitchFamily="18" charset="0"/>
                <a:cs typeface="Times New Roman" panose="02020603050405020304" pitchFamily="18" charset="0"/>
              </a:rPr>
              <a:t>Ceza soruşturmasını yürüten Cumhuriyet başsavcılığı tarafından ilgili hastaneden başvurucunun tedavi bilgileri talep edilmiştir. Ayrıca bu bilgilere sorgulama yaparak ulaşan veya çıktı alan tüm kamu görevlilerinin isimleri, görevleri, sorgulamanın tarih ve zaman aralığı ile sisteme girerken kullanılan cihazların bilgisinin tespit edilerek ayrıntılı bir şekilde raporlandırılması istenmiştir. Kurumun cevabında, başvurucunun yatarak tedavi gördüğüne dair kayıt bulunmadığı, ayakta tedavi gördüğü dönemlere ait raporların gönderildiği belirtilmiş; ayrıca Adli Kalem Biriminde görevli veri hazırlama kontrol işletmen memuru A.G. tarafından 19/2/2019-4/3/2019 tarihleri arasında cep telefonu ve bilgisayar üzerinden sorgulama ve çıktı alma işleminin yapıldığı bildirilmiştir. Bunun üzerine başsavcılık başvurucunun eşinin ifadesini almıştır.</a:t>
            </a:r>
          </a:p>
          <a:p>
            <a:pPr algn="just"/>
            <a:r>
              <a:rPr lang="tr-TR" sz="1400" b="0" i="0" dirty="0">
                <a:solidFill>
                  <a:srgbClr val="000000"/>
                </a:solidFill>
                <a:effectLst/>
                <a:latin typeface="Times New Roman" panose="02020603050405020304" pitchFamily="18" charset="0"/>
                <a:cs typeface="Times New Roman" panose="02020603050405020304" pitchFamily="18" charset="0"/>
              </a:rPr>
              <a:t>Başvurucunun eşi ifadesinde; başvurucunun boşanma ve ceza davalarında aleyhine beyanda bulunduğunu hatta migren şikâyetlerinin evlilik hayatında yaşadıklarından dolayı arttığını iddia ettiğini belirtmiştir. Bunun üzerine kendisinin de eşinin evlenmeden önceki rahatsızlığı hakkında bilgi sahibi olmak için hastaneye giderek hastane bilgisayarında araştırma yaptığını, araştırma sonucunda bazı rahatsızlıkları olduğunu gördüğünü ancak herhangi bir belge almadığını beyan etmiştir. Ayrıca başvurucunun kişisel haklarını ihlal etme niyetinin olmadığını, yargılama esnasında kendini koruma maksadıyla hareket ettiğini, hasta hakları mahremiyetini ihlal etmediğini vurgulamıştır.</a:t>
            </a:r>
          </a:p>
          <a:p>
            <a:pPr algn="just"/>
            <a:r>
              <a:rPr lang="tr-TR" sz="1400" b="0" i="0" dirty="0">
                <a:solidFill>
                  <a:srgbClr val="000000"/>
                </a:solidFill>
                <a:effectLst/>
                <a:latin typeface="Times New Roman" panose="02020603050405020304" pitchFamily="18" charset="0"/>
                <a:cs typeface="Times New Roman" panose="02020603050405020304" pitchFamily="18" charset="0"/>
              </a:rPr>
              <a:t>Başsavcılık kovuşturmaya yer olmadığına dair karar vermiştir. Karara karşı yapılan itiraz, başsavcılık tarafından verilen kararın usule ve mevzuata uygun olduğu gerekçesiyle sulh ceza hâkimliğince reddedilmiştir.</a:t>
            </a:r>
          </a:p>
          <a:p>
            <a:pPr marL="0" indent="0" rtl="0" fontAlgn="base">
              <a:buNone/>
            </a:pPr>
            <a:endParaRPr lang="tr-TR" sz="2000" dirty="0"/>
          </a:p>
        </p:txBody>
      </p:sp>
    </p:spTree>
    <p:extLst>
      <p:ext uri="{BB962C8B-B14F-4D97-AF65-F5344CB8AC3E}">
        <p14:creationId xmlns:p14="http://schemas.microsoft.com/office/powerpoint/2010/main" val="4714994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E7A961-9F7C-D1B0-A38D-BA19B1DA461F}"/>
              </a:ext>
            </a:extLst>
          </p:cNvPr>
          <p:cNvSpPr>
            <a:spLocks noGrp="1"/>
          </p:cNvSpPr>
          <p:nvPr>
            <p:ph type="title"/>
          </p:nvPr>
        </p:nvSpPr>
        <p:spPr>
          <a:xfrm>
            <a:off x="1371599" y="294538"/>
            <a:ext cx="9895951" cy="1033669"/>
          </a:xfrm>
        </p:spPr>
        <p:txBody>
          <a:bodyPr>
            <a:normAutofit/>
          </a:bodyPr>
          <a:lstStyle/>
          <a:p>
            <a:r>
              <a:rPr lang="tr-TR" sz="2000" b="1" dirty="0">
                <a:solidFill>
                  <a:schemeClr val="bg1"/>
                </a:solidFill>
                <a:latin typeface="Times New Roman" panose="02020603050405020304" pitchFamily="18" charset="0"/>
                <a:cs typeface="Times New Roman" panose="02020603050405020304" pitchFamily="18" charset="0"/>
              </a:rPr>
              <a:t>3</a:t>
            </a:r>
            <a:r>
              <a:rPr lang="tr-TR" sz="2000" b="1" i="0" dirty="0">
                <a:solidFill>
                  <a:schemeClr val="bg1"/>
                </a:solidFill>
                <a:effectLst/>
                <a:latin typeface="Times New Roman" panose="02020603050405020304" pitchFamily="18" charset="0"/>
                <a:cs typeface="Times New Roman" panose="02020603050405020304" pitchFamily="18" charset="0"/>
              </a:rPr>
              <a:t>/2/2022 tarihli , </a:t>
            </a:r>
            <a:r>
              <a:rPr lang="tr-TR" sz="2000" b="1" i="1" u="sng" dirty="0">
                <a:solidFill>
                  <a:schemeClr val="bg1"/>
                </a:solidFill>
                <a:effectLst/>
                <a:latin typeface="Times New Roman" panose="02020603050405020304" pitchFamily="18" charset="0"/>
                <a:cs typeface="Times New Roman" panose="02020603050405020304" pitchFamily="18" charset="0"/>
              </a:rPr>
              <a:t>H.Ö. </a:t>
            </a:r>
            <a:r>
              <a:rPr lang="tr-TR" sz="2000" b="1" i="0" dirty="0">
                <a:solidFill>
                  <a:schemeClr val="bg1"/>
                </a:solidFill>
                <a:effectLst/>
                <a:latin typeface="Times New Roman" panose="02020603050405020304" pitchFamily="18" charset="0"/>
                <a:cs typeface="Times New Roman" panose="02020603050405020304" pitchFamily="18" charset="0"/>
              </a:rPr>
              <a:t>(B. No: 2019/20473) başvurusu</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8F95FE5-BA8E-2D6A-8CB0-16A706DBF1AD}"/>
              </a:ext>
            </a:extLst>
          </p:cNvPr>
          <p:cNvSpPr>
            <a:spLocks noGrp="1"/>
          </p:cNvSpPr>
          <p:nvPr>
            <p:ph idx="1"/>
          </p:nvPr>
        </p:nvSpPr>
        <p:spPr>
          <a:xfrm>
            <a:off x="617851" y="1802379"/>
            <a:ext cx="10956293" cy="4850674"/>
          </a:xfrm>
        </p:spPr>
        <p:txBody>
          <a:bodyPr anchor="ctr">
            <a:normAutofit lnSpcReduction="10000"/>
          </a:bodyPr>
          <a:lstStyle/>
          <a:p>
            <a:pPr algn="just"/>
            <a:endParaRPr lang="tr-TR" sz="1100" b="0" i="0" dirty="0">
              <a:solidFill>
                <a:srgbClr val="000000"/>
              </a:solidFill>
              <a:effectLst/>
              <a:latin typeface="Times New Roman" panose="02020603050405020304" pitchFamily="18" charset="0"/>
              <a:cs typeface="Times New Roman" panose="02020603050405020304" pitchFamily="18" charset="0"/>
            </a:endParaRPr>
          </a:p>
          <a:p>
            <a:pPr algn="just"/>
            <a:r>
              <a:rPr lang="tr-TR" sz="1100" b="0" i="0" dirty="0">
                <a:solidFill>
                  <a:srgbClr val="000000"/>
                </a:solidFill>
                <a:effectLst/>
                <a:latin typeface="Times New Roman" panose="02020603050405020304" pitchFamily="18" charset="0"/>
                <a:cs typeface="Times New Roman" panose="02020603050405020304" pitchFamily="18" charset="0"/>
              </a:rPr>
              <a:t>Başvurucunun gördüğü tedaviler ile sağlık durumuna ve geçirdiği hastalıklara ilişkin bilgilerin başvurucuya ilişkin kişisel veri niteliğinde olduğu, kişisel veri mahiyetindeki bilgilerin hukuka aykırı olarak ele geçirilmesinin ve açıklanmasının da mevzuatta suç olarak düzenlendiği açıktır. Ayrıca 6698 sayılı Kişisel Verilerin Korunması Kanunu'nun işlenen kişisel verilerin aktarılmasının kişinin açık rızasının varlığına bağladığı, 6. madde özel nitelikli kişisel veri kapsamında sayılan sağlık bilgilerinin aynı maddede belirtilen istisnalar dışında kişinin açık rızası olmaksızın işlenmesinin yasak olduğunun düzenlendiği ve veri sorumlusuna da uhdesinde bulunan kişisel verilerin hukuka aykırı olarak erişilmesini önleyecek tedbirleri alma çerçevesinde yükümlülükler öngörüldüğü vurgulanmalıdır. Bununla birlikte Yönetmelik ile de hasta haklarına ilişkin ayrıca düzenleme yapılmış, bu kapsamda kişiye özel hastane kayıtlarının açıklanması ve işlenmesi sıkı şartlara bağlanmıştır. Bu durumda başvurucunun şikâyetlerine ilişkin ilgili mevzuat da gözetilerek etkili bir ceza soruşturması yapılması, bu bağlamda öncelikle olayın tüm yönleriyle açıklığa kavuşturularak ulaşılan sonucun olaya özgü gerekçelerle açıklanması gerektiği söylenebilir. Öncelikle somut başvuruya konu soruşturma sürecinde başvurucunun şikâyeti üzerine başsavcılık tarafından soruşturmaya derhâl başlandığı ve bu kapsamda şüphelinin ifadesinin alındığı, iddialarla ilgili olarak devlet hastanesiyle yazışma yapıldığı ve boşanma davasının incelendiği görülmüştür. Başvurucunun şikâyeti doğrultusunda başsavcılık tarafından yapılan değerlendirme neticesinde elde edilen bilgilerin anılan dava kapsamında kullanılmış olması ve ilgili mahkemenin bu bilgileri değerlendirmekte takdir yetkisi de gözetilerek bir değerlendirme yapıldığı anlaşılmıştır.</a:t>
            </a:r>
          </a:p>
          <a:p>
            <a:pPr algn="just"/>
            <a:r>
              <a:rPr lang="tr-TR" sz="1100" b="0" i="0" dirty="0">
                <a:solidFill>
                  <a:srgbClr val="000000"/>
                </a:solidFill>
                <a:effectLst/>
                <a:latin typeface="Times New Roman" panose="02020603050405020304" pitchFamily="18" charset="0"/>
                <a:cs typeface="Times New Roman" panose="02020603050405020304" pitchFamily="18" charset="0"/>
              </a:rPr>
              <a:t>Öte yandan hastane tarafından başsavcılığa verilen cevapta başvurucunun hastane kayıtlarına ilişkin sorgulama ve çıktı alma işlemlerini A.G. isimli memurun yaptığı bildirilmiştir. Bu cevabi bilgi ile eşinin hastane kayıtlarını kendisinin ele geçirdiği yönündeki ikrarının çeliştiğini ileri süren başvurucunun soruşturmanın genişletilmesi taleplerinin başsavcılık tarafından karşılanmadığı görülmüştür. Bu bağlamda başsavcılık tarafından eşle ilgili kişisel verilere diğer eşin erişme hakkının olduğu ön kabulüyle hareket edildiği, başsavcılığın başvurucunun eşinin ne zaman ve nasıl bu bilgilere ulaştığı, hastane kayıtlarına girmek için şifre gerekip gerekmediği gibi hususları araştırmadığı görülmüştür. Ayrıca başvurucunun eşinin boşanma davasında 19/12/2018 tarihinde sunmuş olduğu dilekçesinde başvurucuya ait kişisel verileri edindiği anlaşılmasına rağmen Başsavcılığın anılan tarih öncesini kapsayacak şekilde bir araştırma yapmadığı, </a:t>
            </a:r>
            <a:r>
              <a:rPr lang="tr-TR" sz="1100" b="0" i="0" dirty="0" err="1">
                <a:solidFill>
                  <a:srgbClr val="000000"/>
                </a:solidFill>
                <a:effectLst/>
                <a:latin typeface="Times New Roman" panose="02020603050405020304" pitchFamily="18" charset="0"/>
                <a:cs typeface="Times New Roman" panose="02020603050405020304" pitchFamily="18" charset="0"/>
              </a:rPr>
              <a:t>A.G.nin</a:t>
            </a:r>
            <a:r>
              <a:rPr lang="tr-TR" sz="1100" b="0" i="0" dirty="0">
                <a:solidFill>
                  <a:srgbClr val="000000"/>
                </a:solidFill>
                <a:effectLst/>
                <a:latin typeface="Times New Roman" panose="02020603050405020304" pitchFamily="18" charset="0"/>
                <a:cs typeface="Times New Roman" panose="02020603050405020304" pitchFamily="18" charset="0"/>
              </a:rPr>
              <a:t> ifadesini de almadığı gözetildiğinde soruşturmanın genişletilip gerekli inceleme yapılmayarak olayın tam olarak aydınlatılmadığı anlaşılmıştır. Ayrıca yargılama süreci gözetildiğinde başvurucunun evlenmeden önceki tedavisiyle ilgili bilgileri eşine daha önce açıklamadığı, bununla birlikte kişisel veri mahiyetindeki bu bilgilerin eşi dâhil üçüncü kişilere verilmesi yönünde açık bir rızasının da olmadığı görülmüştür. Bu duruma rağmen başsavcılık </a:t>
            </a:r>
            <a:r>
              <a:rPr lang="tr-TR" sz="1100" b="0" i="1" dirty="0">
                <a:solidFill>
                  <a:srgbClr val="000000"/>
                </a:solidFill>
                <a:effectLst/>
                <a:latin typeface="Times New Roman" panose="02020603050405020304" pitchFamily="18" charset="0"/>
                <a:cs typeface="Times New Roman" panose="02020603050405020304" pitchFamily="18" charset="0"/>
              </a:rPr>
              <a:t>eşlerin diğer eş hakkında birinci dereceden yakını olması nedeniyle kişisel ve sağlık bilgilerine ulaşma hakkının bulunduğu, bu nedenle şüphelinin eyleminin mahremiyetin ve özel hayatın ihlali olarak değerlendirilemeyeceği</a:t>
            </a:r>
            <a:r>
              <a:rPr lang="tr-TR" sz="1100" b="0" i="0" dirty="0">
                <a:solidFill>
                  <a:srgbClr val="000000"/>
                </a:solidFill>
                <a:effectLst/>
                <a:latin typeface="Times New Roman" panose="02020603050405020304" pitchFamily="18" charset="0"/>
                <a:cs typeface="Times New Roman" panose="02020603050405020304" pitchFamily="18" charset="0"/>
              </a:rPr>
              <a:t> şeklinde yasal dayanağı gösterilmeyen birtakım gerekçelerle sonuca ulaşmıştır. Bu gerekçenin keskin bir kabulden yola çıkılarak oluşturulduğu, istisnasız bir kural yaklaşımıyla ele alındığı, kişisel verilerin korunmasını isteme hakkı ve hasta hakları bakımından kişiyi korumasız bıraktığı, ayrıca benzer müdahaleler yönünden caydırıcılığı olmadığı açıktır. Açıklanan bu gerekçenin temel hakların içerdiği güvenceleri koruduğu ve bu yönüyle ilgili ve yeterli olduğu söylenemez.</a:t>
            </a:r>
          </a:p>
          <a:p>
            <a:pPr algn="just"/>
            <a:r>
              <a:rPr lang="tr-TR" sz="1100" b="0" i="0" dirty="0">
                <a:solidFill>
                  <a:srgbClr val="000000"/>
                </a:solidFill>
                <a:effectLst/>
                <a:latin typeface="Times New Roman" panose="02020603050405020304" pitchFamily="18" charset="0"/>
                <a:cs typeface="Times New Roman" panose="02020603050405020304" pitchFamily="18" charset="0"/>
              </a:rPr>
              <a:t>Dolayısıyla olayın aydınlatılmasına yönelik esaslı iddiaların başsavcılık tarafından araştırılmaması, bu suretle soruşturmanın derinleştirilmemesi ve yasal dayanağı gösterilmeyen gerekçelerle sonuca ulaşılması nedeniyle anayasal hakların güvence altına alınacak şekilde etkili ve özenli bir soruşturma yapıldığı söylenemeyecektir. Ayrıca gerek kovuşturmaya yer olmadığına dair karar gerekse bu karara karşı yapılan itiraz neticesinde verilen karar incelendiğinde yargı mercilerince ulaşılan sonuçların kişisel verileri ve hasta haklarını koruyacak şekilde ilgili ve yeterli gerekçeler içermediği sabittir.</a:t>
            </a:r>
          </a:p>
          <a:p>
            <a:pPr algn="just"/>
            <a:r>
              <a:rPr lang="tr-TR" sz="1100" b="0" i="0" dirty="0">
                <a:solidFill>
                  <a:srgbClr val="000000"/>
                </a:solidFill>
                <a:effectLst/>
                <a:latin typeface="Times New Roman" panose="02020603050405020304" pitchFamily="18" charset="0"/>
                <a:cs typeface="Times New Roman" panose="02020603050405020304" pitchFamily="18" charset="0"/>
              </a:rPr>
              <a:t>Sonuç olarak soruşturmanın etkili ve özenli şekilde yürütülmesi konusunda kamusal makamlarca üstlenilmesi gereken pozitif yükümlülüğün gerektirdiği şartların somut olayda yerine getirilmediği değerlendirilmiştir.</a:t>
            </a:r>
          </a:p>
          <a:p>
            <a:pPr algn="just"/>
            <a:r>
              <a:rPr lang="tr-TR" sz="1100" b="0" i="0" dirty="0">
                <a:solidFill>
                  <a:srgbClr val="000000"/>
                </a:solidFill>
                <a:effectLst/>
                <a:latin typeface="Times New Roman" panose="02020603050405020304" pitchFamily="18" charset="0"/>
                <a:cs typeface="Times New Roman" panose="02020603050405020304" pitchFamily="18" charset="0"/>
              </a:rPr>
              <a:t>Anayasa Mahkemesi açıklanan gerekçelerle kişisel verilerin korunmasını isteme hakkının ihlal edildiğine karar vermiştir.</a:t>
            </a:r>
          </a:p>
          <a:p>
            <a:pPr marL="0" indent="0" rtl="0" fontAlgn="base">
              <a:buNone/>
            </a:pPr>
            <a:endParaRPr lang="tr-TR" sz="2000" dirty="0"/>
          </a:p>
        </p:txBody>
      </p:sp>
    </p:spTree>
    <p:extLst>
      <p:ext uri="{BB962C8B-B14F-4D97-AF65-F5344CB8AC3E}">
        <p14:creationId xmlns:p14="http://schemas.microsoft.com/office/powerpoint/2010/main" val="38317622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E7A961-9F7C-D1B0-A38D-BA19B1DA461F}"/>
              </a:ext>
            </a:extLst>
          </p:cNvPr>
          <p:cNvSpPr>
            <a:spLocks noGrp="1"/>
          </p:cNvSpPr>
          <p:nvPr>
            <p:ph type="title"/>
          </p:nvPr>
        </p:nvSpPr>
        <p:spPr>
          <a:xfrm>
            <a:off x="1371599" y="294538"/>
            <a:ext cx="9895951" cy="1033669"/>
          </a:xfrm>
        </p:spPr>
        <p:txBody>
          <a:bodyPr>
            <a:normAutofit/>
          </a:bodyPr>
          <a:lstStyle/>
          <a:p>
            <a:r>
              <a:rPr lang="tr-TR" sz="2000" b="1" i="0" dirty="0">
                <a:solidFill>
                  <a:schemeClr val="bg1"/>
                </a:solidFill>
                <a:effectLst/>
                <a:latin typeface="Times New Roman" panose="02020603050405020304" pitchFamily="18" charset="0"/>
                <a:cs typeface="Times New Roman" panose="02020603050405020304" pitchFamily="18" charset="0"/>
              </a:rPr>
              <a:t>7/9/2021 tarihli , </a:t>
            </a:r>
            <a:r>
              <a:rPr lang="tr-TR" sz="2000" b="1" i="1" u="sng" dirty="0">
                <a:solidFill>
                  <a:schemeClr val="bg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B.Y.</a:t>
            </a:r>
            <a:r>
              <a:rPr lang="tr-TR" sz="2000" b="1" i="0" dirty="0">
                <a:solidFill>
                  <a:schemeClr val="bg1"/>
                </a:solidFill>
                <a:effectLst/>
                <a:latin typeface="Times New Roman" panose="02020603050405020304" pitchFamily="18" charset="0"/>
                <a:cs typeface="Times New Roman" panose="02020603050405020304" pitchFamily="18" charset="0"/>
              </a:rPr>
              <a:t> (B. No: 2018/30296) başvurusu</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8F95FE5-BA8E-2D6A-8CB0-16A706DBF1AD}"/>
              </a:ext>
            </a:extLst>
          </p:cNvPr>
          <p:cNvSpPr>
            <a:spLocks noGrp="1"/>
          </p:cNvSpPr>
          <p:nvPr>
            <p:ph idx="1"/>
          </p:nvPr>
        </p:nvSpPr>
        <p:spPr>
          <a:xfrm>
            <a:off x="1371599" y="2318197"/>
            <a:ext cx="9724031" cy="3683358"/>
          </a:xfrm>
        </p:spPr>
        <p:txBody>
          <a:bodyPr anchor="ctr">
            <a:normAutofit/>
          </a:bodyPr>
          <a:lstStyle/>
          <a:p>
            <a:pPr rtl="0" fontAlgn="base">
              <a:buFont typeface="+mj-lt"/>
              <a:buAutoNum type="arabicPeriod"/>
            </a:pPr>
            <a:r>
              <a:rPr lang="tr-TR" sz="1800" b="0" i="0" dirty="0">
                <a:effectLst/>
                <a:latin typeface="Times New Roman" panose="02020603050405020304" pitchFamily="18" charset="0"/>
                <a:cs typeface="Times New Roman" panose="02020603050405020304" pitchFamily="18" charset="0"/>
              </a:rPr>
              <a:t>Başvurucu, boşanma davası sırasında mahkemeye sunulan kişisel verilerin cep telefonuna eşi tarafından yüklenen casus yazılım aracılığıyla ele geçirildiğini ve kullanıldığını ileri sürerek şikâyetçi olmuştur. Asliye Ceza Mahkemesi (Ceza Mahkemesi) tarafından yapılan yargılama sonucunda başvurucunun eşinin beraatine hükmedilmiştir. Ceza Mahkemesi gerekçesinde başvurucunun eşinin kayıtları boşanma davasına delil olarak sunma dışında atılı suçlara vücut verecek şekilde bilerek ve isteyerek basın, yayın, internet yolu ile veya başkaca herhangi bir yolla yayıp ifşa etmemesi nedeniyle suç işleme kastının olmadığı belirtilmiştir. Bunun üzerine başvurucu istinaf yoluna müracaat etmiş ve şikâyet dilekçesindeki hususlara ek olarak Cumhuriyet Başsavcılığının (Başsavcılığın) suçun hukuki nitelendirmesini yaparken hatalı davrandığını, kişisel verilerin hukuka aykırı şekilde ele geçirilmesi konusunda bir değerlendirme yapmadığını belirtmiştir. Bölge Adliye Mahkemesi kararı onamıştır.</a:t>
            </a:r>
          </a:p>
          <a:p>
            <a:pPr marL="0" indent="0" rtl="0" fontAlgn="base">
              <a:buNone/>
            </a:pPr>
            <a:endParaRPr lang="tr-TR" sz="2000" dirty="0"/>
          </a:p>
        </p:txBody>
      </p:sp>
    </p:spTree>
    <p:extLst>
      <p:ext uri="{BB962C8B-B14F-4D97-AF65-F5344CB8AC3E}">
        <p14:creationId xmlns:p14="http://schemas.microsoft.com/office/powerpoint/2010/main" val="32764767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3E7A961-9F7C-D1B0-A38D-BA19B1DA461F}"/>
              </a:ext>
            </a:extLst>
          </p:cNvPr>
          <p:cNvSpPr>
            <a:spLocks noGrp="1"/>
          </p:cNvSpPr>
          <p:nvPr>
            <p:ph type="title"/>
          </p:nvPr>
        </p:nvSpPr>
        <p:spPr>
          <a:xfrm>
            <a:off x="1371599" y="294538"/>
            <a:ext cx="9895951" cy="1033669"/>
          </a:xfrm>
        </p:spPr>
        <p:txBody>
          <a:bodyPr>
            <a:normAutofit/>
          </a:bodyPr>
          <a:lstStyle/>
          <a:p>
            <a:r>
              <a:rPr lang="tr-TR" sz="2000" b="1" i="0" dirty="0">
                <a:solidFill>
                  <a:schemeClr val="bg1"/>
                </a:solidFill>
                <a:effectLst/>
                <a:latin typeface="Times New Roman" panose="02020603050405020304" pitchFamily="18" charset="0"/>
                <a:cs typeface="Times New Roman" panose="02020603050405020304" pitchFamily="18" charset="0"/>
              </a:rPr>
              <a:t>7/9/2021 tarihli , </a:t>
            </a:r>
            <a:r>
              <a:rPr lang="tr-TR" sz="2000" b="1" i="1" u="sng" dirty="0">
                <a:solidFill>
                  <a:schemeClr val="bg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B.Y.</a:t>
            </a:r>
            <a:r>
              <a:rPr lang="tr-TR" sz="2000" b="1" i="0" dirty="0">
                <a:solidFill>
                  <a:schemeClr val="bg1"/>
                </a:solidFill>
                <a:effectLst/>
                <a:latin typeface="Times New Roman" panose="02020603050405020304" pitchFamily="18" charset="0"/>
                <a:cs typeface="Times New Roman" panose="02020603050405020304" pitchFamily="18" charset="0"/>
              </a:rPr>
              <a:t> (B. No: 2018/30296) başvurusu</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98F95FE5-BA8E-2D6A-8CB0-16A706DBF1AD}"/>
              </a:ext>
            </a:extLst>
          </p:cNvPr>
          <p:cNvSpPr>
            <a:spLocks noGrp="1"/>
          </p:cNvSpPr>
          <p:nvPr>
            <p:ph idx="1"/>
          </p:nvPr>
        </p:nvSpPr>
        <p:spPr>
          <a:xfrm>
            <a:off x="330926" y="1759132"/>
            <a:ext cx="11443063" cy="5098868"/>
          </a:xfrm>
        </p:spPr>
        <p:txBody>
          <a:bodyPr anchor="ctr">
            <a:normAutofit lnSpcReduction="10000"/>
          </a:bodyPr>
          <a:lstStyle/>
          <a:p>
            <a:pPr algn="just"/>
            <a:r>
              <a:rPr lang="tr-TR" sz="1400" b="0" i="0" dirty="0">
                <a:solidFill>
                  <a:srgbClr val="323232"/>
                </a:solidFill>
                <a:effectLst/>
                <a:latin typeface="Times New Roman" panose="02020603050405020304" pitchFamily="18" charset="0"/>
                <a:cs typeface="Times New Roman" panose="02020603050405020304" pitchFamily="18" charset="0"/>
              </a:rPr>
              <a:t>Başvuru konusu olayda başvurucunun kullanımında olan telefondaki bir adet fotoğraf, çeşitli videolar ile konuşma ve mesaj içerikleri boşanma davasına delil olarak sunulmuştur. Başvurucunun telefonunda yer alan bu bilgilerin başvurucuya ilişkin kişisel veri niteliğinde bilgiler olduğu, kişisel veri mahiyetindeki bilgilerin hukuka aykırı olarak ele geçirilmesi ve açıklanmasının da mevzuatta suç olarak düzenlendiği açıktır. Mevcut başvuruda devletin etkili yargısal sistem kurma yükümlülüğü etkili bir ceza soruşturması ve kovuşturması yapılmasını gerekli kılmaktadır. Bu durumda başvurucunun şikâyetleri gözetilerek etkili bir ceza soruşturması yapılmalı, bu bağlamda öncelikle olay tüm yönleriyle açıklığa kavuşturulmalı ve ulaşılan sonuç olaya özgü gerekçelerle açıklanmalıdır.</a:t>
            </a:r>
          </a:p>
          <a:p>
            <a:pPr algn="just"/>
            <a:r>
              <a:rPr lang="tr-TR" sz="1400" b="0" i="0" dirty="0">
                <a:solidFill>
                  <a:srgbClr val="323232"/>
                </a:solidFill>
                <a:effectLst/>
                <a:latin typeface="Times New Roman" panose="02020603050405020304" pitchFamily="18" charset="0"/>
                <a:cs typeface="Times New Roman" panose="02020603050405020304" pitchFamily="18" charset="0"/>
              </a:rPr>
              <a:t>Somut olayda başvurucu şikâyet dilekçesinde; eşinin yalnızca boşanma davasında delil elde etme amacıyla hareket etmediğini, bu dava açıldıktan sonra da casus yazılımı kullanmaya devam ettiğini beyan etmiştir. Başsavcılık tarafından yapılan değerlendirme neticesinde başvurucunun eşinin üzerine atılı fiilleri ikrar ettiği belirtilerek bu kişinin cezalandırılması istemiyle dava açılmıştır. Öte yandan yargılama sırasında başvurucu tarafından aynı iddialar ileri sürülmüş ise de Ceza Mahkemesi kararının gerekçesinde boşanma davasına atıfta bulunularak sanığın delillerin kaybolmaması amacıyla hareket ettiği ve elde edilen verilerin yalnızca boşanma davasında delil olarak kullanıldığı belirtilmiştir. Bu itibarla olayda başvurucunun hangi kişisel verilerinin elde edildiği, bu verilerde değişiklik yapılıp yapılmadığı, verilere ne kadar süre ile ulaşıldığı hususlarında hiçbir araştırma yapılmadığı gibi gerekçede başvurucunun bu iddialarının hangi sebeplerle karşılanmadığı konusunda bir açıklama bulunmadığı da görülmüştür.</a:t>
            </a:r>
          </a:p>
          <a:p>
            <a:pPr algn="just"/>
            <a:r>
              <a:rPr lang="tr-TR" sz="1400" b="0" i="0" dirty="0">
                <a:solidFill>
                  <a:srgbClr val="323232"/>
                </a:solidFill>
                <a:effectLst/>
                <a:latin typeface="Times New Roman" panose="02020603050405020304" pitchFamily="18" charset="0"/>
                <a:cs typeface="Times New Roman" panose="02020603050405020304" pitchFamily="18" charset="0"/>
              </a:rPr>
              <a:t>Başvurucunun telefonuna yazılım programı yüklenerek ulaşılan kişisel verilerin elde ediliş şekline, kapsamına ve kişisel verilere ulaşma amacının meşru olup olmadığına yönelik olarak derece mahkemelerince bir değerlendirme yapılmamıştır. Ayrıca verilerin hukuka aykırı şekilde ele geçirilmesine ilişkin suç kastının bulunup bulunmadığının başvurucunun süreç içerisinde ileri sürdüğü tüm iddiaları karşılanarak ve gösterilen deliller araştırılarak ortaya konulması gerekirken, ele geçirme fiilinin unsuru olmadığı hâlde verilerin ifşa edilmediği gerekçesine dayanılmıştır. Derece mahkemelerinin eşlerin birbirlerine karşı özel hayat alanlarının bulunmadığı sonucunu doğuracak mahiyetteki yaklaşımının anayasal güvencelere aykırı olduğu açıktır. Yargılama sürecinde olayın aydınlatılmasına yönelik esaslı iddiaların araştırılmaması, kovuşturmanın derinleştirilmemesi, yasal dayanağı gösterilmeyen gerekçelerle sonuca ulaşılması nedeniyle etkili bir yargısal sistem kurma yükümlülüğüne uygun hareket edilmemiştir.</a:t>
            </a:r>
          </a:p>
          <a:p>
            <a:pPr algn="just"/>
            <a:r>
              <a:rPr lang="tr-TR" sz="1400" b="0" i="0" dirty="0">
                <a:solidFill>
                  <a:srgbClr val="323232"/>
                </a:solidFill>
                <a:effectLst/>
                <a:latin typeface="Times New Roman" panose="02020603050405020304" pitchFamily="18" charset="0"/>
                <a:cs typeface="Times New Roman" panose="02020603050405020304" pitchFamily="18" charset="0"/>
              </a:rPr>
              <a:t>Sonuç olarak etkili bir yargısal sistem kurulması konusunda kamusal makamlarca üstlenilmesi gereken yükümlülüğün gerektirdiği şartlar somut olayda yerine getirilmemiştir.</a:t>
            </a:r>
          </a:p>
          <a:p>
            <a:pPr algn="just"/>
            <a:r>
              <a:rPr lang="tr-TR" sz="1400" b="0" i="0" dirty="0">
                <a:solidFill>
                  <a:srgbClr val="323232"/>
                </a:solidFill>
                <a:effectLst/>
                <a:latin typeface="Times New Roman" panose="02020603050405020304" pitchFamily="18" charset="0"/>
                <a:cs typeface="Times New Roman" panose="02020603050405020304" pitchFamily="18" charset="0"/>
              </a:rPr>
              <a:t>Anayasa Mahkemesi açıklanan gerekçelerle özel hayata saygı hakkı kapsamında kişisel verilerin korunmasını isteme hakkının ihlal edildiğine karar vermiştir.</a:t>
            </a:r>
          </a:p>
          <a:p>
            <a:pPr marL="0" indent="0" rtl="0" fontAlgn="base">
              <a:buNone/>
            </a:pPr>
            <a:endParaRPr lang="tr-TR" sz="2000" dirty="0"/>
          </a:p>
        </p:txBody>
      </p:sp>
    </p:spTree>
    <p:extLst>
      <p:ext uri="{BB962C8B-B14F-4D97-AF65-F5344CB8AC3E}">
        <p14:creationId xmlns:p14="http://schemas.microsoft.com/office/powerpoint/2010/main" val="2788607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A1D16ACB-E2B6-4173-1E97-7040C25244F5}"/>
              </a:ext>
            </a:extLst>
          </p:cNvPr>
          <p:cNvSpPr>
            <a:spLocks noGrp="1"/>
          </p:cNvSpPr>
          <p:nvPr>
            <p:ph type="title"/>
          </p:nvPr>
        </p:nvSpPr>
        <p:spPr>
          <a:xfrm>
            <a:off x="1383564" y="348865"/>
            <a:ext cx="9718111" cy="1576446"/>
          </a:xfrm>
        </p:spPr>
        <p:txBody>
          <a:bodyPr anchor="ctr">
            <a:normAutofit/>
          </a:bodyPr>
          <a:lstStyle/>
          <a:p>
            <a:endParaRPr lang="tr-TR" sz="4000">
              <a:solidFill>
                <a:srgbClr val="FFFFFF"/>
              </a:solidFill>
            </a:endParaRPr>
          </a:p>
        </p:txBody>
      </p:sp>
      <p:graphicFrame>
        <p:nvGraphicFramePr>
          <p:cNvPr id="5" name="İçerik Yer Tutucusu 2">
            <a:extLst>
              <a:ext uri="{FF2B5EF4-FFF2-40B4-BE49-F238E27FC236}">
                <a16:creationId xmlns:a16="http://schemas.microsoft.com/office/drawing/2014/main" id="{B3B928BD-67EC-7FEE-F62B-5DF5452EC0A6}"/>
              </a:ext>
            </a:extLst>
          </p:cNvPr>
          <p:cNvGraphicFramePr>
            <a:graphicFrameLocks noGrp="1"/>
          </p:cNvGraphicFramePr>
          <p:nvPr>
            <p:ph idx="1"/>
            <p:extLst>
              <p:ext uri="{D42A27DB-BD31-4B8C-83A1-F6EECF244321}">
                <p14:modId xmlns:p14="http://schemas.microsoft.com/office/powerpoint/2010/main" val="5044103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58663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760A60E-6030-99EA-D882-E4263B741D2E}"/>
              </a:ext>
            </a:extLst>
          </p:cNvPr>
          <p:cNvSpPr>
            <a:spLocks noGrp="1"/>
          </p:cNvSpPr>
          <p:nvPr>
            <p:ph type="title"/>
          </p:nvPr>
        </p:nvSpPr>
        <p:spPr>
          <a:xfrm>
            <a:off x="1371599" y="294538"/>
            <a:ext cx="9895951" cy="1033669"/>
          </a:xfrm>
        </p:spPr>
        <p:txBody>
          <a:bodyPr>
            <a:normAutofit fontScale="90000"/>
          </a:bodyPr>
          <a:lstStyle/>
          <a:p>
            <a:r>
              <a:rPr lang="tr-TR" sz="3400" dirty="0">
                <a:solidFill>
                  <a:srgbClr val="FFFFFF"/>
                </a:solidFill>
              </a:rPr>
              <a:t>AYM KARARINA RAĞMEN….</a:t>
            </a:r>
            <a:br>
              <a:rPr lang="tr-TR" sz="3400" dirty="0">
                <a:solidFill>
                  <a:srgbClr val="FFFFFF"/>
                </a:solidFill>
              </a:rPr>
            </a:br>
            <a:r>
              <a:rPr lang="tr-TR" sz="3400" dirty="0">
                <a:solidFill>
                  <a:srgbClr val="FFFFFF"/>
                </a:solidFill>
              </a:rPr>
              <a:t>Telefona Yüklenen Casus Program</a:t>
            </a:r>
            <a:br>
              <a:rPr lang="tr-TR" sz="3400" dirty="0">
                <a:solidFill>
                  <a:srgbClr val="FFFFFF"/>
                </a:solidFill>
              </a:rPr>
            </a:br>
            <a:endParaRPr lang="tr-TR" sz="3400" dirty="0">
              <a:solidFill>
                <a:srgbClr val="FFFFFF"/>
              </a:solidFill>
            </a:endParaRPr>
          </a:p>
        </p:txBody>
      </p:sp>
      <p:sp>
        <p:nvSpPr>
          <p:cNvPr id="3" name="İçerik Yer Tutucusu 2">
            <a:extLst>
              <a:ext uri="{FF2B5EF4-FFF2-40B4-BE49-F238E27FC236}">
                <a16:creationId xmlns:a16="http://schemas.microsoft.com/office/drawing/2014/main" id="{EE14F2EA-8DA2-A761-60A4-A44FEDB53C0F}"/>
              </a:ext>
            </a:extLst>
          </p:cNvPr>
          <p:cNvSpPr>
            <a:spLocks noGrp="1"/>
          </p:cNvSpPr>
          <p:nvPr>
            <p:ph idx="1"/>
          </p:nvPr>
        </p:nvSpPr>
        <p:spPr>
          <a:xfrm>
            <a:off x="1371599" y="2318197"/>
            <a:ext cx="9724031" cy="3683358"/>
          </a:xfrm>
        </p:spPr>
        <p:txBody>
          <a:bodyPr anchor="ctr">
            <a:normAutofit/>
          </a:bodyPr>
          <a:lstStyle/>
          <a:p>
            <a:pPr marL="0" indent="0">
              <a:buNone/>
            </a:pPr>
            <a:r>
              <a:rPr lang="tr-TR" sz="1600" b="1" i="0" dirty="0">
                <a:effectLst/>
                <a:latin typeface="Verdana" panose="020B0604030504040204" pitchFamily="34" charset="0"/>
              </a:rPr>
              <a:t>     </a:t>
            </a:r>
          </a:p>
          <a:p>
            <a:pPr marL="0" indent="0">
              <a:buNone/>
            </a:pPr>
            <a:r>
              <a:rPr lang="tr-TR" sz="1600" b="1" i="0" dirty="0">
                <a:effectLst/>
                <a:latin typeface="Verdana" panose="020B0604030504040204" pitchFamily="34" charset="0"/>
              </a:rPr>
              <a:t>Yine 12. Ceza Dairesi’nin 21.12.2022 tarihli, 2022/4041 E. ve 2022/10256 K. sayılı kararında;</a:t>
            </a:r>
            <a:endParaRPr lang="tr-TR" sz="1600" b="0" dirty="0">
              <a:effectLst/>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r>
              <a:rPr lang="tr-TR" sz="1600" b="0" dirty="0">
                <a:effectLst/>
                <a:latin typeface="Times New Roman" panose="02020603050405020304" pitchFamily="18" charset="0"/>
                <a:cs typeface="Times New Roman" panose="02020603050405020304" pitchFamily="18" charset="0"/>
              </a:rPr>
              <a:t>“Katılanın tarafı olduğu haberleşme içeriklerini, üçüncü kişi ya da kişilerle paylaştığı ve/veya çoğaltarak dağıttığına ilişkin hakkında bir iddia ileri sürülmeyen sanığın, kendisine ve aile birliğine yönelen, onurunu zedeleyen, haksız bir saldırı altında ve başkaca şekilde ispatlanması mümkün olmayan bir hal içerisinde iken, kaybolma olasılığı bulunan delillerin muhafazasını sağlayıp, boşanma davasına sunarak, aile içi geçimsizliğin kaynağının, katılanın güven sarsıcı ve olumsuz davranışları olduğunu ispatlama amacını taşıyan eylemlerinde, hukuka aykırı hareket ettiği bilinciyle davranmaması nedeniyle sanığa yüklenen sistemi engelleme, bozma, verileri yok etme veya değiştirme ve haberleşmenin gizliliğini ihlal suçlarından dolayı sanık hakkında CMK’nın 223/2-a madde, fıkra ve bendi gereğince beraat hükümleri kurulmasına dair Yerel Mahkemenin kabulünde dosya kapsamına göre bir isabetsizlik görülmemiştir.” şeklinde değerlendirme yapıldığı anlaşılmaktadır.</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2162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B3479C4-8014-9270-FA6B-CA710084D157}"/>
              </a:ext>
            </a:extLst>
          </p:cNvPr>
          <p:cNvSpPr>
            <a:spLocks noGrp="1"/>
          </p:cNvSpPr>
          <p:nvPr>
            <p:ph type="title"/>
          </p:nvPr>
        </p:nvSpPr>
        <p:spPr>
          <a:xfrm>
            <a:off x="466722" y="586855"/>
            <a:ext cx="3201366" cy="3387497"/>
          </a:xfrm>
        </p:spPr>
        <p:txBody>
          <a:bodyPr anchor="b">
            <a:normAutofit/>
          </a:bodyPr>
          <a:lstStyle/>
          <a:p>
            <a:pPr algn="r"/>
            <a:r>
              <a:rPr lang="tr-TR" sz="4000" dirty="0">
                <a:solidFill>
                  <a:srgbClr val="FFFFFF"/>
                </a:solidFill>
                <a:latin typeface="OpenSans-Regular"/>
              </a:rPr>
              <a:t>Y</a:t>
            </a:r>
            <a:r>
              <a:rPr lang="tr-TR" sz="4000" b="0" i="0" dirty="0">
                <a:solidFill>
                  <a:srgbClr val="FFFFFF"/>
                </a:solidFill>
                <a:effectLst/>
                <a:latin typeface="OpenSans-Regular"/>
              </a:rPr>
              <a:t>argıtay 12.CD- Karar: 2015/18748</a:t>
            </a:r>
            <a:endParaRPr lang="tr-TR" sz="4000" dirty="0">
              <a:solidFill>
                <a:srgbClr val="FFFFFF"/>
              </a:solidFill>
            </a:endParaRPr>
          </a:p>
        </p:txBody>
      </p:sp>
      <p:sp>
        <p:nvSpPr>
          <p:cNvPr id="3" name="İçerik Yer Tutucusu 2">
            <a:extLst>
              <a:ext uri="{FF2B5EF4-FFF2-40B4-BE49-F238E27FC236}">
                <a16:creationId xmlns:a16="http://schemas.microsoft.com/office/drawing/2014/main" id="{8F75AB37-EDA0-225A-421E-CBF93827DF4E}"/>
              </a:ext>
            </a:extLst>
          </p:cNvPr>
          <p:cNvSpPr>
            <a:spLocks noGrp="1"/>
          </p:cNvSpPr>
          <p:nvPr>
            <p:ph idx="1"/>
          </p:nvPr>
        </p:nvSpPr>
        <p:spPr>
          <a:xfrm>
            <a:off x="4810259" y="649480"/>
            <a:ext cx="6555347" cy="5546047"/>
          </a:xfrm>
        </p:spPr>
        <p:txBody>
          <a:bodyPr anchor="ctr">
            <a:normAutofit/>
          </a:bodyPr>
          <a:lstStyle/>
          <a:p>
            <a:r>
              <a:rPr lang="tr-TR" sz="1900" b="0" i="0" dirty="0">
                <a:effectLst/>
                <a:latin typeface="Times New Roman" panose="02020603050405020304" pitchFamily="18" charset="0"/>
                <a:cs typeface="Times New Roman" panose="02020603050405020304" pitchFamily="18" charset="0"/>
              </a:rPr>
              <a:t>Sanık Serap’ın, mağdur Aslı ile resmi nikahlı eşi olan tanık Devrim’in birbirlerine gönderdikleri mesajları ve elektronik iletileri okuyup, her ikisi arasındaki duygusal yakınlaşmayı ve arkadaşlık ilişkisini öğrenmesi üzerine, mağdura tepki olarak, onun bilgisi ve rızası dışında, mağdurun adını ve soyadını taşıyan sahte </a:t>
            </a:r>
            <a:r>
              <a:rPr lang="tr-TR" sz="1900" b="0" i="0" dirty="0" err="1">
                <a:effectLst/>
                <a:latin typeface="Times New Roman" panose="02020603050405020304" pitchFamily="18" charset="0"/>
                <a:cs typeface="Times New Roman" panose="02020603050405020304" pitchFamily="18" charset="0"/>
              </a:rPr>
              <a:t>facebook</a:t>
            </a:r>
            <a:r>
              <a:rPr lang="tr-TR" sz="1900" b="0" i="0" dirty="0">
                <a:effectLst/>
                <a:latin typeface="Times New Roman" panose="02020603050405020304" pitchFamily="18" charset="0"/>
                <a:cs typeface="Times New Roman" panose="02020603050405020304" pitchFamily="18" charset="0"/>
              </a:rPr>
              <a:t> hesabı açıp, mağdurun günlük kıyafetleriyle poz vermiş şekilde çektirdiği bir resmini, bu hesapta yayımlaması şeklinde sübut bulan eyleminde, ad, </a:t>
            </a:r>
            <a:r>
              <a:rPr lang="tr-TR" sz="1900" b="0" i="0" dirty="0" err="1">
                <a:effectLst/>
                <a:latin typeface="Times New Roman" panose="02020603050405020304" pitchFamily="18" charset="0"/>
                <a:cs typeface="Times New Roman" panose="02020603050405020304" pitchFamily="18" charset="0"/>
              </a:rPr>
              <a:t>soyad</a:t>
            </a:r>
            <a:r>
              <a:rPr lang="tr-TR" sz="1900" b="0" i="0" dirty="0">
                <a:effectLst/>
                <a:latin typeface="Times New Roman" panose="02020603050405020304" pitchFamily="18" charset="0"/>
                <a:cs typeface="Times New Roman" panose="02020603050405020304" pitchFamily="18" charset="0"/>
              </a:rPr>
              <a:t> ve resim gibi mağdura ait kişisel verileri, hukuka uygunluk nedenlerinin bulunmaması nedeniyle hukuka aykırı olduğunda tereddüt bulunmayan bir yöntemle başkalarının görgüsüne sunmasından dolayı üzerine atılı TCK’nın 136/1. maddesinde tanımlanan verileri hukuka aykırı olarak verme veya ele geçirme suçunun yasal unsurlarının oluştuğu gözetilmeden, internet ortamından temin edilip sahte </a:t>
            </a:r>
            <a:r>
              <a:rPr lang="tr-TR" sz="1900" b="0" i="0" dirty="0" err="1">
                <a:effectLst/>
                <a:latin typeface="Times New Roman" panose="02020603050405020304" pitchFamily="18" charset="0"/>
                <a:cs typeface="Times New Roman" panose="02020603050405020304" pitchFamily="18" charset="0"/>
              </a:rPr>
              <a:t>facebook</a:t>
            </a:r>
            <a:r>
              <a:rPr lang="tr-TR" sz="1900" b="0" i="0" dirty="0">
                <a:effectLst/>
                <a:latin typeface="Times New Roman" panose="02020603050405020304" pitchFamily="18" charset="0"/>
                <a:cs typeface="Times New Roman" panose="02020603050405020304" pitchFamily="18" charset="0"/>
              </a:rPr>
              <a:t> hesabına eklenen mağdura ait fotoğrafa herkesin kolaylıkla ulaşmasının mümkün olduğundan bahisle, yasal ve yeterli olmayan gerekçelere dayalı olarak sanık hakkında CMK’nın 223/2-a maddesi gereğince beraat hükmü kurulması, kanuna aykırıdır</a:t>
            </a:r>
            <a:endParaRPr lang="tr-TR"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1134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4BDFB31-E97B-9F8D-EAEB-212CA3F1EEEC}"/>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Boşanma Davalarında Üçüncü Kişilerin Kişisel Verileri ?</a:t>
            </a:r>
          </a:p>
        </p:txBody>
      </p:sp>
      <p:sp>
        <p:nvSpPr>
          <p:cNvPr id="3" name="İçerik Yer Tutucusu 2">
            <a:extLst>
              <a:ext uri="{FF2B5EF4-FFF2-40B4-BE49-F238E27FC236}">
                <a16:creationId xmlns:a16="http://schemas.microsoft.com/office/drawing/2014/main" id="{06F3C1D4-74B5-CDBE-56C3-BD4E577C4137}"/>
              </a:ext>
            </a:extLst>
          </p:cNvPr>
          <p:cNvSpPr>
            <a:spLocks noGrp="1"/>
          </p:cNvSpPr>
          <p:nvPr>
            <p:ph idx="1"/>
          </p:nvPr>
        </p:nvSpPr>
        <p:spPr>
          <a:xfrm>
            <a:off x="1371599" y="2318197"/>
            <a:ext cx="9724031" cy="3683358"/>
          </a:xfrm>
        </p:spPr>
        <p:txBody>
          <a:bodyPr anchor="ctr">
            <a:normAutofit/>
          </a:bodyPr>
          <a:lstStyle/>
          <a:p>
            <a:r>
              <a:rPr lang="tr-TR" sz="2000" dirty="0"/>
              <a:t>Telefon Kayıtları</a:t>
            </a:r>
          </a:p>
          <a:p>
            <a:r>
              <a:rPr lang="tr-TR" sz="2000" dirty="0"/>
              <a:t>Otel Kayıtları</a:t>
            </a:r>
          </a:p>
          <a:p>
            <a:r>
              <a:rPr lang="tr-TR" sz="2000" dirty="0"/>
              <a:t>Site Güvenlik Kayıtları </a:t>
            </a:r>
          </a:p>
        </p:txBody>
      </p:sp>
    </p:spTree>
    <p:extLst>
      <p:ext uri="{BB962C8B-B14F-4D97-AF65-F5344CB8AC3E}">
        <p14:creationId xmlns:p14="http://schemas.microsoft.com/office/powerpoint/2010/main" val="38142305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335A64D-C68B-9B76-CB16-35C9B9E3D824}"/>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 Sonuç Olarak…</a:t>
            </a:r>
          </a:p>
        </p:txBody>
      </p:sp>
      <p:sp>
        <p:nvSpPr>
          <p:cNvPr id="3" name="İçerik Yer Tutucusu 2">
            <a:extLst>
              <a:ext uri="{FF2B5EF4-FFF2-40B4-BE49-F238E27FC236}">
                <a16:creationId xmlns:a16="http://schemas.microsoft.com/office/drawing/2014/main" id="{33F88A9E-163B-51D7-F841-99B5050F5816}"/>
              </a:ext>
            </a:extLst>
          </p:cNvPr>
          <p:cNvSpPr>
            <a:spLocks noGrp="1"/>
          </p:cNvSpPr>
          <p:nvPr>
            <p:ph idx="1"/>
          </p:nvPr>
        </p:nvSpPr>
        <p:spPr>
          <a:xfrm>
            <a:off x="459347" y="1590742"/>
            <a:ext cx="11140470" cy="4792641"/>
          </a:xfrm>
        </p:spPr>
        <p:txBody>
          <a:bodyPr anchor="ctr">
            <a:normAutofit/>
          </a:bodyPr>
          <a:lstStyle/>
          <a:p>
            <a:pPr marL="0" indent="0">
              <a:buNone/>
            </a:pPr>
            <a:r>
              <a:rPr lang="tr-TR" sz="1400" dirty="0">
                <a:latin typeface="Times New Roman" panose="02020603050405020304" pitchFamily="18" charset="0"/>
                <a:cs typeface="Times New Roman" panose="02020603050405020304" pitchFamily="18" charset="0"/>
              </a:rPr>
              <a:t>Boşanma davalarında karşımıza çıkan belki de en önemli sorun, tarafların başvurdukları delillerin hukuka aykırı yollardan elde edilmiş deliller olması sorunudur. Uygulamada hukuka aykırı deliller, haberleşme hürriyetinin, özel hayatın, konut dokunulmazlığının gizliliğinin ihlali suretiyle karşımıza çıkmaktadır. Türk boşanma sisteminde kusura dayalı boşanma anlayışının benimsenmiş olması, Türk Medeni Kanunu’nda benimsenen boşanma sebeplerinin ispatındaki zorluklar, hakimin vicdanen kanaat getirmedikçe boşanmaya karar veremiyor olması ve evlilik birliğinin ayakta tutulması amacı doğrultusunda, bu kanaatin oluşması için çoğu zaman yüksek ölçüde bir ispat faaliyetinin gerekiyor olması tarafları yoğun bir ispat aracı bulma çabasına itmektedir. Boşanmak isteyen ve özellikle Türk Medeni Kanunu’nun 174. maddesi uyarınca lehine tazminata hükmedilmesi talebinde bulunan eşlerin, delil arayışı içinde olmaları, ispat vasıtası olarak kullanacakları delilleri elde ederken, karşı tarafın temel hak ve özgürlüklerini ihlal etmelerine neden olabilmektedir. Karşı tarafın özel hayatının korunması amacıyla diğer tarafça sunulan delillerin kabul edilmemesi, hem ispat hakkını hem de boşanma hakkını doğrudan etkilemektedir. Bu sebeple boşanma davalarında ispat hakkı ile özel hayatın korunması hakkı sıklıkla çatışmaktadır. Çatışan bu hakların her ikisi de Anayasa ile güvence altına alınan haklardır. Özel hayatın korunması hakkının sınırlandırılması noktasında, her ne kadar hukuka aykırı deliller makul ve ölçülü bir müdahale olarak kabul edilemeyeceği için, bu çatışmada üstünlük tanınan hak, özel hayatın korunması hakkı olacak ise de ispat hakkının ikinci plana atılıyor olması, bazı durumlarda adalet hissini zedeleyici bir etki doğurmaktadır</a:t>
            </a:r>
          </a:p>
          <a:p>
            <a:pPr marL="0" indent="0">
              <a:buNone/>
            </a:pPr>
            <a:r>
              <a:rPr lang="tr-TR" sz="1400" b="1" dirty="0">
                <a:latin typeface="Times New Roman" panose="02020603050405020304" pitchFamily="18" charset="0"/>
                <a:cs typeface="Times New Roman" panose="02020603050405020304" pitchFamily="18" charset="0"/>
              </a:rPr>
              <a:t>BOŞANMA DAVALARINDA DELİLLERİN TOPLANMASI VE İNCELENMESİ AKSAKAL, Aslıhan Yüksek Lisans Tezi Özel Hukuk Ana Bilim Dalı</a:t>
            </a:r>
          </a:p>
        </p:txBody>
      </p:sp>
    </p:spTree>
    <p:extLst>
      <p:ext uri="{BB962C8B-B14F-4D97-AF65-F5344CB8AC3E}">
        <p14:creationId xmlns:p14="http://schemas.microsoft.com/office/powerpoint/2010/main" val="3929699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9285BCE-1FB1-613B-FDDB-3755F24F6687}"/>
              </a:ext>
            </a:extLst>
          </p:cNvPr>
          <p:cNvPicPr>
            <a:picLocks noChangeAspect="1"/>
          </p:cNvPicPr>
          <p:nvPr/>
        </p:nvPicPr>
        <p:blipFill>
          <a:blip r:embed="rId2">
            <a:alphaModFix amt="50000"/>
          </a:blip>
          <a:srcRect/>
          <a:stretch/>
        </p:blipFill>
        <p:spPr>
          <a:xfrm>
            <a:off x="20" y="1"/>
            <a:ext cx="12191980" cy="6857999"/>
          </a:xfrm>
          <a:prstGeom prst="rect">
            <a:avLst/>
          </a:prstGeom>
        </p:spPr>
      </p:pic>
      <p:sp>
        <p:nvSpPr>
          <p:cNvPr id="2" name="Başlık 1">
            <a:extLst>
              <a:ext uri="{FF2B5EF4-FFF2-40B4-BE49-F238E27FC236}">
                <a16:creationId xmlns:a16="http://schemas.microsoft.com/office/drawing/2014/main" id="{3EFD7FB8-F778-B6E7-DB5E-3C13DFC7F622}"/>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en-US" sz="6000" dirty="0">
                <a:solidFill>
                  <a:srgbClr val="FFFFFF"/>
                </a:solidFill>
              </a:rPr>
              <a:t>SAVUNMA  SUSMADI  SUSMAYACAK </a:t>
            </a:r>
          </a:p>
        </p:txBody>
      </p:sp>
    </p:spTree>
    <p:extLst>
      <p:ext uri="{BB962C8B-B14F-4D97-AF65-F5344CB8AC3E}">
        <p14:creationId xmlns:p14="http://schemas.microsoft.com/office/powerpoint/2010/main" val="1445390497"/>
      </p:ext>
    </p:extLst>
  </p:cSld>
  <p:clrMapOvr>
    <a:overrideClrMapping bg1="dk1" tx1="lt1" bg2="dk2" tx2="lt2" accent1="accent1" accent2="accent2" accent3="accent3" accent4="accent4" accent5="accent5" accent6="accent6" hlink="hlink" folHlink="folHlink"/>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C681C32C-7AFC-4BB3-9088-65CBDFC5D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Unvan 1">
            <a:extLst>
              <a:ext uri="{FF2B5EF4-FFF2-40B4-BE49-F238E27FC236}">
                <a16:creationId xmlns:a16="http://schemas.microsoft.com/office/drawing/2014/main" id="{984479B4-88B6-4B5A-9351-EAEEA97481BA}"/>
              </a:ext>
            </a:extLst>
          </p:cNvPr>
          <p:cNvSpPr>
            <a:spLocks noGrp="1"/>
          </p:cNvSpPr>
          <p:nvPr>
            <p:ph type="title"/>
          </p:nvPr>
        </p:nvSpPr>
        <p:spPr>
          <a:xfrm>
            <a:off x="917275" y="4583953"/>
            <a:ext cx="4685857" cy="1465973"/>
          </a:xfrm>
        </p:spPr>
        <p:txBody>
          <a:bodyPr anchor="t">
            <a:normAutofit/>
          </a:bodyPr>
          <a:lstStyle/>
          <a:p>
            <a:r>
              <a:rPr lang="tr-TR" sz="1900" b="1" dirty="0"/>
              <a:t>Dinlediğiniz için teşekkür ederim.</a:t>
            </a:r>
            <a:br>
              <a:rPr lang="tr-TR" sz="1900" b="1" dirty="0"/>
            </a:br>
            <a:br>
              <a:rPr lang="tr-TR" sz="1900" b="1" dirty="0"/>
            </a:br>
            <a:r>
              <a:rPr lang="tr-TR" sz="1900" b="1" dirty="0"/>
              <a:t>AV. BEGÜM TEKİN</a:t>
            </a:r>
            <a:br>
              <a:rPr lang="tr-TR" sz="1900" b="1" dirty="0"/>
            </a:br>
            <a:br>
              <a:rPr lang="tr-TR" sz="1900" b="1" dirty="0"/>
            </a:br>
            <a:r>
              <a:rPr lang="tr-TR" sz="1900" b="1" dirty="0"/>
              <a:t>begumtekin@tekin.av.tr</a:t>
            </a:r>
          </a:p>
        </p:txBody>
      </p:sp>
      <p:pic>
        <p:nvPicPr>
          <p:cNvPr id="5" name="Picture 4" descr="Harita üzerinde kırmızı raptiyeler">
            <a:extLst>
              <a:ext uri="{FF2B5EF4-FFF2-40B4-BE49-F238E27FC236}">
                <a16:creationId xmlns:a16="http://schemas.microsoft.com/office/drawing/2014/main" id="{66826DC1-5B05-8ECB-C2E3-E8EB23F83B35}"/>
              </a:ext>
            </a:extLst>
          </p:cNvPr>
          <p:cNvPicPr>
            <a:picLocks noChangeAspect="1"/>
          </p:cNvPicPr>
          <p:nvPr/>
        </p:nvPicPr>
        <p:blipFill rotWithShape="1">
          <a:blip r:embed="rId2"/>
          <a:srcRect t="31161" b="22418"/>
          <a:stretch/>
        </p:blipFill>
        <p:spPr>
          <a:xfrm>
            <a:off x="20" y="432"/>
            <a:ext cx="12191980" cy="4244759"/>
          </a:xfrm>
          <a:prstGeom prst="rect">
            <a:avLst/>
          </a:prstGeom>
        </p:spPr>
      </p:pic>
      <p:sp>
        <p:nvSpPr>
          <p:cNvPr id="3" name="İçerik Yer Tutucusu 2">
            <a:extLst>
              <a:ext uri="{FF2B5EF4-FFF2-40B4-BE49-F238E27FC236}">
                <a16:creationId xmlns:a16="http://schemas.microsoft.com/office/drawing/2014/main" id="{0F67BA56-9241-4B78-84DC-8FD4E90B9005}"/>
              </a:ext>
            </a:extLst>
          </p:cNvPr>
          <p:cNvSpPr>
            <a:spLocks noGrp="1"/>
          </p:cNvSpPr>
          <p:nvPr>
            <p:ph idx="1"/>
          </p:nvPr>
        </p:nvSpPr>
        <p:spPr>
          <a:xfrm>
            <a:off x="6096000" y="4583953"/>
            <a:ext cx="5638800" cy="1465973"/>
          </a:xfrm>
        </p:spPr>
        <p:txBody>
          <a:bodyPr>
            <a:normAutofit/>
          </a:bodyPr>
          <a:lstStyle/>
          <a:p>
            <a:endParaRPr lang="tr-TR" sz="2000" dirty="0"/>
          </a:p>
          <a:p>
            <a:pPr marL="0" indent="0">
              <a:buNone/>
            </a:pPr>
            <a:endParaRPr lang="tr-TR" sz="2000" dirty="0"/>
          </a:p>
          <a:p>
            <a:pPr marL="0" indent="0">
              <a:buNone/>
            </a:pPr>
            <a:r>
              <a:rPr lang="tr-TR" sz="2000" dirty="0"/>
              <a:t>www.tekin.av.tr</a:t>
            </a:r>
          </a:p>
        </p:txBody>
      </p:sp>
      <p:sp>
        <p:nvSpPr>
          <p:cNvPr id="18" name="Rectangle 17">
            <a:extLst>
              <a:ext uri="{FF2B5EF4-FFF2-40B4-BE49-F238E27FC236}">
                <a16:creationId xmlns:a16="http://schemas.microsoft.com/office/drawing/2014/main" id="{199C0ED0-69DE-4C31-A5CF-E2A46FD30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D42B8BD-40AF-488E-8A79-D7256C917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1928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2960077-1116-47AF-020D-FE77A1E21910}"/>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TASARRUF İLKESİ</a:t>
            </a:r>
          </a:p>
        </p:txBody>
      </p:sp>
      <p:sp>
        <p:nvSpPr>
          <p:cNvPr id="3" name="İçerik Yer Tutucusu 2">
            <a:extLst>
              <a:ext uri="{FF2B5EF4-FFF2-40B4-BE49-F238E27FC236}">
                <a16:creationId xmlns:a16="http://schemas.microsoft.com/office/drawing/2014/main" id="{FB9622A9-0417-190D-FE84-75760EB935C1}"/>
              </a:ext>
            </a:extLst>
          </p:cNvPr>
          <p:cNvSpPr>
            <a:spLocks noGrp="1"/>
          </p:cNvSpPr>
          <p:nvPr>
            <p:ph idx="1"/>
          </p:nvPr>
        </p:nvSpPr>
        <p:spPr>
          <a:xfrm>
            <a:off x="4810259" y="649480"/>
            <a:ext cx="6555347" cy="5546047"/>
          </a:xfrm>
        </p:spPr>
        <p:txBody>
          <a:bodyPr anchor="ctr">
            <a:normAutofit/>
          </a:bodyPr>
          <a:lstStyle/>
          <a:p>
            <a:r>
              <a:rPr lang="tr-TR" sz="2000" dirty="0"/>
              <a:t>Tasarruf ilkesi, esas itibariyle aile mahkemelerindeki yargılamalarda ve boşanma davalarında da etkisini göstermektedir. </a:t>
            </a:r>
          </a:p>
          <a:p>
            <a:r>
              <a:rPr lang="tr-TR" sz="2000" dirty="0"/>
              <a:t>Taraflarca ileri sürülmeyen bir sebeple boşanma kararı verilemez. Taraflarca ileri sürülmeyen bir boşanma sebebinin dava dosyasından anlaşılıyor olmasının da bu sonuca bir etkisi yoktur. </a:t>
            </a:r>
          </a:p>
          <a:p>
            <a:r>
              <a:rPr lang="tr-TR" sz="2000" dirty="0"/>
              <a:t>Dolayısıyla hakim, taraflarca ileri sürülen sebeplerle sınırlı olarak delilleri inceleyip değerlendirebilir. Dava açma, dava konusunu belirleme, açılan davayı takip etme, sonuçlandırma ve kanun yoluna başvurma aşamalarında etkili olan tasarruf ilkesi, vakıa ve delillerin getirilmesi ile ispat faaliyetlerini kapsamına almamaktadır. </a:t>
            </a:r>
          </a:p>
          <a:p>
            <a:r>
              <a:rPr lang="tr-TR" sz="2000" dirty="0"/>
              <a:t>Boşanma davalarında da taraflar, iddia veya savunmalarına ilişkin vakıa ve delilleri ileri sürüp sürmemek noktasında serbesttir. Bu doğrultuda ileri sürmek istemedikleri bir vakıa ya da delili ibraz etmeye ya da ileri sürmek istedikleri bir vakıa ya da delili ibraz etmemeye zorlanamazlar</a:t>
            </a:r>
          </a:p>
        </p:txBody>
      </p:sp>
    </p:spTree>
    <p:extLst>
      <p:ext uri="{BB962C8B-B14F-4D97-AF65-F5344CB8AC3E}">
        <p14:creationId xmlns:p14="http://schemas.microsoft.com/office/powerpoint/2010/main" val="1010166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63CC76B-17D4-D75D-344F-90B1B1C796F0}"/>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İstisnalar…</a:t>
            </a:r>
          </a:p>
        </p:txBody>
      </p:sp>
      <p:sp>
        <p:nvSpPr>
          <p:cNvPr id="3" name="İçerik Yer Tutucusu 2">
            <a:extLst>
              <a:ext uri="{FF2B5EF4-FFF2-40B4-BE49-F238E27FC236}">
                <a16:creationId xmlns:a16="http://schemas.microsoft.com/office/drawing/2014/main" id="{A36D0A18-F984-3557-BD7E-4093B84B86DE}"/>
              </a:ext>
            </a:extLst>
          </p:cNvPr>
          <p:cNvSpPr>
            <a:spLocks noGrp="1"/>
          </p:cNvSpPr>
          <p:nvPr>
            <p:ph idx="1"/>
          </p:nvPr>
        </p:nvSpPr>
        <p:spPr>
          <a:xfrm>
            <a:off x="4810259" y="649480"/>
            <a:ext cx="6555347" cy="5546047"/>
          </a:xfrm>
        </p:spPr>
        <p:txBody>
          <a:bodyPr anchor="ctr">
            <a:normAutofit/>
          </a:bodyPr>
          <a:lstStyle/>
          <a:p>
            <a:r>
              <a:rPr lang="tr-TR" sz="2000"/>
              <a:t>Her ne kadar boşanma davalarında taraf iradesine üstünlük tanınarak tasarruf ilkesi etkin kılınmışsa da çocuğun velayeti, nafakası, çocukla kişisel ilişki kurulması konularında hakimin re’sen harekete geçme ve re’sen araştırma ilkesi geçerlidir. Tasarruf ilkesi bu konularda kendini göstermez. Öyle ki boşanmanın bahsi geçen bu fer’i sonuçları, tarafların iradelerine bırakılmayacak kadar hassas ve önemlidir. Burada üçüncü kişilerin yani çocukların üstün yararı söz konusudur</a:t>
            </a:r>
          </a:p>
          <a:p>
            <a:r>
              <a:rPr lang="tr-TR" sz="2000"/>
              <a:t>Ayrıca dava sırasınca hakimin re’sen aldığı geçici önlemler de vardır. Bunlar eşlerin barınmasına, geçimine, mallarının idaresine ve yine çocukların bakım ve korunmasına ilişkin önlemlerdir</a:t>
            </a:r>
          </a:p>
        </p:txBody>
      </p:sp>
    </p:spTree>
    <p:extLst>
      <p:ext uri="{BB962C8B-B14F-4D97-AF65-F5344CB8AC3E}">
        <p14:creationId xmlns:p14="http://schemas.microsoft.com/office/powerpoint/2010/main" val="25046504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7912</TotalTime>
  <Words>11201</Words>
  <Application>Microsoft Office PowerPoint</Application>
  <PresentationFormat>Geniş ekran</PresentationFormat>
  <Paragraphs>270</Paragraphs>
  <Slides>75</Slides>
  <Notes>0</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75</vt:i4>
      </vt:variant>
    </vt:vector>
  </HeadingPairs>
  <TitlesOfParts>
    <vt:vector size="87" baseType="lpstr">
      <vt:lpstr>Arial</vt:lpstr>
      <vt:lpstr>Calibri</vt:lpstr>
      <vt:lpstr>Calibri Light</vt:lpstr>
      <vt:lpstr>helvetica-w01-roman</vt:lpstr>
      <vt:lpstr>inherit</vt:lpstr>
      <vt:lpstr>Libre Franklin</vt:lpstr>
      <vt:lpstr>OpenSans-Regular</vt:lpstr>
      <vt:lpstr>Raleway</vt:lpstr>
      <vt:lpstr>Roboto</vt:lpstr>
      <vt:lpstr>Times New Roman</vt:lpstr>
      <vt:lpstr>Verdana</vt:lpstr>
      <vt:lpstr>Office Teması</vt:lpstr>
      <vt:lpstr>                         Boşanma Davalarında                  İspat ve Hukuka Aykırı Deliller                                </vt:lpstr>
      <vt:lpstr>              GÖREVLİ MAHKEME</vt:lpstr>
      <vt:lpstr>                        YETKİ HUSUSU</vt:lpstr>
      <vt:lpstr>BOŞANMA DAVALARINDA YARGILAMA USULÜ</vt:lpstr>
      <vt:lpstr>                                  TMK 184               </vt:lpstr>
      <vt:lpstr>  YAZILI  YARGILAMA  USULÜ</vt:lpstr>
      <vt:lpstr>PowerPoint Sunusu</vt:lpstr>
      <vt:lpstr>TASARRUF İLKESİ</vt:lpstr>
      <vt:lpstr>İstisnalar…</vt:lpstr>
      <vt:lpstr>Taleple Bağlılık İlkesi</vt:lpstr>
      <vt:lpstr>Yargıtay 2. Hukuk Dairesi 2022/5205 esas 2022/7408 karar </vt:lpstr>
      <vt:lpstr>Bu kapsamda…</vt:lpstr>
      <vt:lpstr>İstisnalar…</vt:lpstr>
      <vt:lpstr>Tmk 166/3 ve Tmk 166/4</vt:lpstr>
      <vt:lpstr>Malvarlığına ilişkin talepler</vt:lpstr>
      <vt:lpstr>Taraflarca Getirilme İlkesi</vt:lpstr>
      <vt:lpstr>Boşanma Davaları Açısından Taraflarca Getirilme İlkesinin Sınırlandırılması </vt:lpstr>
      <vt:lpstr>Resen Araştırma İlkesi</vt:lpstr>
      <vt:lpstr>Teksif İlkesi</vt:lpstr>
      <vt:lpstr>Aleniyet İlkesi</vt:lpstr>
      <vt:lpstr>BOŞANMA DAVALARINDA İSPAT, DELİL TÜRLERİ, DELİLLERİN İLERİ SÜRÜLMESİ</vt:lpstr>
      <vt:lpstr>Y.9.HD., T.15.06.2020, E.2017/16269, K.2020/5606</vt:lpstr>
      <vt:lpstr>PowerPoint Sunusu</vt:lpstr>
      <vt:lpstr>Boşanma Sebepleri Açısından İspatın       Konusunun Değerlendirilmesi</vt:lpstr>
      <vt:lpstr>Zina Sebebiyle Açılan Boşanma Davalarında İspatın Konusu</vt:lpstr>
      <vt:lpstr>Mutlak Boşanma Nedeni Olması …</vt:lpstr>
      <vt:lpstr>Hayata Kast veya Pek Kötü ya da Onur Kırıcı Davranış Sebebiyle Açılan Boşanma Davalarında İspatın Konusu</vt:lpstr>
      <vt:lpstr>Küçük Düşürücü Suç İşleme veya Haysiyetsiz Hayat Sürme Sebebiyle Açılan Boşanma Davalarında İspatın Konusu </vt:lpstr>
      <vt:lpstr>Terk Sebebiyle Açılan Boşanma Davalarında İspatın Konusu</vt:lpstr>
      <vt:lpstr>Akıl Hastalığı Sebebiyle Açılan Boşanma Davalarında İspatın Konusu</vt:lpstr>
      <vt:lpstr>Evlilik Birliğinin Temelinden Sarsılması Sebebiyle Açılan Boşanma Davalarında İspatın Konusu</vt:lpstr>
      <vt:lpstr>Deliller</vt:lpstr>
      <vt:lpstr>PowerPoint Sunusu</vt:lpstr>
      <vt:lpstr>PowerPoint Sunusu</vt:lpstr>
      <vt:lpstr>Boşanma Davalarında Delillerimiz</vt:lpstr>
      <vt:lpstr>Örnek Delil Listesi</vt:lpstr>
      <vt:lpstr>PowerPoint Sunusu</vt:lpstr>
      <vt:lpstr>PowerPoint Sunusu</vt:lpstr>
      <vt:lpstr>HUKUKA AYKIRI DELİLLER</vt:lpstr>
      <vt:lpstr>PowerPoint Sunusu</vt:lpstr>
      <vt:lpstr>PowerPoint Sunusu</vt:lpstr>
      <vt:lpstr>         Gizli Ses Kaydına İlişkin İlk Karar (HMUK Dönemi)   Yargıtay 2. Hukuk Dairesi 2007/17220 2008/13614 tarih 20.10.2008  </vt:lpstr>
      <vt:lpstr>                                            Gizli Ses Kaydına İlişkin                Yargıtay 2. Hukuk 2016/34 esas  2017/6403 karar 29.05.2017</vt:lpstr>
      <vt:lpstr>                       Gizli Ses Kaydına İlişkin Yargıtay 2.Hukuk Dairesi 2016/24760 esas 2018/10726 karar 08.10.2018 </vt:lpstr>
      <vt:lpstr>                                                 Dedektif Kararı                 Yargıtay 2. Hukuk Dairesi 2018/1268 2019/3978 tarih 03.04.2019 </vt:lpstr>
      <vt:lpstr>                                                                                 Görüntülerin casus yazılımla elde edilmesi                           Yargıtay 2. Hukuk 2016/16760 2018/5112  16.04.2018 </vt:lpstr>
      <vt:lpstr>                     Silinen kayıtların programla geri getirilmesi                  Yargıtay 2. Hukuk  2022/6424 2022/7549 tarih 27.09.2022 </vt:lpstr>
      <vt:lpstr>       Skype – Ekran Görüntüsü  Hukuka Aykırı Delil Değildir.              Yargıtay 2. Hukuk 2021/478 2021/1604 karar 23.02.2021 </vt:lpstr>
      <vt:lpstr>                                                                                                      SMS Kayıtları              Yargıtay 2. Hukuk Dairesi 2021/563 2021/1768 tarih 01.03.2021 </vt:lpstr>
      <vt:lpstr>                                                           Sosyal Medya Paylaşımları                 Yargıtay 3. Hukuk 2016/14742 2017/2577 tarih 07.03.2017 </vt:lpstr>
      <vt:lpstr>                                                                  Sosyal Medya Paylaşımları    YARGITAY 2. HUKUK DAİRESİ E. 2013/19577 K. 2014/1926 T. 5.2.2014  </vt:lpstr>
      <vt:lpstr>                              Kamera Kayıtları - Hukuka Uygun Delil                     (Karşı oy rıza olmadığından hukuka aykırıdır diyor)  YARGITAY HUKUK GENEL KURULU E. 2020/2-26 K. 2022/1434 T. 2.11.2022 </vt:lpstr>
      <vt:lpstr>ORTAK KONUTA KONULAN GİZLİ KAMERA İLE ELDE EDİLEN DELİLLER HUKUKA AYKIRIDIR. Yargıtay 2. Hukuk Dairesi’nin 2023/7996 E. 2024/5004 K. 27.6.2024 tarihli kararı :</vt:lpstr>
      <vt:lpstr>                                                      Ses Kayıtları   YARGITAY 2. HUKUK DAİRESİ E. 2022/11259 K. 2023/3786 T. 5.7.2023  </vt:lpstr>
      <vt:lpstr>                                                      Ses Kayıtları   YARGITAY 2. HUKUK DAİRESİ E. 2022/1633 K. 2022/3801 T. 19.4.2022   </vt:lpstr>
      <vt:lpstr>                                                                                           Ses Kayıtları               YARGITAY 2. HUKUK DAİRESİ E. 2021/794 K. 2021/2440 T. 22.3.2021    </vt:lpstr>
      <vt:lpstr>                           Günlük Kararı</vt:lpstr>
      <vt:lpstr>                                                         Mesaj Kayıtları       YARGITAY 2. HUKUK DAİRESİ E. 2019/1601 K.2019/8698 T. 16.9.2019 </vt:lpstr>
      <vt:lpstr>                                                         Kişiler arasındaki konuşmaların dinlenmesi                                  Yargıtay 12. CD., E. 2019/995 K. 2020/1113 T. 5.2.2020  </vt:lpstr>
      <vt:lpstr>                                                                                  Kişiler arasındaki konuşmaların kayda alınması                                       Suçun oluşmadığına ilişkin kararlar                                    </vt:lpstr>
      <vt:lpstr>                                                                                  Kişiler arasındaki konuşmaların kayıt altına kayda alınması                                       Suçun oluşmadığına ilişkin kararlar             Yargıtay 12. Ceza Dairesi 2020/974 Esas 2021/3641 Karar Sayılı İlamı                                   </vt:lpstr>
      <vt:lpstr>                                                                                  Günlük ve Whats Up Kayıtlarının Dosyaya Sunulması                                       Suçun oluşmadığına ilişkin kararlar                         Yargıtay 12. Ceza Dairesi 2019/1554 E.  2020/5223 K.                                   </vt:lpstr>
      <vt:lpstr>                                                                                  Kişiler arasındaki konuşmaların kayda alınması                                       Suçun oluşmadığına ilişkin kararlar                                    </vt:lpstr>
      <vt:lpstr>Ceza Genel Kurulu’nun 2012/5-1270 Esas, 2013/248 Karar ve 21.05.2013 tarih</vt:lpstr>
      <vt:lpstr>           Farklı Kararlar Verilmektedir.</vt:lpstr>
      <vt:lpstr>3/2/2022 tarihli , H.Ö. (B. No: 2019/20473) başvurusu</vt:lpstr>
      <vt:lpstr>3/2/2022 tarihli , H.Ö. (B. No: 2019/20473) başvurusu</vt:lpstr>
      <vt:lpstr>7/9/2021 tarihli , B.Y. (B. No: 2018/30296) başvurusu</vt:lpstr>
      <vt:lpstr>7/9/2021 tarihli , B.Y. (B. No: 2018/30296) başvurusu</vt:lpstr>
      <vt:lpstr>AYM KARARINA RAĞMEN…. Telefona Yüklenen Casus Program </vt:lpstr>
      <vt:lpstr>Yargıtay 12.CD- Karar: 2015/18748</vt:lpstr>
      <vt:lpstr>Boşanma Davalarında Üçüncü Kişilerin Kişisel Verileri ?</vt:lpstr>
      <vt:lpstr> Sonuç Olarak…</vt:lpstr>
      <vt:lpstr>SAVUNMA  SUSMADI  SUSMAYACAK </vt:lpstr>
      <vt:lpstr>Dinlediğiniz için teşekkür ederim.  AV. BEGÜM TEKİN  begumtekin@tekin.av.tr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Kanunda Düzenlenen Boşanma Sebepleri</dc:title>
  <dc:creator>Ufuk Tekin</dc:creator>
  <cp:lastModifiedBy>Begüm Tekin</cp:lastModifiedBy>
  <cp:revision>152</cp:revision>
  <dcterms:created xsi:type="dcterms:W3CDTF">2019-04-07T21:43:11Z</dcterms:created>
  <dcterms:modified xsi:type="dcterms:W3CDTF">2026-02-03T18:27:13Z</dcterms:modified>
</cp:coreProperties>
</file>