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42"/>
  </p:notesMasterIdLst>
  <p:handoutMasterIdLst>
    <p:handoutMasterId r:id="rId43"/>
  </p:handoutMasterIdLst>
  <p:sldIdLst>
    <p:sldId id="257" r:id="rId5"/>
    <p:sldId id="313" r:id="rId6"/>
    <p:sldId id="363" r:id="rId7"/>
    <p:sldId id="365" r:id="rId8"/>
    <p:sldId id="259" r:id="rId9"/>
    <p:sldId id="347" r:id="rId10"/>
    <p:sldId id="384" r:id="rId11"/>
    <p:sldId id="381" r:id="rId12"/>
    <p:sldId id="311" r:id="rId13"/>
    <p:sldId id="366" r:id="rId14"/>
    <p:sldId id="348" r:id="rId15"/>
    <p:sldId id="385" r:id="rId16"/>
    <p:sldId id="349" r:id="rId17"/>
    <p:sldId id="386" r:id="rId18"/>
    <p:sldId id="350" r:id="rId19"/>
    <p:sldId id="264" r:id="rId20"/>
    <p:sldId id="378" r:id="rId21"/>
    <p:sldId id="380" r:id="rId22"/>
    <p:sldId id="367" r:id="rId23"/>
    <p:sldId id="368" r:id="rId24"/>
    <p:sldId id="379" r:id="rId25"/>
    <p:sldId id="364" r:id="rId26"/>
    <p:sldId id="356" r:id="rId27"/>
    <p:sldId id="353" r:id="rId28"/>
    <p:sldId id="382" r:id="rId29"/>
    <p:sldId id="354" r:id="rId30"/>
    <p:sldId id="375" r:id="rId31"/>
    <p:sldId id="269" r:id="rId32"/>
    <p:sldId id="387" r:id="rId33"/>
    <p:sldId id="355" r:id="rId34"/>
    <p:sldId id="357" r:id="rId35"/>
    <p:sldId id="358" r:id="rId36"/>
    <p:sldId id="388" r:id="rId37"/>
    <p:sldId id="359" r:id="rId38"/>
    <p:sldId id="361" r:id="rId39"/>
    <p:sldId id="362" r:id="rId40"/>
    <p:sldId id="383" r:id="rId4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3" userDrawn="1">
          <p15:clr>
            <a:srgbClr val="A4A3A4"/>
          </p15:clr>
        </p15:guide>
        <p15:guide id="4" orient="horz" pos="346" userDrawn="1">
          <p15:clr>
            <a:srgbClr val="A4A3A4"/>
          </p15:clr>
        </p15:guide>
        <p15:guide id="5" orient="horz" pos="1920">
          <p15:clr>
            <a:srgbClr val="A4A3A4"/>
          </p15:clr>
        </p15:guide>
        <p15:guide id="6" orient="horz" pos="3984">
          <p15:clr>
            <a:srgbClr val="A4A3A4"/>
          </p15:clr>
        </p15:guide>
        <p15:guide id="7" orient="horz" pos="1162" userDrawn="1">
          <p15:clr>
            <a:srgbClr val="A4A3A4"/>
          </p15:clr>
        </p15:guide>
        <p15:guide id="9" pos="671">
          <p15:clr>
            <a:srgbClr val="A4A3A4"/>
          </p15:clr>
        </p15:guide>
        <p15:guide id="14" pos="43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27" autoAdjust="0"/>
    <p:restoredTop sz="86515" autoAdjust="0"/>
  </p:normalViewPr>
  <p:slideViewPr>
    <p:cSldViewPr showGuides="1">
      <p:cViewPr varScale="1">
        <p:scale>
          <a:sx n="111" d="100"/>
          <a:sy n="111" d="100"/>
        </p:scale>
        <p:origin x="216" y="232"/>
      </p:cViewPr>
      <p:guideLst>
        <p:guide orient="horz" pos="2160"/>
        <p:guide orient="horz" pos="1008"/>
        <p:guide orient="horz" pos="3793"/>
        <p:guide orient="horz" pos="346"/>
        <p:guide orient="horz" pos="1920"/>
        <p:guide orient="horz" pos="3984"/>
        <p:guide orient="horz" pos="1162"/>
        <p:guide pos="671"/>
        <p:guide pos="4383"/>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6" d="100"/>
          <a:sy n="86" d="100"/>
        </p:scale>
        <p:origin x="29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7E9F3-015D-CF4E-BA2F-A554E023881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5EA4A015-254F-3044-B3F1-50A0FB646FBE}">
      <dgm:prSet/>
      <dgm:spPr/>
      <dgm:t>
        <a:bodyPr/>
        <a:lstStyle/>
        <a:p>
          <a:r>
            <a:rPr lang="tr-TR" b="1" dirty="0">
              <a:solidFill>
                <a:schemeClr val="tx1"/>
              </a:solidFill>
            </a:rPr>
            <a:t>Taraflarca aksi yönde bir anlaşma yapılmadıkça uyuşmazlık, </a:t>
          </a:r>
          <a:r>
            <a:rPr lang="tr-TR" b="1" u="sng" dirty="0">
              <a:solidFill>
                <a:schemeClr val="tx1"/>
              </a:solidFill>
            </a:rPr>
            <a:t>tek hakem</a:t>
          </a:r>
          <a:r>
            <a:rPr lang="tr-TR" b="1" dirty="0">
              <a:solidFill>
                <a:schemeClr val="tx1"/>
              </a:solidFill>
            </a:rPr>
            <a:t> tarafından karara bağlanır. Tarafların birden fazla hakem kararlaştırmış olmaları halinde hakem sayısı tek sayı olur. Divan, uyuşmazlığın yapısını, tüm hal ve şartları dikkate alarak uyuşmazlığın Hakem Heyeti tarafından çözümleneceğine karar verebilir.</a:t>
          </a:r>
        </a:p>
      </dgm:t>
    </dgm:pt>
    <dgm:pt modelId="{0316574E-46EF-654A-B465-C2CFDA50DC20}" type="parTrans" cxnId="{1BA31268-47CF-B141-AAA4-CF20567C41A3}">
      <dgm:prSet/>
      <dgm:spPr/>
      <dgm:t>
        <a:bodyPr/>
        <a:lstStyle/>
        <a:p>
          <a:endParaRPr lang="tr-TR"/>
        </a:p>
      </dgm:t>
    </dgm:pt>
    <dgm:pt modelId="{8E9062F2-63F2-9246-9B2D-4DA85C791335}" type="sibTrans" cxnId="{1BA31268-47CF-B141-AAA4-CF20567C41A3}">
      <dgm:prSet/>
      <dgm:spPr/>
      <dgm:t>
        <a:bodyPr/>
        <a:lstStyle/>
        <a:p>
          <a:endParaRPr lang="tr-TR"/>
        </a:p>
      </dgm:t>
    </dgm:pt>
    <dgm:pt modelId="{00CB41C8-C4C6-864E-83C6-802ED9B19093}">
      <dgm:prSet/>
      <dgm:spPr/>
      <dgm:t>
        <a:bodyPr/>
        <a:lstStyle/>
        <a:p>
          <a:r>
            <a:rPr lang="tr-TR" b="1" dirty="0">
              <a:solidFill>
                <a:schemeClr val="tx1"/>
              </a:solidFill>
            </a:rPr>
            <a:t>Uyuşmazlığın Hakem tarafından çözümleneceği hallerde taraflar, Hakemi birlikte seçerler. Dava dilekçesinin davalıya tebliğinden itibaren iki hafta içinde veya Divan tarafından verilen ek sürede taraflar, Hakemin seçimi konusunda anlaşamazlarsa Divan, Hakemi tayin eder</a:t>
          </a:r>
          <a:r>
            <a:rPr lang="tr-TR" b="1" dirty="0"/>
            <a:t>.</a:t>
          </a:r>
        </a:p>
      </dgm:t>
    </dgm:pt>
    <dgm:pt modelId="{F064240F-0510-D345-8D4C-F2B4162901A1}" type="parTrans" cxnId="{61751747-3A28-2C49-A6C7-24B4CB13662C}">
      <dgm:prSet/>
      <dgm:spPr/>
      <dgm:t>
        <a:bodyPr/>
        <a:lstStyle/>
        <a:p>
          <a:endParaRPr lang="tr-TR"/>
        </a:p>
      </dgm:t>
    </dgm:pt>
    <dgm:pt modelId="{20240FFD-E678-BB48-907F-D8D2BEF36681}" type="sibTrans" cxnId="{61751747-3A28-2C49-A6C7-24B4CB13662C}">
      <dgm:prSet/>
      <dgm:spPr/>
      <dgm:t>
        <a:bodyPr/>
        <a:lstStyle/>
        <a:p>
          <a:endParaRPr lang="tr-TR"/>
        </a:p>
      </dgm:t>
    </dgm:pt>
    <dgm:pt modelId="{19DCF21F-DB76-E64A-A4D3-0926E14585BE}">
      <dgm:prSet/>
      <dgm:spPr/>
      <dgm:t>
        <a:bodyPr/>
        <a:lstStyle/>
        <a:p>
          <a:r>
            <a:rPr lang="tr-TR" b="1" dirty="0">
              <a:solidFill>
                <a:schemeClr val="tx1"/>
              </a:solidFill>
            </a:rPr>
            <a:t>Tarafların talebi veya Divanın kararı üzerine uyuşmazlığın Hakem Heyeti tarafından çözümleneceği hallerde taraflardan her biri, dava dilekçesi ve cevap dilekçesinde birer hakem seçerler. Taraflardan birinin hakem seçmemesi halinde ilgili tarafın hakemini Divan tayin eder. Taraflarca aksi kararlaştırılmadıkça, seçilen veya tayin edilen iki hakem, üçüncü hakemi baş hakem olarak belirlerler. </a:t>
          </a:r>
        </a:p>
      </dgm:t>
    </dgm:pt>
    <dgm:pt modelId="{21FF4C0F-574B-834C-A525-95AA0738E0C6}" type="parTrans" cxnId="{282727B3-37BF-0E44-B618-EE71B8302AA6}">
      <dgm:prSet/>
      <dgm:spPr/>
      <dgm:t>
        <a:bodyPr/>
        <a:lstStyle/>
        <a:p>
          <a:endParaRPr lang="tr-TR"/>
        </a:p>
      </dgm:t>
    </dgm:pt>
    <dgm:pt modelId="{2E35D2BF-9250-8142-AF31-585090AC72F2}" type="sibTrans" cxnId="{282727B3-37BF-0E44-B618-EE71B8302AA6}">
      <dgm:prSet/>
      <dgm:spPr/>
      <dgm:t>
        <a:bodyPr/>
        <a:lstStyle/>
        <a:p>
          <a:endParaRPr lang="tr-TR"/>
        </a:p>
      </dgm:t>
    </dgm:pt>
    <dgm:pt modelId="{17D86A34-0555-6641-AFB7-4E1459A57C45}" type="pres">
      <dgm:prSet presAssocID="{7797E9F3-015D-CF4E-BA2F-A554E0238813}" presName="Name0" presStyleCnt="0">
        <dgm:presLayoutVars>
          <dgm:dir/>
          <dgm:resizeHandles val="exact"/>
        </dgm:presLayoutVars>
      </dgm:prSet>
      <dgm:spPr/>
    </dgm:pt>
    <dgm:pt modelId="{B0A7D6D3-0E11-9A48-A883-C7BAB848D2B2}" type="pres">
      <dgm:prSet presAssocID="{5EA4A015-254F-3044-B3F1-50A0FB646FBE}" presName="node" presStyleLbl="node1" presStyleIdx="0" presStyleCnt="3" custScaleX="109673" custScaleY="104143">
        <dgm:presLayoutVars>
          <dgm:bulletEnabled val="1"/>
        </dgm:presLayoutVars>
      </dgm:prSet>
      <dgm:spPr/>
    </dgm:pt>
    <dgm:pt modelId="{00AA98A1-DDA7-FA40-9D5F-47AE37A673DB}" type="pres">
      <dgm:prSet presAssocID="{8E9062F2-63F2-9246-9B2D-4DA85C791335}" presName="sibTrans" presStyleLbl="sibTrans2D1" presStyleIdx="0" presStyleCnt="2"/>
      <dgm:spPr/>
    </dgm:pt>
    <dgm:pt modelId="{27DF7148-599F-614F-A608-3A3EF0071003}" type="pres">
      <dgm:prSet presAssocID="{8E9062F2-63F2-9246-9B2D-4DA85C791335}" presName="connectorText" presStyleLbl="sibTrans2D1" presStyleIdx="0" presStyleCnt="2"/>
      <dgm:spPr/>
    </dgm:pt>
    <dgm:pt modelId="{6268BC68-1425-D645-8AB0-DBF40AB2B544}" type="pres">
      <dgm:prSet presAssocID="{00CB41C8-C4C6-864E-83C6-802ED9B19093}" presName="node" presStyleLbl="node1" presStyleIdx="1" presStyleCnt="3">
        <dgm:presLayoutVars>
          <dgm:bulletEnabled val="1"/>
        </dgm:presLayoutVars>
      </dgm:prSet>
      <dgm:spPr/>
    </dgm:pt>
    <dgm:pt modelId="{09BA5F58-8527-B043-BB1E-769FAFAD8367}" type="pres">
      <dgm:prSet presAssocID="{20240FFD-E678-BB48-907F-D8D2BEF36681}" presName="sibTrans" presStyleLbl="sibTrans2D1" presStyleIdx="1" presStyleCnt="2"/>
      <dgm:spPr/>
    </dgm:pt>
    <dgm:pt modelId="{B8EC36E6-276E-3C4B-B347-29C8B704A165}" type="pres">
      <dgm:prSet presAssocID="{20240FFD-E678-BB48-907F-D8D2BEF36681}" presName="connectorText" presStyleLbl="sibTrans2D1" presStyleIdx="1" presStyleCnt="2"/>
      <dgm:spPr/>
    </dgm:pt>
    <dgm:pt modelId="{7F4DE392-D977-904D-AE50-9155430C113E}" type="pres">
      <dgm:prSet presAssocID="{19DCF21F-DB76-E64A-A4D3-0926E14585BE}" presName="node" presStyleLbl="node1" presStyleIdx="2" presStyleCnt="3">
        <dgm:presLayoutVars>
          <dgm:bulletEnabled val="1"/>
        </dgm:presLayoutVars>
      </dgm:prSet>
      <dgm:spPr/>
    </dgm:pt>
  </dgm:ptLst>
  <dgm:cxnLst>
    <dgm:cxn modelId="{7A798505-6A1F-4B4E-BE1D-061EAA00F9B2}" type="presOf" srcId="{5EA4A015-254F-3044-B3F1-50A0FB646FBE}" destId="{B0A7D6D3-0E11-9A48-A883-C7BAB848D2B2}" srcOrd="0" destOrd="0" presId="urn:microsoft.com/office/officeart/2005/8/layout/process1"/>
    <dgm:cxn modelId="{5DDD890A-9311-E049-9855-F54FE99AA40A}" type="presOf" srcId="{20240FFD-E678-BB48-907F-D8D2BEF36681}" destId="{B8EC36E6-276E-3C4B-B347-29C8B704A165}" srcOrd="1" destOrd="0" presId="urn:microsoft.com/office/officeart/2005/8/layout/process1"/>
    <dgm:cxn modelId="{61DB180F-BE2C-834D-943F-CC9F5DED4CD7}" type="presOf" srcId="{8E9062F2-63F2-9246-9B2D-4DA85C791335}" destId="{00AA98A1-DDA7-FA40-9D5F-47AE37A673DB}" srcOrd="0" destOrd="0" presId="urn:microsoft.com/office/officeart/2005/8/layout/process1"/>
    <dgm:cxn modelId="{825FC928-CA5A-F04A-8E99-FDA5631C7A45}" type="presOf" srcId="{7797E9F3-015D-CF4E-BA2F-A554E0238813}" destId="{17D86A34-0555-6641-AFB7-4E1459A57C45}" srcOrd="0" destOrd="0" presId="urn:microsoft.com/office/officeart/2005/8/layout/process1"/>
    <dgm:cxn modelId="{FDB6403D-BCA6-D845-82ED-18B4CDC647FA}" type="presOf" srcId="{20240FFD-E678-BB48-907F-D8D2BEF36681}" destId="{09BA5F58-8527-B043-BB1E-769FAFAD8367}" srcOrd="0" destOrd="0" presId="urn:microsoft.com/office/officeart/2005/8/layout/process1"/>
    <dgm:cxn modelId="{61751747-3A28-2C49-A6C7-24B4CB13662C}" srcId="{7797E9F3-015D-CF4E-BA2F-A554E0238813}" destId="{00CB41C8-C4C6-864E-83C6-802ED9B19093}" srcOrd="1" destOrd="0" parTransId="{F064240F-0510-D345-8D4C-F2B4162901A1}" sibTransId="{20240FFD-E678-BB48-907F-D8D2BEF36681}"/>
    <dgm:cxn modelId="{98C1FC50-93CA-E549-8882-488E61B44963}" type="presOf" srcId="{00CB41C8-C4C6-864E-83C6-802ED9B19093}" destId="{6268BC68-1425-D645-8AB0-DBF40AB2B544}" srcOrd="0" destOrd="0" presId="urn:microsoft.com/office/officeart/2005/8/layout/process1"/>
    <dgm:cxn modelId="{48C3D652-8B7F-B544-8788-0CD6BDB8F100}" type="presOf" srcId="{8E9062F2-63F2-9246-9B2D-4DA85C791335}" destId="{27DF7148-599F-614F-A608-3A3EF0071003}" srcOrd="1" destOrd="0" presId="urn:microsoft.com/office/officeart/2005/8/layout/process1"/>
    <dgm:cxn modelId="{D8530A57-4AD2-2A4C-8819-8FF81CF8E1AE}" type="presOf" srcId="{19DCF21F-DB76-E64A-A4D3-0926E14585BE}" destId="{7F4DE392-D977-904D-AE50-9155430C113E}" srcOrd="0" destOrd="0" presId="urn:microsoft.com/office/officeart/2005/8/layout/process1"/>
    <dgm:cxn modelId="{1BA31268-47CF-B141-AAA4-CF20567C41A3}" srcId="{7797E9F3-015D-CF4E-BA2F-A554E0238813}" destId="{5EA4A015-254F-3044-B3F1-50A0FB646FBE}" srcOrd="0" destOrd="0" parTransId="{0316574E-46EF-654A-B465-C2CFDA50DC20}" sibTransId="{8E9062F2-63F2-9246-9B2D-4DA85C791335}"/>
    <dgm:cxn modelId="{282727B3-37BF-0E44-B618-EE71B8302AA6}" srcId="{7797E9F3-015D-CF4E-BA2F-A554E0238813}" destId="{19DCF21F-DB76-E64A-A4D3-0926E14585BE}" srcOrd="2" destOrd="0" parTransId="{21FF4C0F-574B-834C-A525-95AA0738E0C6}" sibTransId="{2E35D2BF-9250-8142-AF31-585090AC72F2}"/>
    <dgm:cxn modelId="{75F58EF4-3A3F-C543-8D00-75EDADA6A437}" type="presParOf" srcId="{17D86A34-0555-6641-AFB7-4E1459A57C45}" destId="{B0A7D6D3-0E11-9A48-A883-C7BAB848D2B2}" srcOrd="0" destOrd="0" presId="urn:microsoft.com/office/officeart/2005/8/layout/process1"/>
    <dgm:cxn modelId="{FFBFA263-96B9-0749-AA9E-668D58AD6686}" type="presParOf" srcId="{17D86A34-0555-6641-AFB7-4E1459A57C45}" destId="{00AA98A1-DDA7-FA40-9D5F-47AE37A673DB}" srcOrd="1" destOrd="0" presId="urn:microsoft.com/office/officeart/2005/8/layout/process1"/>
    <dgm:cxn modelId="{E4C642BD-F5CB-2B4D-99B1-B9E46F9F0D0F}" type="presParOf" srcId="{00AA98A1-DDA7-FA40-9D5F-47AE37A673DB}" destId="{27DF7148-599F-614F-A608-3A3EF0071003}" srcOrd="0" destOrd="0" presId="urn:microsoft.com/office/officeart/2005/8/layout/process1"/>
    <dgm:cxn modelId="{2033B2F9-23A1-5143-A67D-64E3A31C9C84}" type="presParOf" srcId="{17D86A34-0555-6641-AFB7-4E1459A57C45}" destId="{6268BC68-1425-D645-8AB0-DBF40AB2B544}" srcOrd="2" destOrd="0" presId="urn:microsoft.com/office/officeart/2005/8/layout/process1"/>
    <dgm:cxn modelId="{20485751-4679-854D-BF8C-36333421829C}" type="presParOf" srcId="{17D86A34-0555-6641-AFB7-4E1459A57C45}" destId="{09BA5F58-8527-B043-BB1E-769FAFAD8367}" srcOrd="3" destOrd="0" presId="urn:microsoft.com/office/officeart/2005/8/layout/process1"/>
    <dgm:cxn modelId="{8364F8E4-E33D-CD42-9E93-450049CEE78D}" type="presParOf" srcId="{09BA5F58-8527-B043-BB1E-769FAFAD8367}" destId="{B8EC36E6-276E-3C4B-B347-29C8B704A165}" srcOrd="0" destOrd="0" presId="urn:microsoft.com/office/officeart/2005/8/layout/process1"/>
    <dgm:cxn modelId="{09AEF943-D0F2-194A-8F2F-ADDF70ACE4F8}" type="presParOf" srcId="{17D86A34-0555-6641-AFB7-4E1459A57C45}" destId="{7F4DE392-D977-904D-AE50-9155430C113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ECFBF0-41AC-914C-A7C6-71FB0BFE6588}"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tr-TR"/>
        </a:p>
      </dgm:t>
    </dgm:pt>
    <dgm:pt modelId="{2D563A6A-8191-C848-8350-54EF0463514E}">
      <dgm:prSet custT="1"/>
      <dgm:spPr/>
      <dgm:t>
        <a:bodyPr/>
        <a:lstStyle/>
        <a:p>
          <a:r>
            <a:rPr lang="tr-TR" sz="1800" b="1" dirty="0">
              <a:solidFill>
                <a:schemeClr val="tx1"/>
              </a:solidFill>
            </a:rPr>
            <a:t>Taraflarca aksi kararlaştırılmadıkça, </a:t>
          </a:r>
          <a:r>
            <a:rPr lang="tr-TR" sz="1800" b="1" u="sng" dirty="0">
              <a:solidFill>
                <a:schemeClr val="tx1"/>
              </a:solidFill>
            </a:rPr>
            <a:t>tahkim yeri Ankara’dır.</a:t>
          </a:r>
          <a:r>
            <a:rPr lang="tr-TR" sz="1800" b="1" dirty="0">
              <a:solidFill>
                <a:schemeClr val="tx1"/>
              </a:solidFill>
            </a:rPr>
            <a:t> Taraflarca aksi kararlaştırılmadıkça, Hakem / Hakem Heyeti, tarafların görüşünü aldıktan sonra ve masrafları taraflarca karşılanmak üzere duruşma ve toplantıları tahkim yeri dışında uygun gördüğü başka bir yerde de yapabilir.</a:t>
          </a:r>
        </a:p>
      </dgm:t>
    </dgm:pt>
    <dgm:pt modelId="{C89C787C-BC53-3A4F-897F-626ADBA2E7C2}" type="parTrans" cxnId="{78B85B35-EBD3-8145-AA5F-B17243399441}">
      <dgm:prSet/>
      <dgm:spPr/>
      <dgm:t>
        <a:bodyPr/>
        <a:lstStyle/>
        <a:p>
          <a:endParaRPr lang="tr-TR"/>
        </a:p>
      </dgm:t>
    </dgm:pt>
    <dgm:pt modelId="{E26CF566-5977-DC41-B157-0E1FC54CC1BA}" type="sibTrans" cxnId="{78B85B35-EBD3-8145-AA5F-B17243399441}">
      <dgm:prSet/>
      <dgm:spPr/>
      <dgm:t>
        <a:bodyPr/>
        <a:lstStyle/>
        <a:p>
          <a:endParaRPr lang="tr-TR"/>
        </a:p>
      </dgm:t>
    </dgm:pt>
    <dgm:pt modelId="{B076BAD8-85B9-F64D-9FBD-B25692A6D12B}">
      <dgm:prSet custT="1"/>
      <dgm:spPr/>
      <dgm:t>
        <a:bodyPr/>
        <a:lstStyle/>
        <a:p>
          <a:r>
            <a:rPr lang="tr-TR" sz="1800" b="1" dirty="0">
              <a:solidFill>
                <a:schemeClr val="tx1"/>
              </a:solidFill>
            </a:rPr>
            <a:t>Taraflar, tahkim dilini serbestçe belirler. Taraflar arasında bu konuda bir anlaşma bulunmadığı takdirde Hakem / Hakem Heyeti, tüm hal ve şartları dikkate alarak tahkim dilini belirler</a:t>
          </a:r>
          <a:r>
            <a:rPr lang="tr-TR" sz="1600" b="1" dirty="0">
              <a:solidFill>
                <a:schemeClr val="tx1"/>
              </a:solidFill>
            </a:rPr>
            <a:t>.</a:t>
          </a:r>
        </a:p>
      </dgm:t>
    </dgm:pt>
    <dgm:pt modelId="{28D72FF4-B660-6B48-A2C2-CD6699588A45}" type="parTrans" cxnId="{B97022DF-2AE3-A844-80BC-598DB8F40CBC}">
      <dgm:prSet/>
      <dgm:spPr/>
      <dgm:t>
        <a:bodyPr/>
        <a:lstStyle/>
        <a:p>
          <a:endParaRPr lang="tr-TR"/>
        </a:p>
      </dgm:t>
    </dgm:pt>
    <dgm:pt modelId="{CD92174C-85D8-C74B-8D32-C894ADA0284A}" type="sibTrans" cxnId="{B97022DF-2AE3-A844-80BC-598DB8F40CBC}">
      <dgm:prSet/>
      <dgm:spPr/>
      <dgm:t>
        <a:bodyPr/>
        <a:lstStyle/>
        <a:p>
          <a:endParaRPr lang="tr-TR"/>
        </a:p>
      </dgm:t>
    </dgm:pt>
    <dgm:pt modelId="{132D171C-FC45-C546-9E93-6812839AACE4}">
      <dgm:prSet custT="1"/>
      <dgm:spPr/>
      <dgm:t>
        <a:bodyPr/>
        <a:lstStyle/>
        <a:p>
          <a:r>
            <a:rPr lang="tr-TR" sz="1800" b="1" dirty="0">
              <a:solidFill>
                <a:schemeClr val="tx1"/>
              </a:solidFill>
            </a:rPr>
            <a:t>Hakem / Hakem Heyeti, tarafların uyuşmazlığın esasına uygulanmak üzere seçtikleri hukuk kurallarına göre karar verir. Taraflar, uyuşmazlığın esasına uygulanacak hukuk kurallarını kararlaştırmadıkları takdirde Hakem / Hakem Heyeti, uygun bulduğu hukuk kurallarını uygular. </a:t>
          </a:r>
        </a:p>
      </dgm:t>
    </dgm:pt>
    <dgm:pt modelId="{BD2656C4-8EEC-3943-823B-69E5D3B576CB}" type="parTrans" cxnId="{92E45972-1DCF-9149-B1EC-B8FB7D5C64F9}">
      <dgm:prSet/>
      <dgm:spPr/>
      <dgm:t>
        <a:bodyPr/>
        <a:lstStyle/>
        <a:p>
          <a:endParaRPr lang="tr-TR"/>
        </a:p>
      </dgm:t>
    </dgm:pt>
    <dgm:pt modelId="{9D1D2626-648E-194A-BCF6-EA6929B1D54C}" type="sibTrans" cxnId="{92E45972-1DCF-9149-B1EC-B8FB7D5C64F9}">
      <dgm:prSet/>
      <dgm:spPr/>
      <dgm:t>
        <a:bodyPr/>
        <a:lstStyle/>
        <a:p>
          <a:endParaRPr lang="tr-TR"/>
        </a:p>
      </dgm:t>
    </dgm:pt>
    <dgm:pt modelId="{E837D2BA-92AD-4B47-95DB-315DBB019BCD}" type="pres">
      <dgm:prSet presAssocID="{AFECFBF0-41AC-914C-A7C6-71FB0BFE6588}" presName="Name0" presStyleCnt="0">
        <dgm:presLayoutVars>
          <dgm:dir/>
          <dgm:resizeHandles val="exact"/>
        </dgm:presLayoutVars>
      </dgm:prSet>
      <dgm:spPr/>
    </dgm:pt>
    <dgm:pt modelId="{A5035AD0-117D-F640-8553-BE011FF38B4D}" type="pres">
      <dgm:prSet presAssocID="{AFECFBF0-41AC-914C-A7C6-71FB0BFE6588}" presName="fgShape" presStyleLbl="fgShp" presStyleIdx="0" presStyleCnt="1"/>
      <dgm:spPr>
        <a:solidFill>
          <a:schemeClr val="tx1"/>
        </a:solidFill>
      </dgm:spPr>
    </dgm:pt>
    <dgm:pt modelId="{EFA2448D-280D-BB4F-A9C0-9509AA4509DD}" type="pres">
      <dgm:prSet presAssocID="{AFECFBF0-41AC-914C-A7C6-71FB0BFE6588}" presName="linComp" presStyleCnt="0"/>
      <dgm:spPr/>
    </dgm:pt>
    <dgm:pt modelId="{C1B7A36C-9186-E94D-A6C8-6A227362E27E}" type="pres">
      <dgm:prSet presAssocID="{2D563A6A-8191-C848-8350-54EF0463514E}" presName="compNode" presStyleCnt="0"/>
      <dgm:spPr/>
    </dgm:pt>
    <dgm:pt modelId="{CAD06FD7-1F8C-C044-AEC6-6E3B5C9166D3}" type="pres">
      <dgm:prSet presAssocID="{2D563A6A-8191-C848-8350-54EF0463514E}" presName="bkgdShape" presStyleLbl="node1" presStyleIdx="0" presStyleCnt="3"/>
      <dgm:spPr/>
    </dgm:pt>
    <dgm:pt modelId="{7440C1D8-AD28-1249-AAAA-DDAB02331345}" type="pres">
      <dgm:prSet presAssocID="{2D563A6A-8191-C848-8350-54EF0463514E}" presName="nodeTx" presStyleLbl="node1" presStyleIdx="0" presStyleCnt="3">
        <dgm:presLayoutVars>
          <dgm:bulletEnabled val="1"/>
        </dgm:presLayoutVars>
      </dgm:prSet>
      <dgm:spPr/>
    </dgm:pt>
    <dgm:pt modelId="{8DFC46C2-D438-7848-85AE-2FCF717A55EC}" type="pres">
      <dgm:prSet presAssocID="{2D563A6A-8191-C848-8350-54EF0463514E}" presName="invisiNode" presStyleLbl="node1" presStyleIdx="0" presStyleCnt="3"/>
      <dgm:spPr/>
    </dgm:pt>
    <dgm:pt modelId="{8B263884-BA48-6E4E-B938-183447CAD133}" type="pres">
      <dgm:prSet presAssocID="{2D563A6A-8191-C848-8350-54EF0463514E}" presName="imagNode" presStyleLbl="fgImgPlace1" presStyleIdx="0" presStyleCnt="3" custLinFactNeighborX="796" custLinFactNeighborY="-719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69A5EA76-E4EC-604B-A67C-E48E8464F8A5}" type="pres">
      <dgm:prSet presAssocID="{E26CF566-5977-DC41-B157-0E1FC54CC1BA}" presName="sibTrans" presStyleLbl="sibTrans2D1" presStyleIdx="0" presStyleCnt="0"/>
      <dgm:spPr/>
    </dgm:pt>
    <dgm:pt modelId="{B23B037A-8898-FF4E-AE9D-1DAA56DF528F}" type="pres">
      <dgm:prSet presAssocID="{B076BAD8-85B9-F64D-9FBD-B25692A6D12B}" presName="compNode" presStyleCnt="0"/>
      <dgm:spPr/>
    </dgm:pt>
    <dgm:pt modelId="{5B524B6D-D913-0942-8AA1-EFF89A54774D}" type="pres">
      <dgm:prSet presAssocID="{B076BAD8-85B9-F64D-9FBD-B25692A6D12B}" presName="bkgdShape" presStyleLbl="node1" presStyleIdx="1" presStyleCnt="3"/>
      <dgm:spPr/>
    </dgm:pt>
    <dgm:pt modelId="{75309A90-AABA-E54B-A570-B760C61C5A27}" type="pres">
      <dgm:prSet presAssocID="{B076BAD8-85B9-F64D-9FBD-B25692A6D12B}" presName="nodeTx" presStyleLbl="node1" presStyleIdx="1" presStyleCnt="3">
        <dgm:presLayoutVars>
          <dgm:bulletEnabled val="1"/>
        </dgm:presLayoutVars>
      </dgm:prSet>
      <dgm:spPr/>
    </dgm:pt>
    <dgm:pt modelId="{DEC51F0C-45FB-1D4A-91F5-E56F4C1EE081}" type="pres">
      <dgm:prSet presAssocID="{B076BAD8-85B9-F64D-9FBD-B25692A6D12B}" presName="invisiNode" presStyleLbl="node1" presStyleIdx="1" presStyleCnt="3"/>
      <dgm:spPr/>
    </dgm:pt>
    <dgm:pt modelId="{4E89B0F2-984A-244F-AAE2-B823F9C45A96}" type="pres">
      <dgm:prSet presAssocID="{B076BAD8-85B9-F64D-9FBD-B25692A6D12B}" presName="imagNode" presStyleLbl="fgImgPlace1" presStyleIdx="1" presStyleCnt="3" custLinFactNeighborX="968" custLinFactNeighborY="-719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1B4A6A9F-E58E-2945-828D-FC1899E45B3A}" type="pres">
      <dgm:prSet presAssocID="{CD92174C-85D8-C74B-8D32-C894ADA0284A}" presName="sibTrans" presStyleLbl="sibTrans2D1" presStyleIdx="0" presStyleCnt="0"/>
      <dgm:spPr/>
    </dgm:pt>
    <dgm:pt modelId="{4E0211DC-954A-B04B-B764-D70004876E7B}" type="pres">
      <dgm:prSet presAssocID="{132D171C-FC45-C546-9E93-6812839AACE4}" presName="compNode" presStyleCnt="0"/>
      <dgm:spPr/>
    </dgm:pt>
    <dgm:pt modelId="{95CC9362-A301-054B-99DF-4FB75BF4601F}" type="pres">
      <dgm:prSet presAssocID="{132D171C-FC45-C546-9E93-6812839AACE4}" presName="bkgdShape" presStyleLbl="node1" presStyleIdx="2" presStyleCnt="3"/>
      <dgm:spPr/>
    </dgm:pt>
    <dgm:pt modelId="{92E75C3C-FFE9-ED44-9288-522D9B7773D0}" type="pres">
      <dgm:prSet presAssocID="{132D171C-FC45-C546-9E93-6812839AACE4}" presName="nodeTx" presStyleLbl="node1" presStyleIdx="2" presStyleCnt="3">
        <dgm:presLayoutVars>
          <dgm:bulletEnabled val="1"/>
        </dgm:presLayoutVars>
      </dgm:prSet>
      <dgm:spPr/>
    </dgm:pt>
    <dgm:pt modelId="{4698067A-7CD3-694E-98F3-5BB50A5E1EEF}" type="pres">
      <dgm:prSet presAssocID="{132D171C-FC45-C546-9E93-6812839AACE4}" presName="invisiNode" presStyleLbl="node1" presStyleIdx="2" presStyleCnt="3"/>
      <dgm:spPr/>
    </dgm:pt>
    <dgm:pt modelId="{62C97ABC-C529-7548-98FA-921071D8FCA4}" type="pres">
      <dgm:prSet presAssocID="{132D171C-FC45-C546-9E93-6812839AACE4}" presName="imagNode" presStyleLbl="fgImgPlace1" presStyleIdx="2" presStyleCnt="3" custLinFactNeighborX="1146" custLinFactNeighborY="-719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78B85B35-EBD3-8145-AA5F-B17243399441}" srcId="{AFECFBF0-41AC-914C-A7C6-71FB0BFE6588}" destId="{2D563A6A-8191-C848-8350-54EF0463514E}" srcOrd="0" destOrd="0" parTransId="{C89C787C-BC53-3A4F-897F-626ADBA2E7C2}" sibTransId="{E26CF566-5977-DC41-B157-0E1FC54CC1BA}"/>
    <dgm:cxn modelId="{DC1AF33C-644C-CF40-9EA8-6117CE837458}" type="presOf" srcId="{CD92174C-85D8-C74B-8D32-C894ADA0284A}" destId="{1B4A6A9F-E58E-2945-828D-FC1899E45B3A}" srcOrd="0" destOrd="0" presId="urn:microsoft.com/office/officeart/2005/8/layout/hList7"/>
    <dgm:cxn modelId="{81494B5A-DEF8-9D4F-91B9-D5142AA71DBE}" type="presOf" srcId="{2D563A6A-8191-C848-8350-54EF0463514E}" destId="{7440C1D8-AD28-1249-AAAA-DDAB02331345}" srcOrd="1" destOrd="0" presId="urn:microsoft.com/office/officeart/2005/8/layout/hList7"/>
    <dgm:cxn modelId="{0A95D768-22D7-FD48-A1A0-CEC9E4D63507}" type="presOf" srcId="{2D563A6A-8191-C848-8350-54EF0463514E}" destId="{CAD06FD7-1F8C-C044-AEC6-6E3B5C9166D3}" srcOrd="0" destOrd="0" presId="urn:microsoft.com/office/officeart/2005/8/layout/hList7"/>
    <dgm:cxn modelId="{92E45972-1DCF-9149-B1EC-B8FB7D5C64F9}" srcId="{AFECFBF0-41AC-914C-A7C6-71FB0BFE6588}" destId="{132D171C-FC45-C546-9E93-6812839AACE4}" srcOrd="2" destOrd="0" parTransId="{BD2656C4-8EEC-3943-823B-69E5D3B576CB}" sibTransId="{9D1D2626-648E-194A-BCF6-EA6929B1D54C}"/>
    <dgm:cxn modelId="{F98A1D8A-07B6-CF49-AE47-B66686C49423}" type="presOf" srcId="{132D171C-FC45-C546-9E93-6812839AACE4}" destId="{95CC9362-A301-054B-99DF-4FB75BF4601F}" srcOrd="0" destOrd="0" presId="urn:microsoft.com/office/officeart/2005/8/layout/hList7"/>
    <dgm:cxn modelId="{3D383392-BA5B-2441-921B-B5FB16CE6E48}" type="presOf" srcId="{B076BAD8-85B9-F64D-9FBD-B25692A6D12B}" destId="{75309A90-AABA-E54B-A570-B760C61C5A27}" srcOrd="1" destOrd="0" presId="urn:microsoft.com/office/officeart/2005/8/layout/hList7"/>
    <dgm:cxn modelId="{96479FA2-6E23-B545-834E-BF9904A82853}" type="presOf" srcId="{B076BAD8-85B9-F64D-9FBD-B25692A6D12B}" destId="{5B524B6D-D913-0942-8AA1-EFF89A54774D}" srcOrd="0" destOrd="0" presId="urn:microsoft.com/office/officeart/2005/8/layout/hList7"/>
    <dgm:cxn modelId="{BEF63BAC-FE23-BC46-8822-BEF9961234EE}" type="presOf" srcId="{132D171C-FC45-C546-9E93-6812839AACE4}" destId="{92E75C3C-FFE9-ED44-9288-522D9B7773D0}" srcOrd="1" destOrd="0" presId="urn:microsoft.com/office/officeart/2005/8/layout/hList7"/>
    <dgm:cxn modelId="{77EFCFB6-89D4-C946-B73E-75CCB1C6EC3E}" type="presOf" srcId="{AFECFBF0-41AC-914C-A7C6-71FB0BFE6588}" destId="{E837D2BA-92AD-4B47-95DB-315DBB019BCD}" srcOrd="0" destOrd="0" presId="urn:microsoft.com/office/officeart/2005/8/layout/hList7"/>
    <dgm:cxn modelId="{B97022DF-2AE3-A844-80BC-598DB8F40CBC}" srcId="{AFECFBF0-41AC-914C-A7C6-71FB0BFE6588}" destId="{B076BAD8-85B9-F64D-9FBD-B25692A6D12B}" srcOrd="1" destOrd="0" parTransId="{28D72FF4-B660-6B48-A2C2-CD6699588A45}" sibTransId="{CD92174C-85D8-C74B-8D32-C894ADA0284A}"/>
    <dgm:cxn modelId="{D99B5CF7-7AC7-A341-9833-CFF410AA9C93}" type="presOf" srcId="{E26CF566-5977-DC41-B157-0E1FC54CC1BA}" destId="{69A5EA76-E4EC-604B-A67C-E48E8464F8A5}" srcOrd="0" destOrd="0" presId="urn:microsoft.com/office/officeart/2005/8/layout/hList7"/>
    <dgm:cxn modelId="{D96C57F4-B925-6D42-89F6-4885CDC94D69}" type="presParOf" srcId="{E837D2BA-92AD-4B47-95DB-315DBB019BCD}" destId="{A5035AD0-117D-F640-8553-BE011FF38B4D}" srcOrd="0" destOrd="0" presId="urn:microsoft.com/office/officeart/2005/8/layout/hList7"/>
    <dgm:cxn modelId="{E42AEC88-B9EA-6B4D-916E-9B506937091C}" type="presParOf" srcId="{E837D2BA-92AD-4B47-95DB-315DBB019BCD}" destId="{EFA2448D-280D-BB4F-A9C0-9509AA4509DD}" srcOrd="1" destOrd="0" presId="urn:microsoft.com/office/officeart/2005/8/layout/hList7"/>
    <dgm:cxn modelId="{FA94547B-EF19-7845-A371-E45D2033BE8B}" type="presParOf" srcId="{EFA2448D-280D-BB4F-A9C0-9509AA4509DD}" destId="{C1B7A36C-9186-E94D-A6C8-6A227362E27E}" srcOrd="0" destOrd="0" presId="urn:microsoft.com/office/officeart/2005/8/layout/hList7"/>
    <dgm:cxn modelId="{E1DE6B5F-F40D-EE42-82E7-F0A013F94DF7}" type="presParOf" srcId="{C1B7A36C-9186-E94D-A6C8-6A227362E27E}" destId="{CAD06FD7-1F8C-C044-AEC6-6E3B5C9166D3}" srcOrd="0" destOrd="0" presId="urn:microsoft.com/office/officeart/2005/8/layout/hList7"/>
    <dgm:cxn modelId="{263DDAA8-A80D-3843-A82B-8DD57AC0E15B}" type="presParOf" srcId="{C1B7A36C-9186-E94D-A6C8-6A227362E27E}" destId="{7440C1D8-AD28-1249-AAAA-DDAB02331345}" srcOrd="1" destOrd="0" presId="urn:microsoft.com/office/officeart/2005/8/layout/hList7"/>
    <dgm:cxn modelId="{D420BE38-1BF7-954B-86F0-BC12F12B2C5E}" type="presParOf" srcId="{C1B7A36C-9186-E94D-A6C8-6A227362E27E}" destId="{8DFC46C2-D438-7848-85AE-2FCF717A55EC}" srcOrd="2" destOrd="0" presId="urn:microsoft.com/office/officeart/2005/8/layout/hList7"/>
    <dgm:cxn modelId="{FE45BF73-5142-9246-B234-B7D8AE7CDABB}" type="presParOf" srcId="{C1B7A36C-9186-E94D-A6C8-6A227362E27E}" destId="{8B263884-BA48-6E4E-B938-183447CAD133}" srcOrd="3" destOrd="0" presId="urn:microsoft.com/office/officeart/2005/8/layout/hList7"/>
    <dgm:cxn modelId="{64409446-0947-334B-8B8E-21904B403B83}" type="presParOf" srcId="{EFA2448D-280D-BB4F-A9C0-9509AA4509DD}" destId="{69A5EA76-E4EC-604B-A67C-E48E8464F8A5}" srcOrd="1" destOrd="0" presId="urn:microsoft.com/office/officeart/2005/8/layout/hList7"/>
    <dgm:cxn modelId="{33B57161-C83F-5A48-93A0-2ACA6D53DCD8}" type="presParOf" srcId="{EFA2448D-280D-BB4F-A9C0-9509AA4509DD}" destId="{B23B037A-8898-FF4E-AE9D-1DAA56DF528F}" srcOrd="2" destOrd="0" presId="urn:microsoft.com/office/officeart/2005/8/layout/hList7"/>
    <dgm:cxn modelId="{3029AF53-21E7-974C-BD0A-511AD25C88A0}" type="presParOf" srcId="{B23B037A-8898-FF4E-AE9D-1DAA56DF528F}" destId="{5B524B6D-D913-0942-8AA1-EFF89A54774D}" srcOrd="0" destOrd="0" presId="urn:microsoft.com/office/officeart/2005/8/layout/hList7"/>
    <dgm:cxn modelId="{245CA771-F5A6-3345-A1AA-DF8D81059AE8}" type="presParOf" srcId="{B23B037A-8898-FF4E-AE9D-1DAA56DF528F}" destId="{75309A90-AABA-E54B-A570-B760C61C5A27}" srcOrd="1" destOrd="0" presId="urn:microsoft.com/office/officeart/2005/8/layout/hList7"/>
    <dgm:cxn modelId="{01F673A2-78C5-1D4B-8FA9-C72F174BC182}" type="presParOf" srcId="{B23B037A-8898-FF4E-AE9D-1DAA56DF528F}" destId="{DEC51F0C-45FB-1D4A-91F5-E56F4C1EE081}" srcOrd="2" destOrd="0" presId="urn:microsoft.com/office/officeart/2005/8/layout/hList7"/>
    <dgm:cxn modelId="{4E65915B-C67F-104E-B059-D62EDC5CDE4A}" type="presParOf" srcId="{B23B037A-8898-FF4E-AE9D-1DAA56DF528F}" destId="{4E89B0F2-984A-244F-AAE2-B823F9C45A96}" srcOrd="3" destOrd="0" presId="urn:microsoft.com/office/officeart/2005/8/layout/hList7"/>
    <dgm:cxn modelId="{4D405C49-A62F-DC4D-902E-FCC6AC3B9B05}" type="presParOf" srcId="{EFA2448D-280D-BB4F-A9C0-9509AA4509DD}" destId="{1B4A6A9F-E58E-2945-828D-FC1899E45B3A}" srcOrd="3" destOrd="0" presId="urn:microsoft.com/office/officeart/2005/8/layout/hList7"/>
    <dgm:cxn modelId="{14593390-BD5B-1A40-9A02-95975EF83116}" type="presParOf" srcId="{EFA2448D-280D-BB4F-A9C0-9509AA4509DD}" destId="{4E0211DC-954A-B04B-B764-D70004876E7B}" srcOrd="4" destOrd="0" presId="urn:microsoft.com/office/officeart/2005/8/layout/hList7"/>
    <dgm:cxn modelId="{E403F0E4-FDB0-114E-86DB-4390369EE387}" type="presParOf" srcId="{4E0211DC-954A-B04B-B764-D70004876E7B}" destId="{95CC9362-A301-054B-99DF-4FB75BF4601F}" srcOrd="0" destOrd="0" presId="urn:microsoft.com/office/officeart/2005/8/layout/hList7"/>
    <dgm:cxn modelId="{CE71525F-6A4E-B24A-8D20-806DA59E38EE}" type="presParOf" srcId="{4E0211DC-954A-B04B-B764-D70004876E7B}" destId="{92E75C3C-FFE9-ED44-9288-522D9B7773D0}" srcOrd="1" destOrd="0" presId="urn:microsoft.com/office/officeart/2005/8/layout/hList7"/>
    <dgm:cxn modelId="{A191C79F-F21E-574A-984C-7B6B6F4E7C59}" type="presParOf" srcId="{4E0211DC-954A-B04B-B764-D70004876E7B}" destId="{4698067A-7CD3-694E-98F3-5BB50A5E1EEF}" srcOrd="2" destOrd="0" presId="urn:microsoft.com/office/officeart/2005/8/layout/hList7"/>
    <dgm:cxn modelId="{95BBE1B3-7D55-2C47-8096-F80C23A58BDF}" type="presParOf" srcId="{4E0211DC-954A-B04B-B764-D70004876E7B}" destId="{62C97ABC-C529-7548-98FA-921071D8FCA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E2496-EE06-D447-9FF2-7F281BBF30C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26C7B0B2-FF13-F249-A925-15AA39CBF127}">
      <dgm:prSet/>
      <dgm:spPr/>
      <dgm:t>
        <a:bodyPr/>
        <a:lstStyle/>
        <a:p>
          <a:r>
            <a:rPr lang="tr-TR" b="1" dirty="0">
              <a:solidFill>
                <a:schemeClr val="tx1"/>
              </a:solidFill>
              <a:latin typeface="Baskerville" panose="02020502070401020303" pitchFamily="18" charset="0"/>
              <a:ea typeface="Baskerville" panose="02020502070401020303" pitchFamily="18" charset="0"/>
            </a:rPr>
            <a:t>Taraflarca aksi kararlaştırılmadıkça, tahkim yargılaması sırasında yeni bir talep sonucunda bulunulabilir. ANCAK! </a:t>
          </a:r>
        </a:p>
      </dgm:t>
    </dgm:pt>
    <dgm:pt modelId="{71CF305A-5680-6C49-814A-B1B4E682B4C4}" type="parTrans" cxnId="{E3397E10-105D-3946-A427-5C4E09EDA7B5}">
      <dgm:prSet/>
      <dgm:spPr/>
      <dgm:t>
        <a:bodyPr/>
        <a:lstStyle/>
        <a:p>
          <a:endParaRPr lang="tr-TR"/>
        </a:p>
      </dgm:t>
    </dgm:pt>
    <dgm:pt modelId="{EC669D54-9838-8A4D-8E15-D07C9117B790}" type="sibTrans" cxnId="{E3397E10-105D-3946-A427-5C4E09EDA7B5}">
      <dgm:prSet/>
      <dgm:spPr/>
      <dgm:t>
        <a:bodyPr/>
        <a:lstStyle/>
        <a:p>
          <a:endParaRPr lang="tr-TR"/>
        </a:p>
      </dgm:t>
    </dgm:pt>
    <dgm:pt modelId="{33262387-8B7A-DF4A-812D-318953D4FFC3}">
      <dgm:prSet/>
      <dgm:spPr/>
      <dgm:t>
        <a:bodyPr/>
        <a:lstStyle/>
        <a:p>
          <a:r>
            <a:rPr lang="tr-TR" b="1" dirty="0">
              <a:solidFill>
                <a:schemeClr val="tx1"/>
              </a:solidFill>
              <a:latin typeface="Baskerville" panose="02020502070401020303" pitchFamily="18" charset="0"/>
              <a:ea typeface="Baskerville" panose="02020502070401020303" pitchFamily="18" charset="0"/>
            </a:rPr>
            <a:t>1-</a:t>
          </a:r>
        </a:p>
        <a:p>
          <a:r>
            <a:rPr lang="tr-TR" b="1" dirty="0">
              <a:solidFill>
                <a:schemeClr val="tx1"/>
              </a:solidFill>
              <a:latin typeface="Baskerville" panose="02020502070401020303" pitchFamily="18" charset="0"/>
              <a:ea typeface="Baskerville" panose="02020502070401020303" pitchFamily="18" charset="0"/>
            </a:rPr>
            <a:t>Hakem / Hakem Heyeti, yeni talep sonucunda bulunulmasında gecikildiğini </a:t>
          </a:r>
        </a:p>
        <a:p>
          <a:r>
            <a:rPr lang="tr-TR" b="1" dirty="0">
              <a:solidFill>
                <a:schemeClr val="tx1"/>
              </a:solidFill>
              <a:latin typeface="Baskerville" panose="02020502070401020303" pitchFamily="18" charset="0"/>
              <a:ea typeface="Baskerville" panose="02020502070401020303" pitchFamily="18" charset="0"/>
            </a:rPr>
            <a:t>veya </a:t>
          </a:r>
        </a:p>
      </dgm:t>
    </dgm:pt>
    <dgm:pt modelId="{AD3BE87B-C3A8-B645-9938-40B52B7041EF}" type="parTrans" cxnId="{A71BFF7A-5FB0-4E4E-AC4E-D7D15875F6D6}">
      <dgm:prSet/>
      <dgm:spPr/>
      <dgm:t>
        <a:bodyPr/>
        <a:lstStyle/>
        <a:p>
          <a:endParaRPr lang="tr-TR"/>
        </a:p>
      </dgm:t>
    </dgm:pt>
    <dgm:pt modelId="{52491FE3-56CE-0547-9BBF-E25DD26E1945}" type="sibTrans" cxnId="{A71BFF7A-5FB0-4E4E-AC4E-D7D15875F6D6}">
      <dgm:prSet/>
      <dgm:spPr/>
      <dgm:t>
        <a:bodyPr/>
        <a:lstStyle/>
        <a:p>
          <a:endParaRPr lang="tr-TR"/>
        </a:p>
      </dgm:t>
    </dgm:pt>
    <dgm:pt modelId="{759F1A89-67C7-FC42-B862-36FB38AA267B}">
      <dgm:prSet/>
      <dgm:spPr/>
      <dgm:t>
        <a:bodyPr/>
        <a:lstStyle/>
        <a:p>
          <a:r>
            <a:rPr lang="tr-TR" b="1" dirty="0">
              <a:solidFill>
                <a:schemeClr val="tx1"/>
              </a:solidFill>
              <a:latin typeface="Baskerville" panose="02020502070401020303" pitchFamily="18" charset="0"/>
              <a:ea typeface="Baskerville" panose="02020502070401020303" pitchFamily="18" charset="0"/>
            </a:rPr>
            <a:t>2-</a:t>
          </a:r>
        </a:p>
        <a:p>
          <a:r>
            <a:rPr lang="tr-TR" b="1" dirty="0">
              <a:solidFill>
                <a:schemeClr val="tx1"/>
              </a:solidFill>
              <a:latin typeface="Baskerville" panose="02020502070401020303" pitchFamily="18" charset="0"/>
              <a:ea typeface="Baskerville" panose="02020502070401020303" pitchFamily="18" charset="0"/>
            </a:rPr>
            <a:t>Yeni talep sonucunda bulunulmasının diğer taraf için haksız bir şekilde büyük bir zorluk yarattığını ve diğer hal ve şartları dikkate alarak, YENİ TALEP SONUCUNDA BULUNULMASINA İZİN VERMEYEBİLİR.</a:t>
          </a:r>
        </a:p>
      </dgm:t>
    </dgm:pt>
    <dgm:pt modelId="{A28B9834-A6CC-E845-94C3-CDDD89E17031}" type="parTrans" cxnId="{7BFFB774-EA23-E84C-830E-0E79122CE573}">
      <dgm:prSet/>
      <dgm:spPr/>
      <dgm:t>
        <a:bodyPr/>
        <a:lstStyle/>
        <a:p>
          <a:endParaRPr lang="tr-TR"/>
        </a:p>
      </dgm:t>
    </dgm:pt>
    <dgm:pt modelId="{1E30DAF7-2EBC-364C-862F-E75EBD01F3FA}" type="sibTrans" cxnId="{7BFFB774-EA23-E84C-830E-0E79122CE573}">
      <dgm:prSet/>
      <dgm:spPr/>
      <dgm:t>
        <a:bodyPr/>
        <a:lstStyle/>
        <a:p>
          <a:endParaRPr lang="tr-TR"/>
        </a:p>
      </dgm:t>
    </dgm:pt>
    <dgm:pt modelId="{30312622-F04E-CF40-9E4B-4D1BC0B0910F}" type="pres">
      <dgm:prSet presAssocID="{C90E2496-EE06-D447-9FF2-7F281BBF30CE}" presName="CompostProcess" presStyleCnt="0">
        <dgm:presLayoutVars>
          <dgm:dir/>
          <dgm:resizeHandles val="exact"/>
        </dgm:presLayoutVars>
      </dgm:prSet>
      <dgm:spPr/>
    </dgm:pt>
    <dgm:pt modelId="{84DF962A-370B-F940-A948-68A89C1221D1}" type="pres">
      <dgm:prSet presAssocID="{C90E2496-EE06-D447-9FF2-7F281BBF30CE}" presName="arrow" presStyleLbl="bgShp" presStyleIdx="0" presStyleCnt="1"/>
      <dgm:spPr/>
    </dgm:pt>
    <dgm:pt modelId="{9C371E37-8B1B-1047-9DF6-7E90D8FC8ED8}" type="pres">
      <dgm:prSet presAssocID="{C90E2496-EE06-D447-9FF2-7F281BBF30CE}" presName="linearProcess" presStyleCnt="0"/>
      <dgm:spPr/>
    </dgm:pt>
    <dgm:pt modelId="{D0F9E4C2-C9A6-B84E-A17F-3FEE027CAC34}" type="pres">
      <dgm:prSet presAssocID="{26C7B0B2-FF13-F249-A925-15AA39CBF127}" presName="textNode" presStyleLbl="node1" presStyleIdx="0" presStyleCnt="3" custScaleY="207863">
        <dgm:presLayoutVars>
          <dgm:bulletEnabled val="1"/>
        </dgm:presLayoutVars>
      </dgm:prSet>
      <dgm:spPr/>
    </dgm:pt>
    <dgm:pt modelId="{4DD4F2D1-B4A7-BF48-A341-BFA44275D130}" type="pres">
      <dgm:prSet presAssocID="{EC669D54-9838-8A4D-8E15-D07C9117B790}" presName="sibTrans" presStyleCnt="0"/>
      <dgm:spPr/>
    </dgm:pt>
    <dgm:pt modelId="{4C8FB2BF-953C-3C41-A2CE-3FA9E5FEAD0D}" type="pres">
      <dgm:prSet presAssocID="{33262387-8B7A-DF4A-812D-318953D4FFC3}" presName="textNode" presStyleLbl="node1" presStyleIdx="1" presStyleCnt="3" custScaleY="204622">
        <dgm:presLayoutVars>
          <dgm:bulletEnabled val="1"/>
        </dgm:presLayoutVars>
      </dgm:prSet>
      <dgm:spPr/>
    </dgm:pt>
    <dgm:pt modelId="{AC27447B-8610-3F4C-BD3D-C35DEB3D8B3A}" type="pres">
      <dgm:prSet presAssocID="{52491FE3-56CE-0547-9BBF-E25DD26E1945}" presName="sibTrans" presStyleCnt="0"/>
      <dgm:spPr/>
    </dgm:pt>
    <dgm:pt modelId="{942466EA-8490-A145-ADCF-02EE53C9A407}" type="pres">
      <dgm:prSet presAssocID="{759F1A89-67C7-FC42-B862-36FB38AA267B}" presName="textNode" presStyleLbl="node1" presStyleIdx="2" presStyleCnt="3" custScaleY="204622">
        <dgm:presLayoutVars>
          <dgm:bulletEnabled val="1"/>
        </dgm:presLayoutVars>
      </dgm:prSet>
      <dgm:spPr/>
    </dgm:pt>
  </dgm:ptLst>
  <dgm:cxnLst>
    <dgm:cxn modelId="{E3397E10-105D-3946-A427-5C4E09EDA7B5}" srcId="{C90E2496-EE06-D447-9FF2-7F281BBF30CE}" destId="{26C7B0B2-FF13-F249-A925-15AA39CBF127}" srcOrd="0" destOrd="0" parTransId="{71CF305A-5680-6C49-814A-B1B4E682B4C4}" sibTransId="{EC669D54-9838-8A4D-8E15-D07C9117B790}"/>
    <dgm:cxn modelId="{431B5928-5DCE-5441-BCFF-95FFD05F1CF0}" type="presOf" srcId="{759F1A89-67C7-FC42-B862-36FB38AA267B}" destId="{942466EA-8490-A145-ADCF-02EE53C9A407}" srcOrd="0" destOrd="0" presId="urn:microsoft.com/office/officeart/2005/8/layout/hProcess9"/>
    <dgm:cxn modelId="{7BFFB774-EA23-E84C-830E-0E79122CE573}" srcId="{C90E2496-EE06-D447-9FF2-7F281BBF30CE}" destId="{759F1A89-67C7-FC42-B862-36FB38AA267B}" srcOrd="2" destOrd="0" parTransId="{A28B9834-A6CC-E845-94C3-CDDD89E17031}" sibTransId="{1E30DAF7-2EBC-364C-862F-E75EBD01F3FA}"/>
    <dgm:cxn modelId="{A71BFF7A-5FB0-4E4E-AC4E-D7D15875F6D6}" srcId="{C90E2496-EE06-D447-9FF2-7F281BBF30CE}" destId="{33262387-8B7A-DF4A-812D-318953D4FFC3}" srcOrd="1" destOrd="0" parTransId="{AD3BE87B-C3A8-B645-9938-40B52B7041EF}" sibTransId="{52491FE3-56CE-0547-9BBF-E25DD26E1945}"/>
    <dgm:cxn modelId="{1AD364A1-4734-D04E-8446-23C544FD4109}" type="presOf" srcId="{33262387-8B7A-DF4A-812D-318953D4FFC3}" destId="{4C8FB2BF-953C-3C41-A2CE-3FA9E5FEAD0D}" srcOrd="0" destOrd="0" presId="urn:microsoft.com/office/officeart/2005/8/layout/hProcess9"/>
    <dgm:cxn modelId="{D52BE3CA-9AB9-C247-B813-7F100D3620CB}" type="presOf" srcId="{26C7B0B2-FF13-F249-A925-15AA39CBF127}" destId="{D0F9E4C2-C9A6-B84E-A17F-3FEE027CAC34}" srcOrd="0" destOrd="0" presId="urn:microsoft.com/office/officeart/2005/8/layout/hProcess9"/>
    <dgm:cxn modelId="{34659FF8-BF87-DC4A-8AA3-9497DC5C4EE3}" type="presOf" srcId="{C90E2496-EE06-D447-9FF2-7F281BBF30CE}" destId="{30312622-F04E-CF40-9E4B-4D1BC0B0910F}" srcOrd="0" destOrd="0" presId="urn:microsoft.com/office/officeart/2005/8/layout/hProcess9"/>
    <dgm:cxn modelId="{06C57474-298C-FE41-82B2-141DF0950746}" type="presParOf" srcId="{30312622-F04E-CF40-9E4B-4D1BC0B0910F}" destId="{84DF962A-370B-F940-A948-68A89C1221D1}" srcOrd="0" destOrd="0" presId="urn:microsoft.com/office/officeart/2005/8/layout/hProcess9"/>
    <dgm:cxn modelId="{133AF0CD-9CB8-3F48-848F-CB0EF769E8C8}" type="presParOf" srcId="{30312622-F04E-CF40-9E4B-4D1BC0B0910F}" destId="{9C371E37-8B1B-1047-9DF6-7E90D8FC8ED8}" srcOrd="1" destOrd="0" presId="urn:microsoft.com/office/officeart/2005/8/layout/hProcess9"/>
    <dgm:cxn modelId="{EFE403D7-FA97-2D46-902B-4E1BC567FAFB}" type="presParOf" srcId="{9C371E37-8B1B-1047-9DF6-7E90D8FC8ED8}" destId="{D0F9E4C2-C9A6-B84E-A17F-3FEE027CAC34}" srcOrd="0" destOrd="0" presId="urn:microsoft.com/office/officeart/2005/8/layout/hProcess9"/>
    <dgm:cxn modelId="{A81B4937-595F-3342-9FDD-07B660AC2AA3}" type="presParOf" srcId="{9C371E37-8B1B-1047-9DF6-7E90D8FC8ED8}" destId="{4DD4F2D1-B4A7-BF48-A341-BFA44275D130}" srcOrd="1" destOrd="0" presId="urn:microsoft.com/office/officeart/2005/8/layout/hProcess9"/>
    <dgm:cxn modelId="{EB4CF50B-13CD-C145-997C-6CA5BF242891}" type="presParOf" srcId="{9C371E37-8B1B-1047-9DF6-7E90D8FC8ED8}" destId="{4C8FB2BF-953C-3C41-A2CE-3FA9E5FEAD0D}" srcOrd="2" destOrd="0" presId="urn:microsoft.com/office/officeart/2005/8/layout/hProcess9"/>
    <dgm:cxn modelId="{3A9EE171-D1EF-A849-B822-C82D360F5B3E}" type="presParOf" srcId="{9C371E37-8B1B-1047-9DF6-7E90D8FC8ED8}" destId="{AC27447B-8610-3F4C-BD3D-C35DEB3D8B3A}" srcOrd="3" destOrd="0" presId="urn:microsoft.com/office/officeart/2005/8/layout/hProcess9"/>
    <dgm:cxn modelId="{B9613319-8F83-3F4E-9FB0-7F2C7686A370}" type="presParOf" srcId="{9C371E37-8B1B-1047-9DF6-7E90D8FC8ED8}" destId="{942466EA-8490-A145-ADCF-02EE53C9A40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3ED007-E68F-CF40-A4C8-E37397A21DD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DC0FC6FB-9EE4-9A4D-BC44-64F39EDF53D0}">
      <dgm:prSet custT="1"/>
      <dgm:spPr/>
      <dgm:t>
        <a:bodyPr/>
        <a:lstStyle/>
        <a:p>
          <a:r>
            <a:rPr lang="tr-TR" sz="2000" b="1" dirty="0">
              <a:solidFill>
                <a:schemeClr val="tx1"/>
              </a:solidFill>
              <a:latin typeface="Baskerville" panose="02020502070401020303" pitchFamily="18" charset="0"/>
              <a:ea typeface="Baskerville" panose="02020502070401020303" pitchFamily="18" charset="0"/>
            </a:rPr>
            <a:t>Hakem / Hakem Heyeti, davanın dayanağı olan vakıaları tespit edebilmek için uygun bulduğu tüm yöntemleri kullanır.</a:t>
          </a:r>
        </a:p>
      </dgm:t>
    </dgm:pt>
    <dgm:pt modelId="{C88BE7AA-B524-5D4B-9C23-3C80BF4BB295}" type="parTrans" cxnId="{282D76AE-61AE-9A4C-981F-28F0109DFB1F}">
      <dgm:prSet/>
      <dgm:spPr/>
      <dgm:t>
        <a:bodyPr/>
        <a:lstStyle/>
        <a:p>
          <a:endParaRPr lang="tr-TR"/>
        </a:p>
      </dgm:t>
    </dgm:pt>
    <dgm:pt modelId="{EEE579D7-8185-F34E-AB83-3E6395BA0770}" type="sibTrans" cxnId="{282D76AE-61AE-9A4C-981F-28F0109DFB1F}">
      <dgm:prSet/>
      <dgm:spPr>
        <a:solidFill>
          <a:schemeClr val="tx1"/>
        </a:solidFill>
      </dgm:spPr>
      <dgm:t>
        <a:bodyPr/>
        <a:lstStyle/>
        <a:p>
          <a:endParaRPr lang="tr-TR"/>
        </a:p>
      </dgm:t>
    </dgm:pt>
    <dgm:pt modelId="{3083C060-C08E-A04F-97E2-1C8065E5F6E9}">
      <dgm:prSet custT="1"/>
      <dgm:spPr/>
      <dgm:t>
        <a:bodyPr/>
        <a:lstStyle/>
        <a:p>
          <a:r>
            <a:rPr lang="tr-TR" sz="2000" b="1" dirty="0">
              <a:solidFill>
                <a:schemeClr val="tx1"/>
              </a:solidFill>
              <a:latin typeface="Baskerville" panose="02020502070401020303" pitchFamily="18" charset="0"/>
              <a:ea typeface="Baskerville" panose="02020502070401020303" pitchFamily="18" charset="0"/>
            </a:rPr>
            <a:t>Hakem / Hakem Heyeti, taraflardan birinin talebi üzerine veya kendiliğinden tarafları, tanıkları ve diğer kişileri dinleyebilir.</a:t>
          </a:r>
        </a:p>
      </dgm:t>
    </dgm:pt>
    <dgm:pt modelId="{16A57630-F13F-EF48-9E03-A2B3AF960095}" type="parTrans" cxnId="{8BEC4E9A-3DC7-0449-A210-B663A7BFD124}">
      <dgm:prSet/>
      <dgm:spPr/>
      <dgm:t>
        <a:bodyPr/>
        <a:lstStyle/>
        <a:p>
          <a:endParaRPr lang="tr-TR"/>
        </a:p>
      </dgm:t>
    </dgm:pt>
    <dgm:pt modelId="{B5A1550F-EB3B-5C4F-887F-6C80D55059CB}" type="sibTrans" cxnId="{8BEC4E9A-3DC7-0449-A210-B663A7BFD124}">
      <dgm:prSet/>
      <dgm:spPr>
        <a:solidFill>
          <a:schemeClr val="tx1"/>
        </a:solidFill>
      </dgm:spPr>
      <dgm:t>
        <a:bodyPr/>
        <a:lstStyle/>
        <a:p>
          <a:endParaRPr lang="tr-TR"/>
        </a:p>
      </dgm:t>
    </dgm:pt>
    <dgm:pt modelId="{811DB726-E7BB-914D-A5EF-3217C8E1D414}">
      <dgm:prSet/>
      <dgm:spPr/>
      <dgm:t>
        <a:bodyPr/>
        <a:lstStyle/>
        <a:p>
          <a:r>
            <a:rPr lang="tr-TR" b="1" dirty="0">
              <a:solidFill>
                <a:schemeClr val="tx1"/>
              </a:solidFill>
              <a:latin typeface="Baskerville" panose="02020502070401020303" pitchFamily="18" charset="0"/>
              <a:ea typeface="Baskerville" panose="02020502070401020303" pitchFamily="18" charset="0"/>
            </a:rPr>
            <a:t>Hakem / Hakem Heyeti, taraflarca atanan uzmanları dinleyebileceği gibi, gerekli gördüğü hallerde tarafların görüşünü aldıktan sonra görevinin kapsamını belirleyerek kendisi de bilirkişi atayabilir. Duruşmada, Hakem / Hakem Heyeti veya taraflar, bilirkişi veya uzmanlara doğrudan soru sorabilirler.</a:t>
          </a:r>
        </a:p>
      </dgm:t>
    </dgm:pt>
    <dgm:pt modelId="{A61B67CE-02DB-1D45-8FC1-86B9E3975013}" type="parTrans" cxnId="{254663B1-407A-7A42-B958-6E76FC969B13}">
      <dgm:prSet/>
      <dgm:spPr/>
      <dgm:t>
        <a:bodyPr/>
        <a:lstStyle/>
        <a:p>
          <a:endParaRPr lang="tr-TR"/>
        </a:p>
      </dgm:t>
    </dgm:pt>
    <dgm:pt modelId="{D40B3E0D-6AE1-B14E-A00B-204B59169564}" type="sibTrans" cxnId="{254663B1-407A-7A42-B958-6E76FC969B13}">
      <dgm:prSet/>
      <dgm:spPr>
        <a:solidFill>
          <a:schemeClr val="tx1"/>
        </a:solidFill>
      </dgm:spPr>
      <dgm:t>
        <a:bodyPr/>
        <a:lstStyle/>
        <a:p>
          <a:endParaRPr lang="tr-TR"/>
        </a:p>
      </dgm:t>
    </dgm:pt>
    <dgm:pt modelId="{C16586B6-86A4-1F42-BA14-68E0CBB7AF1C}">
      <dgm:prSet/>
      <dgm:spPr/>
      <dgm:t>
        <a:bodyPr/>
        <a:lstStyle/>
        <a:p>
          <a:r>
            <a:rPr lang="tr-TR" b="1" dirty="0">
              <a:solidFill>
                <a:schemeClr val="tx1"/>
              </a:solidFill>
              <a:latin typeface="Baskerville" panose="02020502070401020303" pitchFamily="18" charset="0"/>
              <a:ea typeface="Baskerville" panose="02020502070401020303" pitchFamily="18" charset="0"/>
            </a:rPr>
            <a:t>Hakem / Hakem Heyeti, yargılama süresince taraflardan ek bilgi ve belge sunmalarını isteyebilir.</a:t>
          </a:r>
        </a:p>
      </dgm:t>
    </dgm:pt>
    <dgm:pt modelId="{20CD22C7-901C-8E43-8209-4978CA1B2C14}" type="parTrans" cxnId="{5089FFF4-F6D8-E04C-B418-925B8681BAF7}">
      <dgm:prSet/>
      <dgm:spPr/>
      <dgm:t>
        <a:bodyPr/>
        <a:lstStyle/>
        <a:p>
          <a:endParaRPr lang="tr-TR"/>
        </a:p>
      </dgm:t>
    </dgm:pt>
    <dgm:pt modelId="{4F0D1A79-219D-5144-B64C-17B23A52F2F8}" type="sibTrans" cxnId="{5089FFF4-F6D8-E04C-B418-925B8681BAF7}">
      <dgm:prSet/>
      <dgm:spPr/>
      <dgm:t>
        <a:bodyPr/>
        <a:lstStyle/>
        <a:p>
          <a:endParaRPr lang="tr-TR"/>
        </a:p>
      </dgm:t>
    </dgm:pt>
    <dgm:pt modelId="{383043AD-E14E-264D-86F4-0000162AE483}" type="pres">
      <dgm:prSet presAssocID="{7A3ED007-E68F-CF40-A4C8-E37397A21DD6}" presName="Name0" presStyleCnt="0">
        <dgm:presLayoutVars>
          <dgm:dir/>
          <dgm:resizeHandles val="exact"/>
        </dgm:presLayoutVars>
      </dgm:prSet>
      <dgm:spPr/>
    </dgm:pt>
    <dgm:pt modelId="{7B5D52AD-C070-FF4A-B7BB-5B970612C4F7}" type="pres">
      <dgm:prSet presAssocID="{DC0FC6FB-9EE4-9A4D-BC44-64F39EDF53D0}" presName="node" presStyleLbl="node1" presStyleIdx="0" presStyleCnt="4" custScaleX="125010" custScaleY="257742">
        <dgm:presLayoutVars>
          <dgm:bulletEnabled val="1"/>
        </dgm:presLayoutVars>
      </dgm:prSet>
      <dgm:spPr/>
    </dgm:pt>
    <dgm:pt modelId="{850C9440-EE78-DD40-B468-8E5CD0680B45}" type="pres">
      <dgm:prSet presAssocID="{EEE579D7-8185-F34E-AB83-3E6395BA0770}" presName="sibTrans" presStyleLbl="sibTrans2D1" presStyleIdx="0" presStyleCnt="3"/>
      <dgm:spPr/>
    </dgm:pt>
    <dgm:pt modelId="{C7FFD7A3-3679-D54D-864D-A3D6B843484A}" type="pres">
      <dgm:prSet presAssocID="{EEE579D7-8185-F34E-AB83-3E6395BA0770}" presName="connectorText" presStyleLbl="sibTrans2D1" presStyleIdx="0" presStyleCnt="3"/>
      <dgm:spPr/>
    </dgm:pt>
    <dgm:pt modelId="{8F353285-0897-B842-8656-6585E9D3163D}" type="pres">
      <dgm:prSet presAssocID="{3083C060-C08E-A04F-97E2-1C8065E5F6E9}" presName="node" presStyleLbl="node1" presStyleIdx="1" presStyleCnt="4" custScaleX="99624" custScaleY="255846">
        <dgm:presLayoutVars>
          <dgm:bulletEnabled val="1"/>
        </dgm:presLayoutVars>
      </dgm:prSet>
      <dgm:spPr/>
    </dgm:pt>
    <dgm:pt modelId="{11BCBB7C-5547-3946-9BEC-330F602FC0C1}" type="pres">
      <dgm:prSet presAssocID="{B5A1550F-EB3B-5C4F-887F-6C80D55059CB}" presName="sibTrans" presStyleLbl="sibTrans2D1" presStyleIdx="1" presStyleCnt="3"/>
      <dgm:spPr/>
    </dgm:pt>
    <dgm:pt modelId="{CCC791C4-D322-394E-99E6-C740D6680201}" type="pres">
      <dgm:prSet presAssocID="{B5A1550F-EB3B-5C4F-887F-6C80D55059CB}" presName="connectorText" presStyleLbl="sibTrans2D1" presStyleIdx="1" presStyleCnt="3"/>
      <dgm:spPr/>
    </dgm:pt>
    <dgm:pt modelId="{6059A569-F9AE-974B-88A4-0A6EA584D9E5}" type="pres">
      <dgm:prSet presAssocID="{811DB726-E7BB-914D-A5EF-3217C8E1D414}" presName="node" presStyleLbl="node1" presStyleIdx="2" presStyleCnt="4" custScaleX="143274" custScaleY="255846">
        <dgm:presLayoutVars>
          <dgm:bulletEnabled val="1"/>
        </dgm:presLayoutVars>
      </dgm:prSet>
      <dgm:spPr/>
    </dgm:pt>
    <dgm:pt modelId="{BE16CFEA-EB8A-2E47-A5C1-62142A8CC84C}" type="pres">
      <dgm:prSet presAssocID="{D40B3E0D-6AE1-B14E-A00B-204B59169564}" presName="sibTrans" presStyleLbl="sibTrans2D1" presStyleIdx="2" presStyleCnt="3"/>
      <dgm:spPr/>
    </dgm:pt>
    <dgm:pt modelId="{C55A68D8-0775-8443-9D59-0788C22DD2FF}" type="pres">
      <dgm:prSet presAssocID="{D40B3E0D-6AE1-B14E-A00B-204B59169564}" presName="connectorText" presStyleLbl="sibTrans2D1" presStyleIdx="2" presStyleCnt="3"/>
      <dgm:spPr/>
    </dgm:pt>
    <dgm:pt modelId="{701C1CD1-EE7B-F942-8371-8ABF6F594F83}" type="pres">
      <dgm:prSet presAssocID="{C16586B6-86A4-1F42-BA14-68E0CBB7AF1C}" presName="node" presStyleLbl="node1" presStyleIdx="3" presStyleCnt="4" custScaleX="118577" custScaleY="248427">
        <dgm:presLayoutVars>
          <dgm:bulletEnabled val="1"/>
        </dgm:presLayoutVars>
      </dgm:prSet>
      <dgm:spPr/>
    </dgm:pt>
  </dgm:ptLst>
  <dgm:cxnLst>
    <dgm:cxn modelId="{6B694002-A4D4-D74B-B165-4F776A020FCE}" type="presOf" srcId="{EEE579D7-8185-F34E-AB83-3E6395BA0770}" destId="{C7FFD7A3-3679-D54D-864D-A3D6B843484A}" srcOrd="1" destOrd="0" presId="urn:microsoft.com/office/officeart/2005/8/layout/process1"/>
    <dgm:cxn modelId="{5D03EE3C-6B20-E748-84DF-9A5A0723A872}" type="presOf" srcId="{B5A1550F-EB3B-5C4F-887F-6C80D55059CB}" destId="{11BCBB7C-5547-3946-9BEC-330F602FC0C1}" srcOrd="0" destOrd="0" presId="urn:microsoft.com/office/officeart/2005/8/layout/process1"/>
    <dgm:cxn modelId="{E8F98D3D-A9F4-274C-B4F5-F4C5CCCE8820}" type="presOf" srcId="{B5A1550F-EB3B-5C4F-887F-6C80D55059CB}" destId="{CCC791C4-D322-394E-99E6-C740D6680201}" srcOrd="1" destOrd="0" presId="urn:microsoft.com/office/officeart/2005/8/layout/process1"/>
    <dgm:cxn modelId="{793F7F7A-6F58-0449-8097-E2284DDFDB38}" type="presOf" srcId="{DC0FC6FB-9EE4-9A4D-BC44-64F39EDF53D0}" destId="{7B5D52AD-C070-FF4A-B7BB-5B970612C4F7}" srcOrd="0" destOrd="0" presId="urn:microsoft.com/office/officeart/2005/8/layout/process1"/>
    <dgm:cxn modelId="{8BEC4E9A-3DC7-0449-A210-B663A7BFD124}" srcId="{7A3ED007-E68F-CF40-A4C8-E37397A21DD6}" destId="{3083C060-C08E-A04F-97E2-1C8065E5F6E9}" srcOrd="1" destOrd="0" parTransId="{16A57630-F13F-EF48-9E03-A2B3AF960095}" sibTransId="{B5A1550F-EB3B-5C4F-887F-6C80D55059CB}"/>
    <dgm:cxn modelId="{282D76AE-61AE-9A4C-981F-28F0109DFB1F}" srcId="{7A3ED007-E68F-CF40-A4C8-E37397A21DD6}" destId="{DC0FC6FB-9EE4-9A4D-BC44-64F39EDF53D0}" srcOrd="0" destOrd="0" parTransId="{C88BE7AA-B524-5D4B-9C23-3C80BF4BB295}" sibTransId="{EEE579D7-8185-F34E-AB83-3E6395BA0770}"/>
    <dgm:cxn modelId="{254663B1-407A-7A42-B958-6E76FC969B13}" srcId="{7A3ED007-E68F-CF40-A4C8-E37397A21DD6}" destId="{811DB726-E7BB-914D-A5EF-3217C8E1D414}" srcOrd="2" destOrd="0" parTransId="{A61B67CE-02DB-1D45-8FC1-86B9E3975013}" sibTransId="{D40B3E0D-6AE1-B14E-A00B-204B59169564}"/>
    <dgm:cxn modelId="{4FC386B5-1717-1E47-A127-D38D07F24B06}" type="presOf" srcId="{C16586B6-86A4-1F42-BA14-68E0CBB7AF1C}" destId="{701C1CD1-EE7B-F942-8371-8ABF6F594F83}" srcOrd="0" destOrd="0" presId="urn:microsoft.com/office/officeart/2005/8/layout/process1"/>
    <dgm:cxn modelId="{FC04D5C0-2435-7841-BF8D-A2E0AED54E6E}" type="presOf" srcId="{D40B3E0D-6AE1-B14E-A00B-204B59169564}" destId="{BE16CFEA-EB8A-2E47-A5C1-62142A8CC84C}" srcOrd="0" destOrd="0" presId="urn:microsoft.com/office/officeart/2005/8/layout/process1"/>
    <dgm:cxn modelId="{CFA775C9-E35A-9E44-80F2-D7CB27D5F7E1}" type="presOf" srcId="{3083C060-C08E-A04F-97E2-1C8065E5F6E9}" destId="{8F353285-0897-B842-8656-6585E9D3163D}" srcOrd="0" destOrd="0" presId="urn:microsoft.com/office/officeart/2005/8/layout/process1"/>
    <dgm:cxn modelId="{FD6E18DC-B392-4449-99C6-05D07239A301}" type="presOf" srcId="{D40B3E0D-6AE1-B14E-A00B-204B59169564}" destId="{C55A68D8-0775-8443-9D59-0788C22DD2FF}" srcOrd="1" destOrd="0" presId="urn:microsoft.com/office/officeart/2005/8/layout/process1"/>
    <dgm:cxn modelId="{8EC465E4-A663-7D44-9B72-70EB47403692}" type="presOf" srcId="{7A3ED007-E68F-CF40-A4C8-E37397A21DD6}" destId="{383043AD-E14E-264D-86F4-0000162AE483}" srcOrd="0" destOrd="0" presId="urn:microsoft.com/office/officeart/2005/8/layout/process1"/>
    <dgm:cxn modelId="{D3420AE9-6ACF-9F4B-B7CB-CE9C83BB7970}" type="presOf" srcId="{EEE579D7-8185-F34E-AB83-3E6395BA0770}" destId="{850C9440-EE78-DD40-B468-8E5CD0680B45}" srcOrd="0" destOrd="0" presId="urn:microsoft.com/office/officeart/2005/8/layout/process1"/>
    <dgm:cxn modelId="{5089FFF4-F6D8-E04C-B418-925B8681BAF7}" srcId="{7A3ED007-E68F-CF40-A4C8-E37397A21DD6}" destId="{C16586B6-86A4-1F42-BA14-68E0CBB7AF1C}" srcOrd="3" destOrd="0" parTransId="{20CD22C7-901C-8E43-8209-4978CA1B2C14}" sibTransId="{4F0D1A79-219D-5144-B64C-17B23A52F2F8}"/>
    <dgm:cxn modelId="{547E43FE-92A8-DF47-8EAB-8C9E5EE18312}" type="presOf" srcId="{811DB726-E7BB-914D-A5EF-3217C8E1D414}" destId="{6059A569-F9AE-974B-88A4-0A6EA584D9E5}" srcOrd="0" destOrd="0" presId="urn:microsoft.com/office/officeart/2005/8/layout/process1"/>
    <dgm:cxn modelId="{FB86945E-030E-1741-8349-D9A90487830A}" type="presParOf" srcId="{383043AD-E14E-264D-86F4-0000162AE483}" destId="{7B5D52AD-C070-FF4A-B7BB-5B970612C4F7}" srcOrd="0" destOrd="0" presId="urn:microsoft.com/office/officeart/2005/8/layout/process1"/>
    <dgm:cxn modelId="{8B39C58A-2EC4-BC4C-9CDA-B89FDB4A6AB4}" type="presParOf" srcId="{383043AD-E14E-264D-86F4-0000162AE483}" destId="{850C9440-EE78-DD40-B468-8E5CD0680B45}" srcOrd="1" destOrd="0" presId="urn:microsoft.com/office/officeart/2005/8/layout/process1"/>
    <dgm:cxn modelId="{0440F10C-7A27-A94A-9D5B-559792ABB5FD}" type="presParOf" srcId="{850C9440-EE78-DD40-B468-8E5CD0680B45}" destId="{C7FFD7A3-3679-D54D-864D-A3D6B843484A}" srcOrd="0" destOrd="0" presId="urn:microsoft.com/office/officeart/2005/8/layout/process1"/>
    <dgm:cxn modelId="{917D280E-50B7-054C-BEED-CB44649F86D3}" type="presParOf" srcId="{383043AD-E14E-264D-86F4-0000162AE483}" destId="{8F353285-0897-B842-8656-6585E9D3163D}" srcOrd="2" destOrd="0" presId="urn:microsoft.com/office/officeart/2005/8/layout/process1"/>
    <dgm:cxn modelId="{8BD79E04-AA99-EC45-9280-4E28CF1B94DD}" type="presParOf" srcId="{383043AD-E14E-264D-86F4-0000162AE483}" destId="{11BCBB7C-5547-3946-9BEC-330F602FC0C1}" srcOrd="3" destOrd="0" presId="urn:microsoft.com/office/officeart/2005/8/layout/process1"/>
    <dgm:cxn modelId="{5E84FA32-62D9-BE4E-802A-C78663D2F1D4}" type="presParOf" srcId="{11BCBB7C-5547-3946-9BEC-330F602FC0C1}" destId="{CCC791C4-D322-394E-99E6-C740D6680201}" srcOrd="0" destOrd="0" presId="urn:microsoft.com/office/officeart/2005/8/layout/process1"/>
    <dgm:cxn modelId="{46D40396-BCB9-3142-AC29-9510E2C88F7C}" type="presParOf" srcId="{383043AD-E14E-264D-86F4-0000162AE483}" destId="{6059A569-F9AE-974B-88A4-0A6EA584D9E5}" srcOrd="4" destOrd="0" presId="urn:microsoft.com/office/officeart/2005/8/layout/process1"/>
    <dgm:cxn modelId="{FE6A49FC-E43E-B841-B951-503D08E987D3}" type="presParOf" srcId="{383043AD-E14E-264D-86F4-0000162AE483}" destId="{BE16CFEA-EB8A-2E47-A5C1-62142A8CC84C}" srcOrd="5" destOrd="0" presId="urn:microsoft.com/office/officeart/2005/8/layout/process1"/>
    <dgm:cxn modelId="{F09A6896-B2F5-E843-B0D7-42B17D6B6493}" type="presParOf" srcId="{BE16CFEA-EB8A-2E47-A5C1-62142A8CC84C}" destId="{C55A68D8-0775-8443-9D59-0788C22DD2FF}" srcOrd="0" destOrd="0" presId="urn:microsoft.com/office/officeart/2005/8/layout/process1"/>
    <dgm:cxn modelId="{4833E885-94F0-744A-B9A7-1BBFF78C2252}" type="presParOf" srcId="{383043AD-E14E-264D-86F4-0000162AE483}" destId="{701C1CD1-EE7B-F942-8371-8ABF6F594F8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7D6D3-0E11-9A48-A883-C7BAB848D2B2}">
      <dsp:nvSpPr>
        <dsp:cNvPr id="0" name=""/>
        <dsp:cNvSpPr/>
      </dsp:nvSpPr>
      <dsp:spPr>
        <a:xfrm>
          <a:off x="5845" y="1594405"/>
          <a:ext cx="3036694" cy="4300020"/>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Taraflarca aksi yönde bir anlaşma yapılmadıkça uyuşmazlık, </a:t>
          </a:r>
          <a:r>
            <a:rPr lang="tr-TR" sz="1600" b="1" u="sng" kern="1200" dirty="0">
              <a:solidFill>
                <a:schemeClr val="tx1"/>
              </a:solidFill>
            </a:rPr>
            <a:t>tek hakem</a:t>
          </a:r>
          <a:r>
            <a:rPr lang="tr-TR" sz="1600" b="1" kern="1200" dirty="0">
              <a:solidFill>
                <a:schemeClr val="tx1"/>
              </a:solidFill>
            </a:rPr>
            <a:t> tarafından karara bağlanır. Tarafların birden fazla hakem kararlaştırmış olmaları halinde hakem sayısı tek sayı olur. Divan, uyuşmazlığın yapısını, tüm hal ve şartları dikkate alarak uyuşmazlığın Hakem Heyeti tarafından çözümleneceğine karar verebilir.</a:t>
          </a:r>
        </a:p>
      </dsp:txBody>
      <dsp:txXfrm>
        <a:off x="94787" y="1683347"/>
        <a:ext cx="2858810" cy="4122136"/>
      </dsp:txXfrm>
    </dsp:sp>
    <dsp:sp modelId="{00AA98A1-DDA7-FA40-9D5F-47AE37A673DB}">
      <dsp:nvSpPr>
        <dsp:cNvPr id="0" name=""/>
        <dsp:cNvSpPr/>
      </dsp:nvSpPr>
      <dsp:spPr>
        <a:xfrm>
          <a:off x="3319426" y="3401077"/>
          <a:ext cx="586998" cy="686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tr-TR" sz="1300" kern="1200"/>
        </a:p>
      </dsp:txBody>
      <dsp:txXfrm>
        <a:off x="3319426" y="3538412"/>
        <a:ext cx="410899" cy="412007"/>
      </dsp:txXfrm>
    </dsp:sp>
    <dsp:sp modelId="{6268BC68-1425-D645-8AB0-DBF40AB2B544}">
      <dsp:nvSpPr>
        <dsp:cNvPr id="0" name=""/>
        <dsp:cNvSpPr/>
      </dsp:nvSpPr>
      <dsp:spPr>
        <a:xfrm>
          <a:off x="4150084" y="1679937"/>
          <a:ext cx="2768862" cy="412895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Uyuşmazlığın Hakem tarafından çözümleneceği hallerde taraflar, Hakemi birlikte seçerler. Dava dilekçesinin davalıya tebliğinden itibaren iki hafta içinde veya Divan tarafından verilen ek sürede taraflar, Hakemin seçimi konusunda anlaşamazlarsa Divan, Hakemi tayin eder</a:t>
          </a:r>
          <a:r>
            <a:rPr lang="tr-TR" sz="1600" b="1" kern="1200" dirty="0"/>
            <a:t>.</a:t>
          </a:r>
        </a:p>
      </dsp:txBody>
      <dsp:txXfrm>
        <a:off x="4231181" y="1761034"/>
        <a:ext cx="2606668" cy="3966763"/>
      </dsp:txXfrm>
    </dsp:sp>
    <dsp:sp modelId="{09BA5F58-8527-B043-BB1E-769FAFAD8367}">
      <dsp:nvSpPr>
        <dsp:cNvPr id="0" name=""/>
        <dsp:cNvSpPr/>
      </dsp:nvSpPr>
      <dsp:spPr>
        <a:xfrm>
          <a:off x="7195833" y="3401077"/>
          <a:ext cx="586998" cy="686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tr-TR" sz="1300" kern="1200"/>
        </a:p>
      </dsp:txBody>
      <dsp:txXfrm>
        <a:off x="7195833" y="3538412"/>
        <a:ext cx="410899" cy="412007"/>
      </dsp:txXfrm>
    </dsp:sp>
    <dsp:sp modelId="{7F4DE392-D977-904D-AE50-9155430C113E}">
      <dsp:nvSpPr>
        <dsp:cNvPr id="0" name=""/>
        <dsp:cNvSpPr/>
      </dsp:nvSpPr>
      <dsp:spPr>
        <a:xfrm>
          <a:off x="8026492" y="1679937"/>
          <a:ext cx="2768862" cy="412895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Tarafların talebi veya Divanın kararı üzerine uyuşmazlığın Hakem Heyeti tarafından çözümleneceği hallerde taraflardan her biri, dava dilekçesi ve cevap dilekçesinde birer hakem seçerler. Taraflardan birinin hakem seçmemesi halinde ilgili tarafın hakemini Divan tayin eder. Taraflarca aksi kararlaştırılmadıkça, seçilen veya tayin edilen iki hakem, üçüncü hakemi baş hakem olarak belirlerler. </a:t>
          </a:r>
        </a:p>
      </dsp:txBody>
      <dsp:txXfrm>
        <a:off x="8107589" y="1761034"/>
        <a:ext cx="2606668" cy="3966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06FD7-1F8C-C044-AEC6-6E3B5C9166D3}">
      <dsp:nvSpPr>
        <dsp:cNvPr id="0" name=""/>
        <dsp:cNvSpPr/>
      </dsp:nvSpPr>
      <dsp:spPr>
        <a:xfrm>
          <a:off x="2559" y="0"/>
          <a:ext cx="3981603" cy="5445224"/>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tx1"/>
              </a:solidFill>
            </a:rPr>
            <a:t>Taraflarca aksi kararlaştırılmadıkça, </a:t>
          </a:r>
          <a:r>
            <a:rPr lang="tr-TR" sz="1800" b="1" u="sng" kern="1200" dirty="0">
              <a:solidFill>
                <a:schemeClr val="tx1"/>
              </a:solidFill>
            </a:rPr>
            <a:t>tahkim yeri Ankara’dır.</a:t>
          </a:r>
          <a:r>
            <a:rPr lang="tr-TR" sz="1800" b="1" kern="1200" dirty="0">
              <a:solidFill>
                <a:schemeClr val="tx1"/>
              </a:solidFill>
            </a:rPr>
            <a:t> Taraflarca aksi kararlaştırılmadıkça, Hakem / Hakem Heyeti, tarafların görüşünü aldıktan sonra ve masrafları taraflarca karşılanmak üzere duruşma ve toplantıları tahkim yeri dışında uygun gördüğü başka bir yerde de yapabilir.</a:t>
          </a:r>
        </a:p>
      </dsp:txBody>
      <dsp:txXfrm>
        <a:off x="2559" y="2178089"/>
        <a:ext cx="3981603" cy="2178089"/>
      </dsp:txXfrm>
    </dsp:sp>
    <dsp:sp modelId="{8B263884-BA48-6E4E-B938-183447CAD133}">
      <dsp:nvSpPr>
        <dsp:cNvPr id="0" name=""/>
        <dsp:cNvSpPr/>
      </dsp:nvSpPr>
      <dsp:spPr>
        <a:xfrm>
          <a:off x="1101164" y="196285"/>
          <a:ext cx="1813259" cy="181325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524B6D-D913-0942-8AA1-EFF89A54774D}">
      <dsp:nvSpPr>
        <dsp:cNvPr id="0" name=""/>
        <dsp:cNvSpPr/>
      </dsp:nvSpPr>
      <dsp:spPr>
        <a:xfrm>
          <a:off x="4103610" y="0"/>
          <a:ext cx="3981603" cy="5445224"/>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tx1"/>
              </a:solidFill>
            </a:rPr>
            <a:t>Taraflar, tahkim dilini serbestçe belirler. Taraflar arasında bu konuda bir anlaşma bulunmadığı takdirde Hakem / Hakem Heyeti, tüm hal ve şartları dikkate alarak tahkim dilini belirler</a:t>
          </a:r>
          <a:r>
            <a:rPr lang="tr-TR" sz="1600" b="1" kern="1200" dirty="0">
              <a:solidFill>
                <a:schemeClr val="tx1"/>
              </a:solidFill>
            </a:rPr>
            <a:t>.</a:t>
          </a:r>
        </a:p>
      </dsp:txBody>
      <dsp:txXfrm>
        <a:off x="4103610" y="2178089"/>
        <a:ext cx="3981603" cy="2178089"/>
      </dsp:txXfrm>
    </dsp:sp>
    <dsp:sp modelId="{4E89B0F2-984A-244F-AAE2-B823F9C45A96}">
      <dsp:nvSpPr>
        <dsp:cNvPr id="0" name=""/>
        <dsp:cNvSpPr/>
      </dsp:nvSpPr>
      <dsp:spPr>
        <a:xfrm>
          <a:off x="5205335" y="196285"/>
          <a:ext cx="1813259" cy="181325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CC9362-A301-054B-99DF-4FB75BF4601F}">
      <dsp:nvSpPr>
        <dsp:cNvPr id="0" name=""/>
        <dsp:cNvSpPr/>
      </dsp:nvSpPr>
      <dsp:spPr>
        <a:xfrm>
          <a:off x="8204662" y="0"/>
          <a:ext cx="3981603" cy="5445224"/>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tx1"/>
              </a:solidFill>
            </a:rPr>
            <a:t>Hakem / Hakem Heyeti, tarafların uyuşmazlığın esasına uygulanmak üzere seçtikleri hukuk kurallarına göre karar verir. Taraflar, uyuşmazlığın esasına uygulanacak hukuk kurallarını kararlaştırmadıkları takdirde Hakem / Hakem Heyeti, uygun bulduğu hukuk kurallarını uygular. </a:t>
          </a:r>
        </a:p>
      </dsp:txBody>
      <dsp:txXfrm>
        <a:off x="8204662" y="2178089"/>
        <a:ext cx="3981603" cy="2178089"/>
      </dsp:txXfrm>
    </dsp:sp>
    <dsp:sp modelId="{62C97ABC-C529-7548-98FA-921071D8FCA4}">
      <dsp:nvSpPr>
        <dsp:cNvPr id="0" name=""/>
        <dsp:cNvSpPr/>
      </dsp:nvSpPr>
      <dsp:spPr>
        <a:xfrm>
          <a:off x="9309614" y="196285"/>
          <a:ext cx="1813259" cy="1813259"/>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035AD0-117D-F640-8553-BE011FF38B4D}">
      <dsp:nvSpPr>
        <dsp:cNvPr id="0" name=""/>
        <dsp:cNvSpPr/>
      </dsp:nvSpPr>
      <dsp:spPr>
        <a:xfrm>
          <a:off x="487552" y="4356179"/>
          <a:ext cx="11213719" cy="816783"/>
        </a:xfrm>
        <a:prstGeom prst="leftRightArrow">
          <a:avLst/>
        </a:prstGeom>
        <a:solidFill>
          <a:schemeClr val="tx1"/>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F962A-370B-F940-A948-68A89C1221D1}">
      <dsp:nvSpPr>
        <dsp:cNvPr id="0" name=""/>
        <dsp:cNvSpPr/>
      </dsp:nvSpPr>
      <dsp:spPr>
        <a:xfrm>
          <a:off x="896499" y="0"/>
          <a:ext cx="10160329" cy="58772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F9E4C2-C9A6-B84E-A17F-3FEE027CAC34}">
      <dsp:nvSpPr>
        <dsp:cNvPr id="0" name=""/>
        <dsp:cNvSpPr/>
      </dsp:nvSpPr>
      <dsp:spPr>
        <a:xfrm>
          <a:off x="5836" y="495301"/>
          <a:ext cx="3852147" cy="4886669"/>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b="1" kern="1200" dirty="0">
              <a:solidFill>
                <a:schemeClr val="tx1"/>
              </a:solidFill>
              <a:latin typeface="Baskerville" panose="02020502070401020303" pitchFamily="18" charset="0"/>
              <a:ea typeface="Baskerville" panose="02020502070401020303" pitchFamily="18" charset="0"/>
            </a:rPr>
            <a:t>Taraflarca aksi kararlaştırılmadıkça, tahkim yargılaması sırasında yeni bir talep sonucunda bulunulabilir. ANCAK! </a:t>
          </a:r>
        </a:p>
      </dsp:txBody>
      <dsp:txXfrm>
        <a:off x="193882" y="683347"/>
        <a:ext cx="3476055" cy="4510577"/>
      </dsp:txXfrm>
    </dsp:sp>
    <dsp:sp modelId="{4C8FB2BF-953C-3C41-A2CE-3FA9E5FEAD0D}">
      <dsp:nvSpPr>
        <dsp:cNvPr id="0" name=""/>
        <dsp:cNvSpPr/>
      </dsp:nvSpPr>
      <dsp:spPr>
        <a:xfrm>
          <a:off x="4050590" y="533397"/>
          <a:ext cx="3852147" cy="4810476"/>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b="1" kern="1200" dirty="0">
              <a:solidFill>
                <a:schemeClr val="tx1"/>
              </a:solidFill>
              <a:latin typeface="Baskerville" panose="02020502070401020303" pitchFamily="18" charset="0"/>
              <a:ea typeface="Baskerville" panose="02020502070401020303" pitchFamily="18" charset="0"/>
            </a:rPr>
            <a:t>1-</a:t>
          </a:r>
        </a:p>
        <a:p>
          <a:pPr marL="0" lvl="0" indent="0" algn="ctr" defTabSz="977900">
            <a:lnSpc>
              <a:spcPct val="90000"/>
            </a:lnSpc>
            <a:spcBef>
              <a:spcPct val="0"/>
            </a:spcBef>
            <a:spcAft>
              <a:spcPct val="35000"/>
            </a:spcAft>
            <a:buNone/>
          </a:pPr>
          <a:r>
            <a:rPr lang="tr-TR" sz="2200" b="1" kern="1200" dirty="0">
              <a:solidFill>
                <a:schemeClr val="tx1"/>
              </a:solidFill>
              <a:latin typeface="Baskerville" panose="02020502070401020303" pitchFamily="18" charset="0"/>
              <a:ea typeface="Baskerville" panose="02020502070401020303" pitchFamily="18" charset="0"/>
            </a:rPr>
            <a:t>Hakem / Hakem Heyeti, yeni talep sonucunda bulunulmasında gecikildiğini </a:t>
          </a:r>
        </a:p>
        <a:p>
          <a:pPr marL="0" lvl="0" indent="0" algn="ctr" defTabSz="977900">
            <a:lnSpc>
              <a:spcPct val="90000"/>
            </a:lnSpc>
            <a:spcBef>
              <a:spcPct val="0"/>
            </a:spcBef>
            <a:spcAft>
              <a:spcPct val="35000"/>
            </a:spcAft>
            <a:buNone/>
          </a:pPr>
          <a:r>
            <a:rPr lang="tr-TR" sz="2200" b="1" kern="1200" dirty="0">
              <a:solidFill>
                <a:schemeClr val="tx1"/>
              </a:solidFill>
              <a:latin typeface="Baskerville" panose="02020502070401020303" pitchFamily="18" charset="0"/>
              <a:ea typeface="Baskerville" panose="02020502070401020303" pitchFamily="18" charset="0"/>
            </a:rPr>
            <a:t>veya </a:t>
          </a:r>
        </a:p>
      </dsp:txBody>
      <dsp:txXfrm>
        <a:off x="4238636" y="721443"/>
        <a:ext cx="3476055" cy="4434384"/>
      </dsp:txXfrm>
    </dsp:sp>
    <dsp:sp modelId="{942466EA-8490-A145-ADCF-02EE53C9A407}">
      <dsp:nvSpPr>
        <dsp:cNvPr id="0" name=""/>
        <dsp:cNvSpPr/>
      </dsp:nvSpPr>
      <dsp:spPr>
        <a:xfrm>
          <a:off x="8095345" y="533397"/>
          <a:ext cx="3852147" cy="4810476"/>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b="1" kern="1200" dirty="0">
              <a:solidFill>
                <a:schemeClr val="tx1"/>
              </a:solidFill>
              <a:latin typeface="Baskerville" panose="02020502070401020303" pitchFamily="18" charset="0"/>
              <a:ea typeface="Baskerville" panose="02020502070401020303" pitchFamily="18" charset="0"/>
            </a:rPr>
            <a:t>2-</a:t>
          </a:r>
        </a:p>
        <a:p>
          <a:pPr marL="0" lvl="0" indent="0" algn="ctr" defTabSz="977900">
            <a:lnSpc>
              <a:spcPct val="90000"/>
            </a:lnSpc>
            <a:spcBef>
              <a:spcPct val="0"/>
            </a:spcBef>
            <a:spcAft>
              <a:spcPct val="35000"/>
            </a:spcAft>
            <a:buNone/>
          </a:pPr>
          <a:r>
            <a:rPr lang="tr-TR" sz="2200" b="1" kern="1200" dirty="0">
              <a:solidFill>
                <a:schemeClr val="tx1"/>
              </a:solidFill>
              <a:latin typeface="Baskerville" panose="02020502070401020303" pitchFamily="18" charset="0"/>
              <a:ea typeface="Baskerville" panose="02020502070401020303" pitchFamily="18" charset="0"/>
            </a:rPr>
            <a:t>Yeni talep sonucunda bulunulmasının diğer taraf için haksız bir şekilde büyük bir zorluk yarattığını ve diğer hal ve şartları dikkate alarak, YENİ TALEP SONUCUNDA BULUNULMASINA İZİN VERMEYEBİLİR.</a:t>
          </a:r>
        </a:p>
      </dsp:txBody>
      <dsp:txXfrm>
        <a:off x="8283391" y="721443"/>
        <a:ext cx="3476055" cy="4434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D52AD-C070-FF4A-B7BB-5B970612C4F7}">
      <dsp:nvSpPr>
        <dsp:cNvPr id="0" name=""/>
        <dsp:cNvSpPr/>
      </dsp:nvSpPr>
      <dsp:spPr>
        <a:xfrm>
          <a:off x="3248" y="0"/>
          <a:ext cx="2462506" cy="6741368"/>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Baskerville" panose="02020502070401020303" pitchFamily="18" charset="0"/>
              <a:ea typeface="Baskerville" panose="02020502070401020303" pitchFamily="18" charset="0"/>
            </a:rPr>
            <a:t>Hakem / Hakem Heyeti, davanın dayanağı olan vakıaları tespit edebilmek için uygun bulduğu tüm yöntemleri kullanır.</a:t>
          </a:r>
        </a:p>
      </dsp:txBody>
      <dsp:txXfrm>
        <a:off x="75372" y="72124"/>
        <a:ext cx="2318258" cy="6597120"/>
      </dsp:txXfrm>
    </dsp:sp>
    <dsp:sp modelId="{850C9440-EE78-DD40-B468-8E5CD0680B45}">
      <dsp:nvSpPr>
        <dsp:cNvPr id="0" name=""/>
        <dsp:cNvSpPr/>
      </dsp:nvSpPr>
      <dsp:spPr>
        <a:xfrm>
          <a:off x="2662740" y="3126422"/>
          <a:ext cx="417607" cy="48852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dsp:txBody>
      <dsp:txXfrm>
        <a:off x="2662740" y="3224126"/>
        <a:ext cx="292325" cy="293114"/>
      </dsp:txXfrm>
    </dsp:sp>
    <dsp:sp modelId="{8F353285-0897-B842-8656-6585E9D3163D}">
      <dsp:nvSpPr>
        <dsp:cNvPr id="0" name=""/>
        <dsp:cNvSpPr/>
      </dsp:nvSpPr>
      <dsp:spPr>
        <a:xfrm>
          <a:off x="3253694" y="24795"/>
          <a:ext cx="1962441" cy="669177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Baskerville" panose="02020502070401020303" pitchFamily="18" charset="0"/>
              <a:ea typeface="Baskerville" panose="02020502070401020303" pitchFamily="18" charset="0"/>
            </a:rPr>
            <a:t>Hakem / Hakem Heyeti, taraflardan birinin talebi üzerine veya kendiliğinden tarafları, tanıkları ve diğer kişileri dinleyebilir.</a:t>
          </a:r>
        </a:p>
      </dsp:txBody>
      <dsp:txXfrm>
        <a:off x="3311172" y="82273"/>
        <a:ext cx="1847485" cy="6576821"/>
      </dsp:txXfrm>
    </dsp:sp>
    <dsp:sp modelId="{11BCBB7C-5547-3946-9BEC-330F602FC0C1}">
      <dsp:nvSpPr>
        <dsp:cNvPr id="0" name=""/>
        <dsp:cNvSpPr/>
      </dsp:nvSpPr>
      <dsp:spPr>
        <a:xfrm>
          <a:off x="5413120" y="3126422"/>
          <a:ext cx="417607" cy="48852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dsp:txBody>
      <dsp:txXfrm>
        <a:off x="5413120" y="3224126"/>
        <a:ext cx="292325" cy="293114"/>
      </dsp:txXfrm>
    </dsp:sp>
    <dsp:sp modelId="{6059A569-F9AE-974B-88A4-0A6EA584D9E5}">
      <dsp:nvSpPr>
        <dsp:cNvPr id="0" name=""/>
        <dsp:cNvSpPr/>
      </dsp:nvSpPr>
      <dsp:spPr>
        <a:xfrm>
          <a:off x="6004074" y="24795"/>
          <a:ext cx="2822279" cy="669177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dirty="0">
              <a:solidFill>
                <a:schemeClr val="tx1"/>
              </a:solidFill>
              <a:latin typeface="Baskerville" panose="02020502070401020303" pitchFamily="18" charset="0"/>
              <a:ea typeface="Baskerville" panose="02020502070401020303" pitchFamily="18" charset="0"/>
            </a:rPr>
            <a:t>Hakem / Hakem Heyeti, taraflarca atanan uzmanları dinleyebileceği gibi, gerekli gördüğü hallerde tarafların görüşünü aldıktan sonra görevinin kapsamını belirleyerek kendisi de bilirkişi atayabilir. Duruşmada, Hakem / Hakem Heyeti veya taraflar, bilirkişi veya uzmanlara doğrudan soru sorabilirler.</a:t>
          </a:r>
        </a:p>
      </dsp:txBody>
      <dsp:txXfrm>
        <a:off x="6086736" y="107457"/>
        <a:ext cx="2656955" cy="6526453"/>
      </dsp:txXfrm>
    </dsp:sp>
    <dsp:sp modelId="{BE16CFEA-EB8A-2E47-A5C1-62142A8CC84C}">
      <dsp:nvSpPr>
        <dsp:cNvPr id="0" name=""/>
        <dsp:cNvSpPr/>
      </dsp:nvSpPr>
      <dsp:spPr>
        <a:xfrm>
          <a:off x="9023339" y="3126422"/>
          <a:ext cx="417607" cy="48852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dsp:txBody>
      <dsp:txXfrm>
        <a:off x="9023339" y="3224126"/>
        <a:ext cx="292325" cy="293114"/>
      </dsp:txXfrm>
    </dsp:sp>
    <dsp:sp modelId="{701C1CD1-EE7B-F942-8371-8ABF6F594F83}">
      <dsp:nvSpPr>
        <dsp:cNvPr id="0" name=""/>
        <dsp:cNvSpPr/>
      </dsp:nvSpPr>
      <dsp:spPr>
        <a:xfrm>
          <a:off x="9614294" y="121819"/>
          <a:ext cx="2335786" cy="649772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dirty="0">
              <a:solidFill>
                <a:schemeClr val="tx1"/>
              </a:solidFill>
              <a:latin typeface="Baskerville" panose="02020502070401020303" pitchFamily="18" charset="0"/>
              <a:ea typeface="Baskerville" panose="02020502070401020303" pitchFamily="18" charset="0"/>
            </a:rPr>
            <a:t>Hakem / Hakem Heyeti, yargılama süresince taraflardan ek bilgi ve belge sunmalarını isteyebilir.</a:t>
          </a:r>
        </a:p>
      </dsp:txBody>
      <dsp:txXfrm>
        <a:off x="9682707" y="190232"/>
        <a:ext cx="2198960" cy="63609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C193828-E5F7-406A-BAEE-5AB6B5514EFD}" type="datetime1">
              <a:rPr lang="tr-TR" smtClean="0"/>
              <a:t>4.11.2023</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tr-TR" smtClean="0"/>
              <a:t>‹#›</a:t>
            </a:fld>
            <a:endParaRPr lang="tr-T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924A5E0F-8FC2-4FD2-B468-522076DDD988}" type="datetime1">
              <a:rPr lang="tr-TR" noProof="0" smtClean="0"/>
              <a:t>4.11.2023</a:t>
            </a:fld>
            <a:endParaRPr lang="tr-TR" noProof="0"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tr-TR" noProof="0" smtClean="0"/>
              <a:t>‹#›</a:t>
            </a:fld>
            <a:endParaRPr lang="tr-TR"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6BB98AFB-CB0D-4DFE-87B9-B4B0D0DE73CD}" type="slidenum">
              <a:rPr lang="tr-TR" smtClean="0"/>
              <a:t>1</a:t>
            </a:fld>
            <a:endParaRPr lang="tr-TR" dirty="0"/>
          </a:p>
        </p:txBody>
      </p:sp>
    </p:spTree>
    <p:extLst>
      <p:ext uri="{BB962C8B-B14F-4D97-AF65-F5344CB8AC3E}">
        <p14:creationId xmlns:p14="http://schemas.microsoft.com/office/powerpoint/2010/main" val="286401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22</a:t>
            </a:fld>
            <a:endParaRPr lang="tr-TR" dirty="0"/>
          </a:p>
        </p:txBody>
      </p:sp>
    </p:spTree>
    <p:extLst>
      <p:ext uri="{BB962C8B-B14F-4D97-AF65-F5344CB8AC3E}">
        <p14:creationId xmlns:p14="http://schemas.microsoft.com/office/powerpoint/2010/main" val="162869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23</a:t>
            </a:fld>
            <a:endParaRPr lang="tr-TR" dirty="0"/>
          </a:p>
        </p:txBody>
      </p:sp>
    </p:spTree>
    <p:extLst>
      <p:ext uri="{BB962C8B-B14F-4D97-AF65-F5344CB8AC3E}">
        <p14:creationId xmlns:p14="http://schemas.microsoft.com/office/powerpoint/2010/main" val="753760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24</a:t>
            </a:fld>
            <a:endParaRPr lang="tr-TR" dirty="0"/>
          </a:p>
        </p:txBody>
      </p:sp>
    </p:spTree>
    <p:extLst>
      <p:ext uri="{BB962C8B-B14F-4D97-AF65-F5344CB8AC3E}">
        <p14:creationId xmlns:p14="http://schemas.microsoft.com/office/powerpoint/2010/main" val="1055282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26</a:t>
            </a:fld>
            <a:endParaRPr lang="tr-TR" dirty="0"/>
          </a:p>
        </p:txBody>
      </p:sp>
    </p:spTree>
    <p:extLst>
      <p:ext uri="{BB962C8B-B14F-4D97-AF65-F5344CB8AC3E}">
        <p14:creationId xmlns:p14="http://schemas.microsoft.com/office/powerpoint/2010/main" val="2598858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30</a:t>
            </a:fld>
            <a:endParaRPr lang="tr-TR" dirty="0"/>
          </a:p>
        </p:txBody>
      </p:sp>
    </p:spTree>
    <p:extLst>
      <p:ext uri="{BB962C8B-B14F-4D97-AF65-F5344CB8AC3E}">
        <p14:creationId xmlns:p14="http://schemas.microsoft.com/office/powerpoint/2010/main" val="197772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31</a:t>
            </a:fld>
            <a:endParaRPr lang="tr-TR" dirty="0"/>
          </a:p>
        </p:txBody>
      </p:sp>
    </p:spTree>
    <p:extLst>
      <p:ext uri="{BB962C8B-B14F-4D97-AF65-F5344CB8AC3E}">
        <p14:creationId xmlns:p14="http://schemas.microsoft.com/office/powerpoint/2010/main" val="174524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32</a:t>
            </a:fld>
            <a:endParaRPr lang="tr-TR" dirty="0"/>
          </a:p>
        </p:txBody>
      </p:sp>
    </p:spTree>
    <p:extLst>
      <p:ext uri="{BB962C8B-B14F-4D97-AF65-F5344CB8AC3E}">
        <p14:creationId xmlns:p14="http://schemas.microsoft.com/office/powerpoint/2010/main" val="377625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34</a:t>
            </a:fld>
            <a:endParaRPr lang="tr-TR" dirty="0"/>
          </a:p>
        </p:txBody>
      </p:sp>
    </p:spTree>
    <p:extLst>
      <p:ext uri="{BB962C8B-B14F-4D97-AF65-F5344CB8AC3E}">
        <p14:creationId xmlns:p14="http://schemas.microsoft.com/office/powerpoint/2010/main" val="2036774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35</a:t>
            </a:fld>
            <a:endParaRPr lang="tr-TR" dirty="0"/>
          </a:p>
        </p:txBody>
      </p:sp>
    </p:spTree>
    <p:extLst>
      <p:ext uri="{BB962C8B-B14F-4D97-AF65-F5344CB8AC3E}">
        <p14:creationId xmlns:p14="http://schemas.microsoft.com/office/powerpoint/2010/main" val="2323355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36</a:t>
            </a:fld>
            <a:endParaRPr lang="tr-TR" dirty="0"/>
          </a:p>
        </p:txBody>
      </p:sp>
    </p:spTree>
    <p:extLst>
      <p:ext uri="{BB962C8B-B14F-4D97-AF65-F5344CB8AC3E}">
        <p14:creationId xmlns:p14="http://schemas.microsoft.com/office/powerpoint/2010/main" val="385335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2</a:t>
            </a:fld>
            <a:endParaRPr lang="tr-TR" dirty="0"/>
          </a:p>
        </p:txBody>
      </p:sp>
    </p:spTree>
    <p:extLst>
      <p:ext uri="{BB962C8B-B14F-4D97-AF65-F5344CB8AC3E}">
        <p14:creationId xmlns:p14="http://schemas.microsoft.com/office/powerpoint/2010/main" val="989216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6BB98AFB-CB0D-4DFE-87B9-B4B0D0DE73CD}" type="slidenum">
              <a:rPr lang="tr-TR" smtClean="0"/>
              <a:t>37</a:t>
            </a:fld>
            <a:endParaRPr lang="tr-TR" dirty="0"/>
          </a:p>
        </p:txBody>
      </p:sp>
    </p:spTree>
    <p:extLst>
      <p:ext uri="{BB962C8B-B14F-4D97-AF65-F5344CB8AC3E}">
        <p14:creationId xmlns:p14="http://schemas.microsoft.com/office/powerpoint/2010/main" val="65513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3</a:t>
            </a:fld>
            <a:endParaRPr lang="tr-TR" dirty="0"/>
          </a:p>
        </p:txBody>
      </p:sp>
    </p:spTree>
    <p:extLst>
      <p:ext uri="{BB962C8B-B14F-4D97-AF65-F5344CB8AC3E}">
        <p14:creationId xmlns:p14="http://schemas.microsoft.com/office/powerpoint/2010/main" val="1899340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5</a:t>
            </a:fld>
            <a:endParaRPr lang="tr-TR" dirty="0"/>
          </a:p>
        </p:txBody>
      </p:sp>
    </p:spTree>
    <p:extLst>
      <p:ext uri="{BB962C8B-B14F-4D97-AF65-F5344CB8AC3E}">
        <p14:creationId xmlns:p14="http://schemas.microsoft.com/office/powerpoint/2010/main" val="268650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6</a:t>
            </a:fld>
            <a:endParaRPr lang="tr-TR" dirty="0"/>
          </a:p>
        </p:txBody>
      </p:sp>
    </p:spTree>
    <p:extLst>
      <p:ext uri="{BB962C8B-B14F-4D97-AF65-F5344CB8AC3E}">
        <p14:creationId xmlns:p14="http://schemas.microsoft.com/office/powerpoint/2010/main" val="311762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9</a:t>
            </a:fld>
            <a:endParaRPr lang="tr-TR" dirty="0"/>
          </a:p>
        </p:txBody>
      </p:sp>
    </p:spTree>
    <p:extLst>
      <p:ext uri="{BB962C8B-B14F-4D97-AF65-F5344CB8AC3E}">
        <p14:creationId xmlns:p14="http://schemas.microsoft.com/office/powerpoint/2010/main" val="250819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11</a:t>
            </a:fld>
            <a:endParaRPr lang="tr-TR" dirty="0"/>
          </a:p>
        </p:txBody>
      </p:sp>
    </p:spTree>
    <p:extLst>
      <p:ext uri="{BB962C8B-B14F-4D97-AF65-F5344CB8AC3E}">
        <p14:creationId xmlns:p14="http://schemas.microsoft.com/office/powerpoint/2010/main" val="1225529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13</a:t>
            </a:fld>
            <a:endParaRPr lang="tr-TR" dirty="0"/>
          </a:p>
        </p:txBody>
      </p:sp>
    </p:spTree>
    <p:extLst>
      <p:ext uri="{BB962C8B-B14F-4D97-AF65-F5344CB8AC3E}">
        <p14:creationId xmlns:p14="http://schemas.microsoft.com/office/powerpoint/2010/main" val="250056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6BB98AFB-CB0D-4DFE-87B9-B4B0D0DE73CD}" type="slidenum">
              <a:rPr lang="tr-TR" smtClean="0"/>
              <a:t>15</a:t>
            </a:fld>
            <a:endParaRPr lang="tr-TR" dirty="0"/>
          </a:p>
        </p:txBody>
      </p:sp>
    </p:spTree>
    <p:extLst>
      <p:ext uri="{BB962C8B-B14F-4D97-AF65-F5344CB8AC3E}">
        <p14:creationId xmlns:p14="http://schemas.microsoft.com/office/powerpoint/2010/main" val="207258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6090" y="630937"/>
            <a:ext cx="5234212"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242" y="1098388"/>
            <a:ext cx="10315731" cy="4394988"/>
          </a:xfrm>
        </p:spPr>
        <p:txBody>
          <a:bodyPr anchor="ctr">
            <a:noAutofit/>
          </a:bodyPr>
          <a:lstStyle>
            <a:lvl1pPr algn="ctr">
              <a:defRPr sz="9997" spc="8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2214469" y="5979197"/>
            <a:ext cx="8043278" cy="742279"/>
          </a:xfrm>
        </p:spPr>
        <p:txBody>
          <a:bodyPr anchor="t">
            <a:normAutofit/>
          </a:bodyPr>
          <a:lstStyle>
            <a:lvl1pPr marL="0" indent="0" algn="ctr">
              <a:lnSpc>
                <a:spcPct val="100000"/>
              </a:lnSpc>
              <a:buNone/>
              <a:defRPr sz="1999" b="1" i="0" cap="all" spc="400"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078242" y="6375679"/>
            <a:ext cx="2329115" cy="348462"/>
          </a:xfrm>
        </p:spPr>
        <p:txBody>
          <a:bodyPr/>
          <a:lstStyle>
            <a:lvl1pPr>
              <a:defRPr baseline="0">
                <a:solidFill>
                  <a:schemeClr val="accent1">
                    <a:lumMod val="50000"/>
                  </a:schemeClr>
                </a:solidFill>
              </a:defRPr>
            </a:lvl1pPr>
          </a:lstStyle>
          <a:p>
            <a:pPr rtl="0"/>
            <a:fld id="{6954B8C4-3FF2-4EAC-94BA-EE0D1716403D}" type="datetime1">
              <a:rPr lang="tr-TR" noProof="0" smtClean="0"/>
              <a:t>4.11.2023</a:t>
            </a:fld>
            <a:endParaRPr lang="tr-TR" noProof="0" dirty="0"/>
          </a:p>
        </p:txBody>
      </p:sp>
      <p:sp>
        <p:nvSpPr>
          <p:cNvPr id="5" name="Footer Placeholder 4"/>
          <p:cNvSpPr>
            <a:spLocks noGrp="1"/>
          </p:cNvSpPr>
          <p:nvPr>
            <p:ph type="ftr" sz="quarter" idx="11"/>
          </p:nvPr>
        </p:nvSpPr>
        <p:spPr>
          <a:xfrm>
            <a:off x="4179244" y="6375679"/>
            <a:ext cx="4113728" cy="345796"/>
          </a:xfrm>
        </p:spPr>
        <p:txBody>
          <a:bodyPr/>
          <a:lstStyle>
            <a:lvl1pPr>
              <a:defRPr baseline="0">
                <a:solidFill>
                  <a:schemeClr val="accent1">
                    <a:lumMod val="50000"/>
                  </a:schemeClr>
                </a:solidFill>
              </a:defRPr>
            </a:lvl1pPr>
          </a:lstStyle>
          <a:p>
            <a:pPr rtl="0"/>
            <a:r>
              <a:rPr lang="tr-TR" noProof="0"/>
              <a:t>Alt bilgi ekleme</a:t>
            </a:r>
            <a:endParaRPr lang="tr-TR" noProof="0" dirty="0"/>
          </a:p>
        </p:txBody>
      </p:sp>
      <p:sp>
        <p:nvSpPr>
          <p:cNvPr id="6" name="Slide Number Placeholder 5"/>
          <p:cNvSpPr>
            <a:spLocks noGrp="1"/>
          </p:cNvSpPr>
          <p:nvPr>
            <p:ph type="sldNum" sz="quarter" idx="12"/>
          </p:nvPr>
        </p:nvSpPr>
        <p:spPr>
          <a:xfrm>
            <a:off x="9064857" y="6375679"/>
            <a:ext cx="2329116" cy="345796"/>
          </a:xfrm>
        </p:spPr>
        <p:txBody>
          <a:bodyPr/>
          <a:lstStyle>
            <a:lvl1pPr>
              <a:defRPr baseline="0">
                <a:solidFill>
                  <a:schemeClr val="accent1">
                    <a:lumMod val="50000"/>
                  </a:schemeClr>
                </a:solidFill>
              </a:defRPr>
            </a:lvl1pPr>
          </a:lstStyle>
          <a:p>
            <a:pPr rtl="0"/>
            <a:fld id="{AAEAE4A8-A6E5-453E-B946-FB774B73F48C}" type="slidenum">
              <a:rPr lang="tr-TR" noProof="0" smtClean="0"/>
              <a:t>‹#›</a:t>
            </a:fld>
            <a:endParaRPr lang="tr-TR" noProof="0" dirty="0"/>
          </a:p>
        </p:txBody>
      </p:sp>
      <p:sp>
        <p:nvSpPr>
          <p:cNvPr id="13" name="Rectangle 12" title="left edge border"/>
          <p:cNvSpPr/>
          <p:nvPr/>
        </p:nvSpPr>
        <p:spPr>
          <a:xfrm>
            <a:off x="0" y="0"/>
            <a:ext cx="28339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533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7DAC12FF-57B8-442E-83A2-C7385755CE56}" type="datetime1">
              <a:rPr lang="tr-TR" noProof="0" smtClean="0"/>
              <a:t>4.11.2023</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AAEAE4A8-A6E5-453E-B946-FB774B73F48C}" type="slidenum">
              <a:rPr lang="tr-TR" noProof="0" smtClean="0"/>
              <a:t>‹#›</a:t>
            </a:fld>
            <a:endParaRPr lang="tr-TR" noProof="0" dirty="0"/>
          </a:p>
        </p:txBody>
      </p:sp>
    </p:spTree>
    <p:extLst>
      <p:ext uri="{BB962C8B-B14F-4D97-AF65-F5344CB8AC3E}">
        <p14:creationId xmlns:p14="http://schemas.microsoft.com/office/powerpoint/2010/main" val="245320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3700" y="382386"/>
            <a:ext cx="1491743"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6973" y="382386"/>
            <a:ext cx="8390399" cy="56004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2DBADB33-84E1-47E6-94FB-FDC7F6E231B7}" type="datetime1">
              <a:rPr lang="tr-TR" noProof="0" smtClean="0"/>
              <a:t>4.11.2023</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AAEAE4A8-A6E5-453E-B946-FB774B73F48C}" type="slidenum">
              <a:rPr lang="tr-TR" noProof="0" smtClean="0"/>
              <a:t>‹#›</a:t>
            </a:fld>
            <a:endParaRPr lang="tr-TR" noProof="0" dirty="0"/>
          </a:p>
        </p:txBody>
      </p:sp>
    </p:spTree>
    <p:extLst>
      <p:ext uri="{BB962C8B-B14F-4D97-AF65-F5344CB8AC3E}">
        <p14:creationId xmlns:p14="http://schemas.microsoft.com/office/powerpoint/2010/main" val="219228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49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563AA5F4-4FF1-4545-AAD7-7EE39F31DC7A}" type="datetime1">
              <a:rPr lang="tr-TR" noProof="0" smtClean="0"/>
              <a:t>4.11.2023</a:t>
            </a:fld>
            <a:endParaRPr lang="tr-TR" noProof="0" dirty="0"/>
          </a:p>
        </p:txBody>
      </p:sp>
      <p:sp>
        <p:nvSpPr>
          <p:cNvPr id="5" name="Footer Placeholder 4"/>
          <p:cNvSpPr>
            <a:spLocks noGrp="1"/>
          </p:cNvSpPr>
          <p:nvPr>
            <p:ph type="ftr" sz="quarter" idx="11"/>
          </p:nvPr>
        </p:nvSpPr>
        <p:spPr/>
        <p:txBody>
          <a:bodyPr/>
          <a:lstStyle/>
          <a:p>
            <a:pPr rtl="0"/>
            <a:r>
              <a:rPr lang="tr-TR" noProof="0"/>
              <a:t>Alt bilgi ekleme</a:t>
            </a:r>
            <a:endParaRPr lang="tr-TR" noProof="0" dirty="0"/>
          </a:p>
        </p:txBody>
      </p:sp>
      <p:sp>
        <p:nvSpPr>
          <p:cNvPr id="6" name="Slide Number Placeholder 5"/>
          <p:cNvSpPr>
            <a:spLocks noGrp="1"/>
          </p:cNvSpPr>
          <p:nvPr>
            <p:ph type="sldNum" sz="quarter" idx="12"/>
          </p:nvPr>
        </p:nvSpPr>
        <p:spPr/>
        <p:txBody>
          <a:bodyPr/>
          <a:lstStyle/>
          <a:p>
            <a:pPr rtl="0"/>
            <a:fld id="{AAEAE4A8-A6E5-453E-B946-FB774B73F48C}" type="slidenum">
              <a:rPr lang="tr-TR" noProof="0" smtClean="0"/>
              <a:t>‹#›</a:t>
            </a:fld>
            <a:endParaRPr lang="tr-TR" noProof="0" dirty="0"/>
          </a:p>
        </p:txBody>
      </p:sp>
    </p:spTree>
    <p:extLst>
      <p:ext uri="{BB962C8B-B14F-4D97-AF65-F5344CB8AC3E}">
        <p14:creationId xmlns:p14="http://schemas.microsoft.com/office/powerpoint/2010/main" val="21099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085" y="1073889"/>
            <a:ext cx="8184939" cy="4064627"/>
          </a:xfrm>
        </p:spPr>
        <p:txBody>
          <a:bodyPr anchor="b">
            <a:normAutofit/>
          </a:bodyPr>
          <a:lstStyle>
            <a:lvl1pPr>
              <a:defRPr sz="8397" spc="8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242085" y="5159782"/>
            <a:ext cx="7015661" cy="951135"/>
          </a:xfrm>
        </p:spPr>
        <p:txBody>
          <a:bodyPr>
            <a:normAutofit/>
          </a:bodyPr>
          <a:lstStyle>
            <a:lvl1pPr marL="0" indent="0">
              <a:lnSpc>
                <a:spcPct val="100000"/>
              </a:lnSpc>
              <a:buNone/>
              <a:defRPr sz="1999" b="1" i="0" cap="all" spc="400" baseline="0">
                <a:solidFill>
                  <a:schemeClr val="accent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3235704" y="6375679"/>
            <a:ext cx="1493558" cy="348462"/>
          </a:xfrm>
        </p:spPr>
        <p:txBody>
          <a:bodyPr/>
          <a:lstStyle>
            <a:lvl1pPr>
              <a:defRPr baseline="0">
                <a:solidFill>
                  <a:schemeClr val="tx2"/>
                </a:solidFill>
              </a:defRPr>
            </a:lvl1pPr>
          </a:lstStyle>
          <a:p>
            <a:pPr rtl="0"/>
            <a:fld id="{F05F3D01-E2A3-4472-8022-0C87EAA42B26}" type="datetime1">
              <a:rPr lang="tr-TR" noProof="0" smtClean="0"/>
              <a:t>4.11.2023</a:t>
            </a:fld>
            <a:endParaRPr lang="tr-TR" noProof="0" dirty="0"/>
          </a:p>
        </p:txBody>
      </p:sp>
      <p:sp>
        <p:nvSpPr>
          <p:cNvPr id="5" name="Footer Placeholder 4"/>
          <p:cNvSpPr>
            <a:spLocks noGrp="1"/>
          </p:cNvSpPr>
          <p:nvPr>
            <p:ph type="ftr" sz="quarter" idx="11"/>
          </p:nvPr>
        </p:nvSpPr>
        <p:spPr>
          <a:xfrm>
            <a:off x="5277689" y="6375679"/>
            <a:ext cx="4113728" cy="345796"/>
          </a:xfrm>
        </p:spPr>
        <p:txBody>
          <a:bodyPr/>
          <a:lstStyle>
            <a:lvl1pPr>
              <a:defRPr baseline="0">
                <a:solidFill>
                  <a:schemeClr val="tx2"/>
                </a:solidFill>
              </a:defRPr>
            </a:lvl1pPr>
          </a:lstStyle>
          <a:p>
            <a:pPr rtl="0"/>
            <a:r>
              <a:rPr lang="tr-TR" noProof="0"/>
              <a:t>Alt bilgi ekleme</a:t>
            </a:r>
            <a:endParaRPr lang="tr-TR" noProof="0" dirty="0"/>
          </a:p>
        </p:txBody>
      </p:sp>
      <p:sp>
        <p:nvSpPr>
          <p:cNvPr id="6" name="Slide Number Placeholder 5"/>
          <p:cNvSpPr>
            <a:spLocks noGrp="1"/>
          </p:cNvSpPr>
          <p:nvPr>
            <p:ph type="sldNum" sz="quarter" idx="12"/>
          </p:nvPr>
        </p:nvSpPr>
        <p:spPr>
          <a:xfrm>
            <a:off x="9939845" y="6375679"/>
            <a:ext cx="1487179" cy="345796"/>
          </a:xfrm>
        </p:spPr>
        <p:txBody>
          <a:bodyPr/>
          <a:lstStyle>
            <a:lvl1pPr>
              <a:defRPr baseline="0">
                <a:solidFill>
                  <a:schemeClr val="tx2"/>
                </a:solidFill>
              </a:defRPr>
            </a:lvl1pPr>
          </a:lstStyle>
          <a:p>
            <a:pPr rtl="0"/>
            <a:fld id="{AAEAE4A8-A6E5-453E-B946-FB774B73F48C}" type="slidenum">
              <a:rPr lang="tr-TR" noProof="0" smtClean="0"/>
              <a:t>‹#›</a:t>
            </a:fld>
            <a:endParaRPr lang="tr-TR" noProof="0" dirty="0"/>
          </a:p>
        </p:txBody>
      </p:sp>
      <p:grpSp>
        <p:nvGrpSpPr>
          <p:cNvPr id="7" name="Group 6" title="left scallop shape"/>
          <p:cNvGrpSpPr/>
          <p:nvPr/>
        </p:nvGrpSpPr>
        <p:grpSpPr>
          <a:xfrm>
            <a:off x="0" y="0"/>
            <a:ext cx="2813905"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471913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56973" y="2286000"/>
            <a:ext cx="479935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6065" y="2286000"/>
            <a:ext cx="479935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rtl="0"/>
            <a:fld id="{6730A82D-6874-4A97-9C8D-E66E170B3A9F}" type="datetime1">
              <a:rPr lang="tr-TR" noProof="0" smtClean="0"/>
              <a:t>4.11.2023</a:t>
            </a:fld>
            <a:endParaRPr lang="tr-TR" noProof="0" dirty="0"/>
          </a:p>
        </p:txBody>
      </p:sp>
      <p:sp>
        <p:nvSpPr>
          <p:cNvPr id="6" name="Footer Placeholder 5"/>
          <p:cNvSpPr>
            <a:spLocks noGrp="1"/>
          </p:cNvSpPr>
          <p:nvPr>
            <p:ph type="ftr" sz="quarter" idx="11"/>
          </p:nvPr>
        </p:nvSpPr>
        <p:spPr/>
        <p:txBody>
          <a:bodyPr/>
          <a:lstStyle/>
          <a:p>
            <a:pPr rtl="0"/>
            <a:r>
              <a:rPr lang="tr-TR" noProof="0"/>
              <a:t>Alt bilgi ekleme</a:t>
            </a:r>
            <a:endParaRPr lang="tr-TR" noProof="0" dirty="0"/>
          </a:p>
        </p:txBody>
      </p:sp>
      <p:sp>
        <p:nvSpPr>
          <p:cNvPr id="7" name="Slide Number Placeholder 6"/>
          <p:cNvSpPr>
            <a:spLocks noGrp="1"/>
          </p:cNvSpPr>
          <p:nvPr>
            <p:ph type="sldNum" sz="quarter" idx="12"/>
          </p:nvPr>
        </p:nvSpPr>
        <p:spPr/>
        <p:txBody>
          <a:bodyPr/>
          <a:lstStyle/>
          <a:p>
            <a:pPr rtl="0"/>
            <a:fld id="{AAEAE4A8-A6E5-453E-B946-FB774B73F48C}" type="slidenum">
              <a:rPr lang="tr-TR" noProof="0" smtClean="0"/>
              <a:t>‹#›</a:t>
            </a:fld>
            <a:endParaRPr lang="tr-TR" noProof="0" dirty="0"/>
          </a:p>
        </p:txBody>
      </p:sp>
    </p:spTree>
    <p:extLst>
      <p:ext uri="{BB962C8B-B14F-4D97-AF65-F5344CB8AC3E}">
        <p14:creationId xmlns:p14="http://schemas.microsoft.com/office/powerpoint/2010/main" val="4359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402" y="381001"/>
            <a:ext cx="10170051"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352"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56973" y="2909102"/>
            <a:ext cx="479935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2136"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632136" y="2909102"/>
            <a:ext cx="479935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rtl="0"/>
            <a:fld id="{983896F1-562A-4023-B121-53845176C132}" type="datetime1">
              <a:rPr lang="tr-TR" noProof="0" smtClean="0"/>
              <a:t>4.11.2023</a:t>
            </a:fld>
            <a:endParaRPr lang="tr-TR" noProof="0" dirty="0"/>
          </a:p>
        </p:txBody>
      </p:sp>
      <p:sp>
        <p:nvSpPr>
          <p:cNvPr id="8" name="Footer Placeholder 7"/>
          <p:cNvSpPr>
            <a:spLocks noGrp="1"/>
          </p:cNvSpPr>
          <p:nvPr>
            <p:ph type="ftr" sz="quarter" idx="11"/>
          </p:nvPr>
        </p:nvSpPr>
        <p:spPr/>
        <p:txBody>
          <a:bodyPr/>
          <a:lstStyle/>
          <a:p>
            <a:pPr rtl="0"/>
            <a:r>
              <a:rPr lang="tr-TR" noProof="0"/>
              <a:t>Alt bilgi ekleme</a:t>
            </a:r>
            <a:endParaRPr lang="tr-TR" noProof="0" dirty="0"/>
          </a:p>
        </p:txBody>
      </p:sp>
      <p:sp>
        <p:nvSpPr>
          <p:cNvPr id="9" name="Slide Number Placeholder 8"/>
          <p:cNvSpPr>
            <a:spLocks noGrp="1"/>
          </p:cNvSpPr>
          <p:nvPr>
            <p:ph type="sldNum" sz="quarter" idx="12"/>
          </p:nvPr>
        </p:nvSpPr>
        <p:spPr/>
        <p:txBody>
          <a:bodyPr/>
          <a:lstStyle/>
          <a:p>
            <a:pPr rtl="0"/>
            <a:fld id="{AAEAE4A8-A6E5-453E-B946-FB774B73F48C}" type="slidenum">
              <a:rPr lang="tr-TR" noProof="0" smtClean="0"/>
              <a:t>‹#›</a:t>
            </a:fld>
            <a:endParaRPr lang="tr-TR" noProof="0" dirty="0"/>
          </a:p>
        </p:txBody>
      </p:sp>
    </p:spTree>
    <p:extLst>
      <p:ext uri="{BB962C8B-B14F-4D97-AF65-F5344CB8AC3E}">
        <p14:creationId xmlns:p14="http://schemas.microsoft.com/office/powerpoint/2010/main" val="273251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rtl="0"/>
            <a:fld id="{406FDA47-2F87-42DD-B8BB-8AF7B144119C}" type="datetime1">
              <a:rPr lang="tr-TR" noProof="0" smtClean="0"/>
              <a:t>4.11.2023</a:t>
            </a:fld>
            <a:endParaRPr lang="tr-TR" noProof="0" dirty="0"/>
          </a:p>
        </p:txBody>
      </p:sp>
      <p:sp>
        <p:nvSpPr>
          <p:cNvPr id="4" name="Footer Placeholder 3"/>
          <p:cNvSpPr>
            <a:spLocks noGrp="1"/>
          </p:cNvSpPr>
          <p:nvPr>
            <p:ph type="ftr" sz="quarter" idx="11"/>
          </p:nvPr>
        </p:nvSpPr>
        <p:spPr/>
        <p:txBody>
          <a:bodyPr/>
          <a:lstStyle/>
          <a:p>
            <a:pPr rtl="0"/>
            <a:r>
              <a:rPr lang="tr-TR" noProof="0"/>
              <a:t>Alt bilgi ekleme</a:t>
            </a:r>
            <a:endParaRPr lang="tr-TR" noProof="0" dirty="0"/>
          </a:p>
        </p:txBody>
      </p:sp>
      <p:sp>
        <p:nvSpPr>
          <p:cNvPr id="5" name="Slide Number Placeholder 4"/>
          <p:cNvSpPr>
            <a:spLocks noGrp="1"/>
          </p:cNvSpPr>
          <p:nvPr>
            <p:ph type="sldNum" sz="quarter" idx="12"/>
          </p:nvPr>
        </p:nvSpPr>
        <p:spPr/>
        <p:txBody>
          <a:bodyPr/>
          <a:lstStyle/>
          <a:p>
            <a:pPr rtl="0"/>
            <a:fld id="{AAEAE4A8-A6E5-453E-B946-FB774B73F48C}" type="slidenum">
              <a:rPr lang="tr-TR" noProof="0" smtClean="0"/>
              <a:t>‹#›</a:t>
            </a:fld>
            <a:endParaRPr lang="tr-TR" noProof="0" dirty="0"/>
          </a:p>
        </p:txBody>
      </p:sp>
    </p:spTree>
    <p:extLst>
      <p:ext uri="{BB962C8B-B14F-4D97-AF65-F5344CB8AC3E}">
        <p14:creationId xmlns:p14="http://schemas.microsoft.com/office/powerpoint/2010/main" val="254841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4A059486-5CAB-4011-B241-651F9E55546D}" type="datetime1">
              <a:rPr lang="tr-TR" noProof="0" smtClean="0"/>
              <a:t>4.11.2023</a:t>
            </a:fld>
            <a:endParaRPr lang="tr-TR" noProof="0" dirty="0"/>
          </a:p>
        </p:txBody>
      </p:sp>
      <p:sp>
        <p:nvSpPr>
          <p:cNvPr id="3" name="Footer Placeholder 2"/>
          <p:cNvSpPr>
            <a:spLocks noGrp="1"/>
          </p:cNvSpPr>
          <p:nvPr>
            <p:ph type="ftr" sz="quarter" idx="11"/>
          </p:nvPr>
        </p:nvSpPr>
        <p:spPr/>
        <p:txBody>
          <a:bodyPr/>
          <a:lstStyle/>
          <a:p>
            <a:pPr rtl="0"/>
            <a:r>
              <a:rPr lang="tr-TR" noProof="0"/>
              <a:t>Alt bilgi ekleme</a:t>
            </a:r>
            <a:endParaRPr lang="tr-TR" noProof="0" dirty="0"/>
          </a:p>
        </p:txBody>
      </p:sp>
      <p:sp>
        <p:nvSpPr>
          <p:cNvPr id="4" name="Slide Number Placeholder 3"/>
          <p:cNvSpPr>
            <a:spLocks noGrp="1"/>
          </p:cNvSpPr>
          <p:nvPr>
            <p:ph type="sldNum" sz="quarter" idx="12"/>
          </p:nvPr>
        </p:nvSpPr>
        <p:spPr/>
        <p:txBody>
          <a:bodyPr/>
          <a:lstStyle/>
          <a:p>
            <a:pPr rtl="0"/>
            <a:fld id="{AAEAE4A8-A6E5-453E-B946-FB774B73F48C}" type="slidenum">
              <a:rPr lang="tr-TR" noProof="0" smtClean="0"/>
              <a:t>‹#›</a:t>
            </a:fld>
            <a:endParaRPr lang="tr-TR" noProof="0" dirty="0"/>
          </a:p>
        </p:txBody>
      </p:sp>
    </p:spTree>
    <p:extLst>
      <p:ext uri="{BB962C8B-B14F-4D97-AF65-F5344CB8AC3E}">
        <p14:creationId xmlns:p14="http://schemas.microsoft.com/office/powerpoint/2010/main" val="31603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5713" y="457200"/>
            <a:ext cx="3091310" cy="1196671"/>
          </a:xfrm>
        </p:spPr>
        <p:txBody>
          <a:bodyPr anchor="b">
            <a:normAutofit/>
          </a:bodyPr>
          <a:lstStyle>
            <a:lvl1pPr>
              <a:lnSpc>
                <a:spcPct val="100000"/>
              </a:lnSpc>
              <a:defRPr sz="1899" b="1" i="0" cap="all" spc="300"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64852" y="920377"/>
            <a:ext cx="6156814" cy="4985124"/>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5714" y="1741336"/>
            <a:ext cx="3091310"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4852" y="6375679"/>
            <a:ext cx="1233034" cy="348462"/>
          </a:xfrm>
        </p:spPr>
        <p:txBody>
          <a:bodyPr/>
          <a:lstStyle/>
          <a:p>
            <a:pPr rtl="0"/>
            <a:fld id="{43A24C87-7983-4744-B706-3B73BE24155E}" type="datetime1">
              <a:rPr lang="tr-TR" noProof="0" smtClean="0"/>
              <a:t>4.11.2023</a:t>
            </a:fld>
            <a:endParaRPr lang="tr-TR" noProof="0" dirty="0"/>
          </a:p>
        </p:txBody>
      </p:sp>
      <p:sp>
        <p:nvSpPr>
          <p:cNvPr id="6" name="Footer Placeholder 5"/>
          <p:cNvSpPr>
            <a:spLocks noGrp="1"/>
          </p:cNvSpPr>
          <p:nvPr>
            <p:ph type="ftr" sz="quarter" idx="11"/>
          </p:nvPr>
        </p:nvSpPr>
        <p:spPr>
          <a:xfrm>
            <a:off x="2103073" y="6375679"/>
            <a:ext cx="3481272" cy="345796"/>
          </a:xfrm>
        </p:spPr>
        <p:txBody>
          <a:bodyPr/>
          <a:lstStyle/>
          <a:p>
            <a:pPr rtl="0"/>
            <a:r>
              <a:rPr lang="tr-TR" noProof="0"/>
              <a:t>Alt bilgi ekleme</a:t>
            </a:r>
            <a:endParaRPr lang="tr-TR" noProof="0" dirty="0"/>
          </a:p>
        </p:txBody>
      </p:sp>
      <p:sp>
        <p:nvSpPr>
          <p:cNvPr id="7" name="Slide Number Placeholder 6"/>
          <p:cNvSpPr>
            <a:spLocks noGrp="1"/>
          </p:cNvSpPr>
          <p:nvPr>
            <p:ph type="sldNum" sz="quarter" idx="12"/>
          </p:nvPr>
        </p:nvSpPr>
        <p:spPr>
          <a:xfrm>
            <a:off x="5689532" y="6375679"/>
            <a:ext cx="1232135" cy="345796"/>
          </a:xfrm>
        </p:spPr>
        <p:txBody>
          <a:bodyPr/>
          <a:lstStyle/>
          <a:p>
            <a:pPr rtl="0"/>
            <a:fld id="{AAEAE4A8-A6E5-453E-B946-FB774B73F48C}" type="slidenum">
              <a:rPr lang="tr-TR" noProof="0" smtClean="0"/>
              <a:pPr/>
              <a:t>‹#›</a:t>
            </a:fld>
            <a:endParaRPr lang="tr-TR" noProof="0" dirty="0"/>
          </a:p>
        </p:txBody>
      </p:sp>
      <p:sp>
        <p:nvSpPr>
          <p:cNvPr id="8" name="Rectangle 7"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4872114"/>
      </p:ext>
    </p:extLst>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391" y="1"/>
            <a:ext cx="7353669" cy="6857999"/>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tr-TR"/>
              <a:t>Resim eklemek için simgeye tıklayın</a:t>
            </a:r>
            <a:endParaRPr lang="en-US" dirty="0"/>
          </a:p>
        </p:txBody>
      </p:sp>
      <p:sp>
        <p:nvSpPr>
          <p:cNvPr id="11"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5712" y="457200"/>
            <a:ext cx="3091312" cy="1196670"/>
          </a:xfrm>
        </p:spPr>
        <p:txBody>
          <a:bodyPr anchor="b">
            <a:normAutofit/>
          </a:bodyPr>
          <a:lstStyle>
            <a:lvl1pPr>
              <a:lnSpc>
                <a:spcPct val="100000"/>
              </a:lnSpc>
              <a:defRPr sz="1899" b="1" i="0" spc="300"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35712" y="1741336"/>
            <a:ext cx="3091312"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751" y="6375679"/>
            <a:ext cx="1232135" cy="348462"/>
          </a:xfrm>
        </p:spPr>
        <p:txBody>
          <a:bodyPr/>
          <a:lstStyle/>
          <a:p>
            <a:pPr rtl="0"/>
            <a:fld id="{43A24C87-7983-4744-B706-3B73BE24155E}" type="datetime1">
              <a:rPr lang="tr-TR" noProof="0" smtClean="0"/>
              <a:t>4.11.2023</a:t>
            </a:fld>
            <a:endParaRPr lang="tr-TR" noProof="0" dirty="0"/>
          </a:p>
        </p:txBody>
      </p:sp>
      <p:sp>
        <p:nvSpPr>
          <p:cNvPr id="6" name="Footer Placeholder 5"/>
          <p:cNvSpPr>
            <a:spLocks noGrp="1"/>
          </p:cNvSpPr>
          <p:nvPr>
            <p:ph type="ftr" sz="quarter" idx="11"/>
          </p:nvPr>
        </p:nvSpPr>
        <p:spPr>
          <a:xfrm>
            <a:off x="2103073" y="6375679"/>
            <a:ext cx="3481271" cy="345796"/>
          </a:xfrm>
        </p:spPr>
        <p:txBody>
          <a:bodyPr/>
          <a:lstStyle/>
          <a:p>
            <a:pPr rtl="0"/>
            <a:r>
              <a:rPr lang="tr-TR" noProof="0"/>
              <a:t>Alt bilgi ekleme</a:t>
            </a:r>
            <a:endParaRPr lang="tr-TR" noProof="0" dirty="0"/>
          </a:p>
        </p:txBody>
      </p:sp>
      <p:sp>
        <p:nvSpPr>
          <p:cNvPr id="7" name="Slide Number Placeholder 6"/>
          <p:cNvSpPr>
            <a:spLocks noGrp="1"/>
          </p:cNvSpPr>
          <p:nvPr>
            <p:ph type="sldNum" sz="quarter" idx="12"/>
          </p:nvPr>
        </p:nvSpPr>
        <p:spPr>
          <a:xfrm>
            <a:off x="5686087" y="6375679"/>
            <a:ext cx="1234119" cy="345796"/>
          </a:xfrm>
        </p:spPr>
        <p:txBody>
          <a:bodyPr/>
          <a:lstStyle/>
          <a:p>
            <a:pPr rtl="0"/>
            <a:fld id="{AAEAE4A8-A6E5-453E-B946-FB774B73F48C}" type="slidenum">
              <a:rPr lang="tr-TR" noProof="0" smtClean="0"/>
              <a:pPr/>
              <a:t>‹#›</a:t>
            </a:fld>
            <a:endParaRPr lang="tr-TR" noProof="0" dirty="0"/>
          </a:p>
        </p:txBody>
      </p:sp>
    </p:spTree>
    <p:extLst>
      <p:ext uri="{BB962C8B-B14F-4D97-AF65-F5344CB8AC3E}">
        <p14:creationId xmlns:p14="http://schemas.microsoft.com/office/powerpoint/2010/main" val="29664275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352" y="382385"/>
            <a:ext cx="10175671"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352" y="2286002"/>
            <a:ext cx="10175671"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352" y="6375679"/>
            <a:ext cx="2329115"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43A24C87-7983-4744-B706-3B73BE24155E}" type="datetime1">
              <a:rPr lang="tr-TR" noProof="0" smtClean="0"/>
              <a:t>4.11.2023</a:t>
            </a:fld>
            <a:endParaRPr lang="tr-TR" noProof="0" dirty="0"/>
          </a:p>
        </p:txBody>
      </p:sp>
      <p:sp>
        <p:nvSpPr>
          <p:cNvPr id="5" name="Footer Placeholder 4"/>
          <p:cNvSpPr>
            <a:spLocks noGrp="1"/>
          </p:cNvSpPr>
          <p:nvPr>
            <p:ph type="ftr" sz="quarter" idx="3"/>
          </p:nvPr>
        </p:nvSpPr>
        <p:spPr>
          <a:xfrm>
            <a:off x="4037549" y="6375679"/>
            <a:ext cx="4113728"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tr-TR" noProof="0"/>
              <a:t>Alt bilgi ekleme</a:t>
            </a:r>
            <a:endParaRPr lang="tr-TR" noProof="0" dirty="0"/>
          </a:p>
        </p:txBody>
      </p:sp>
      <p:sp>
        <p:nvSpPr>
          <p:cNvPr id="6" name="Slide Number Placeholder 5"/>
          <p:cNvSpPr>
            <a:spLocks noGrp="1"/>
          </p:cNvSpPr>
          <p:nvPr>
            <p:ph type="sldNum" sz="quarter" idx="4"/>
          </p:nvPr>
        </p:nvSpPr>
        <p:spPr>
          <a:xfrm>
            <a:off x="8608359" y="6375679"/>
            <a:ext cx="2818665"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AAEAE4A8-A6E5-453E-B946-FB774B73F48C}" type="slidenum">
              <a:rPr lang="tr-TR" noProof="0" smtClean="0"/>
              <a:pPr/>
              <a:t>‹#›</a:t>
            </a:fld>
            <a:endParaRPr lang="tr-TR" noProof="0" dirty="0"/>
          </a:p>
        </p:txBody>
      </p:sp>
      <p:sp>
        <p:nvSpPr>
          <p:cNvPr id="11" name="Freeform 6" title="Left scallop edge"/>
          <p:cNvSpPr/>
          <p:nvPr/>
        </p:nvSpPr>
        <p:spPr bwMode="auto">
          <a:xfrm>
            <a:off x="1" y="0"/>
            <a:ext cx="885594"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5435"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364006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5098" kern="1200" cap="all" spc="200" baseline="0">
          <a:solidFill>
            <a:schemeClr val="tx2"/>
          </a:solidFill>
          <a:latin typeface="+mj-lt"/>
          <a:ea typeface="+mj-ea"/>
          <a:cs typeface="+mj-cs"/>
        </a:defRPr>
      </a:lvl1pPr>
    </p:titleStyle>
    <p:body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ahkim.barobirlik.org.t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594"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5434" y="0"/>
            <a:ext cx="2833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3"/>
          <p:cNvSpPr>
            <a:spLocks noGrp="1"/>
          </p:cNvSpPr>
          <p:nvPr>
            <p:ph type="ctrTitle"/>
          </p:nvPr>
        </p:nvSpPr>
        <p:spPr>
          <a:xfrm>
            <a:off x="457740" y="949642"/>
            <a:ext cx="6428760" cy="2623374"/>
          </a:xfrm>
        </p:spPr>
        <p:txBody>
          <a:bodyPr vert="horz" lIns="91440" tIns="45720" rIns="91440" bIns="45720" rtlCol="0" anchor="t">
            <a:normAutofit fontScale="90000"/>
          </a:bodyPr>
          <a:lstStyle/>
          <a:p>
            <a:pPr defTabSz="914400"/>
            <a:r>
              <a:rPr lang="en-US" sz="3200" b="1" spc="200" dirty="0">
                <a:latin typeface="Baskerville" panose="02020502070401020303" pitchFamily="18" charset="0"/>
                <a:ea typeface="Baskerville" panose="02020502070401020303" pitchFamily="18" charset="0"/>
              </a:rPr>
              <a:t>TÜRKİYE BAROLAR BİRLİĞİ</a:t>
            </a:r>
            <a:br>
              <a:rPr lang="en-US" sz="3200" b="1" spc="200" dirty="0">
                <a:latin typeface="Baskerville" panose="02020502070401020303" pitchFamily="18" charset="0"/>
                <a:ea typeface="Baskerville" panose="02020502070401020303" pitchFamily="18" charset="0"/>
              </a:rPr>
            </a:br>
            <a:br>
              <a:rPr lang="en-US" sz="3200" b="1" spc="200" dirty="0">
                <a:latin typeface="Baskerville" panose="02020502070401020303" pitchFamily="18" charset="0"/>
                <a:ea typeface="Baskerville" panose="02020502070401020303" pitchFamily="18" charset="0"/>
              </a:rPr>
            </a:br>
            <a:r>
              <a:rPr lang="en-US" sz="3200" b="1" spc="200" dirty="0">
                <a:latin typeface="Baskerville" panose="02020502070401020303" pitchFamily="18" charset="0"/>
                <a:ea typeface="Baskerville" panose="02020502070401020303" pitchFamily="18" charset="0"/>
              </a:rPr>
              <a:t>TAHKİM MERKEZİ</a:t>
            </a:r>
            <a:br>
              <a:rPr lang="en-US" sz="3200" b="1" spc="200" dirty="0">
                <a:latin typeface="Baskerville" panose="02020502070401020303" pitchFamily="18" charset="0"/>
                <a:ea typeface="Baskerville" panose="02020502070401020303" pitchFamily="18" charset="0"/>
              </a:rPr>
            </a:br>
            <a:br>
              <a:rPr lang="en-US" sz="3200" b="1" spc="200" dirty="0">
                <a:latin typeface="Baskerville" panose="02020502070401020303" pitchFamily="18" charset="0"/>
                <a:ea typeface="Baskerville" panose="02020502070401020303" pitchFamily="18" charset="0"/>
              </a:rPr>
            </a:br>
            <a:r>
              <a:rPr lang="en-US" sz="3200" b="1" spc="200" dirty="0">
                <a:latin typeface="Baskerville" panose="02020502070401020303" pitchFamily="18" charset="0"/>
                <a:ea typeface="Baskerville" panose="02020502070401020303" pitchFamily="18" charset="0"/>
              </a:rPr>
              <a:t>TAHKİM KURALLARI</a:t>
            </a:r>
          </a:p>
        </p:txBody>
      </p:sp>
      <p:sp>
        <p:nvSpPr>
          <p:cNvPr id="18" name="Rectangle 17">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39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İçerik Yer Tutucusu 2">
            <a:extLst>
              <a:ext uri="{FF2B5EF4-FFF2-40B4-BE49-F238E27FC236}">
                <a16:creationId xmlns:a16="http://schemas.microsoft.com/office/drawing/2014/main" id="{454FDFCD-1547-634D-95D7-1F380E40EF81}"/>
              </a:ext>
            </a:extLst>
          </p:cNvPr>
          <p:cNvSpPr txBox="1">
            <a:spLocks/>
          </p:cNvSpPr>
          <p:nvPr/>
        </p:nvSpPr>
        <p:spPr>
          <a:xfrm>
            <a:off x="1034609" y="4149080"/>
            <a:ext cx="4962772" cy="1123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45720" indent="-228600" algn="ctr">
              <a:lnSpc>
                <a:spcPct val="110000"/>
              </a:lnSpc>
              <a:spcBef>
                <a:spcPts val="700"/>
              </a:spcBef>
              <a:buClr>
                <a:schemeClr val="tx2"/>
              </a:buClr>
            </a:pPr>
            <a:r>
              <a:rPr lang="en-US" b="1" dirty="0">
                <a:solidFill>
                  <a:schemeClr val="tx1">
                    <a:lumMod val="85000"/>
                    <a:lumOff val="15000"/>
                  </a:schemeClr>
                </a:solidFill>
                <a:latin typeface="Baskerville" panose="02020502070401020303" pitchFamily="18" charset="0"/>
                <a:ea typeface="Baskerville" panose="02020502070401020303" pitchFamily="18" charset="0"/>
              </a:rPr>
              <a:t>Av. Arb. </a:t>
            </a:r>
            <a:r>
              <a:rPr lang="en-US" b="1" dirty="0" err="1">
                <a:solidFill>
                  <a:schemeClr val="tx1">
                    <a:lumMod val="85000"/>
                    <a:lumOff val="15000"/>
                  </a:schemeClr>
                </a:solidFill>
                <a:latin typeface="Baskerville" panose="02020502070401020303" pitchFamily="18" charset="0"/>
                <a:ea typeface="Baskerville" panose="02020502070401020303" pitchFamily="18" charset="0"/>
              </a:rPr>
              <a:t>Hasret</a:t>
            </a:r>
            <a:r>
              <a:rPr lang="en-US" b="1" dirty="0">
                <a:solidFill>
                  <a:schemeClr val="tx1">
                    <a:lumMod val="85000"/>
                    <a:lumOff val="15000"/>
                  </a:schemeClr>
                </a:solidFill>
                <a:latin typeface="Baskerville" panose="02020502070401020303" pitchFamily="18" charset="0"/>
                <a:ea typeface="Baskerville" panose="02020502070401020303" pitchFamily="18" charset="0"/>
              </a:rPr>
              <a:t> </a:t>
            </a:r>
            <a:r>
              <a:rPr lang="en-US" b="1" dirty="0" err="1">
                <a:solidFill>
                  <a:schemeClr val="tx1">
                    <a:lumMod val="85000"/>
                    <a:lumOff val="15000"/>
                  </a:schemeClr>
                </a:solidFill>
                <a:latin typeface="Baskerville" panose="02020502070401020303" pitchFamily="18" charset="0"/>
                <a:ea typeface="Baskerville" panose="02020502070401020303" pitchFamily="18" charset="0"/>
              </a:rPr>
              <a:t>Ülkü</a:t>
            </a:r>
            <a:r>
              <a:rPr lang="en-US" b="1" dirty="0">
                <a:solidFill>
                  <a:schemeClr val="tx1">
                    <a:lumMod val="85000"/>
                    <a:lumOff val="15000"/>
                  </a:schemeClr>
                </a:solidFill>
                <a:latin typeface="Baskerville" panose="02020502070401020303" pitchFamily="18" charset="0"/>
                <a:ea typeface="Baskerville" panose="02020502070401020303" pitchFamily="18" charset="0"/>
              </a:rPr>
              <a:t> İBLİKCİ</a:t>
            </a:r>
          </a:p>
          <a:p>
            <a:pPr marL="45720" indent="-228600" algn="ctr">
              <a:lnSpc>
                <a:spcPct val="110000"/>
              </a:lnSpc>
              <a:spcBef>
                <a:spcPts val="700"/>
              </a:spcBef>
              <a:buClr>
                <a:schemeClr val="tx2"/>
              </a:buClr>
            </a:pPr>
            <a:r>
              <a:rPr lang="en-US" i="1" dirty="0">
                <a:solidFill>
                  <a:schemeClr val="tx1">
                    <a:lumMod val="85000"/>
                    <a:lumOff val="15000"/>
                  </a:schemeClr>
                </a:solidFill>
                <a:latin typeface="Baskerville" panose="02020502070401020303" pitchFamily="18" charset="0"/>
                <a:ea typeface="Baskerville" panose="02020502070401020303" pitchFamily="18" charset="0"/>
              </a:rPr>
              <a:t>TBB </a:t>
            </a:r>
            <a:r>
              <a:rPr lang="en-US" i="1" dirty="0" err="1">
                <a:solidFill>
                  <a:schemeClr val="tx1">
                    <a:lumMod val="85000"/>
                    <a:lumOff val="15000"/>
                  </a:schemeClr>
                </a:solidFill>
                <a:latin typeface="Baskerville" panose="02020502070401020303" pitchFamily="18" charset="0"/>
                <a:ea typeface="Baskerville" panose="02020502070401020303" pitchFamily="18" charset="0"/>
              </a:rPr>
              <a:t>Tahkim</a:t>
            </a:r>
            <a:r>
              <a:rPr lang="en-US" i="1" dirty="0">
                <a:solidFill>
                  <a:schemeClr val="tx1">
                    <a:lumMod val="85000"/>
                    <a:lumOff val="15000"/>
                  </a:schemeClr>
                </a:solidFill>
                <a:latin typeface="Baskerville" panose="02020502070401020303" pitchFamily="18" charset="0"/>
                <a:ea typeface="Baskerville" panose="02020502070401020303" pitchFamily="18" charset="0"/>
              </a:rPr>
              <a:t> </a:t>
            </a:r>
            <a:r>
              <a:rPr lang="en-US" i="1" dirty="0" err="1">
                <a:solidFill>
                  <a:schemeClr val="tx1">
                    <a:lumMod val="85000"/>
                    <a:lumOff val="15000"/>
                  </a:schemeClr>
                </a:solidFill>
                <a:latin typeface="Baskerville" panose="02020502070401020303" pitchFamily="18" charset="0"/>
                <a:ea typeface="Baskerville" panose="02020502070401020303" pitchFamily="18" charset="0"/>
              </a:rPr>
              <a:t>Merkezi</a:t>
            </a:r>
            <a:r>
              <a:rPr lang="en-US" i="1" dirty="0">
                <a:solidFill>
                  <a:schemeClr val="tx1">
                    <a:lumMod val="85000"/>
                    <a:lumOff val="15000"/>
                  </a:schemeClr>
                </a:solidFill>
                <a:latin typeface="Baskerville" panose="02020502070401020303" pitchFamily="18" charset="0"/>
                <a:ea typeface="Baskerville" panose="02020502070401020303" pitchFamily="18" charset="0"/>
              </a:rPr>
              <a:t> </a:t>
            </a:r>
          </a:p>
          <a:p>
            <a:pPr marL="45720" indent="-228600" algn="ctr">
              <a:lnSpc>
                <a:spcPct val="110000"/>
              </a:lnSpc>
              <a:spcBef>
                <a:spcPts val="700"/>
              </a:spcBef>
              <a:buClr>
                <a:schemeClr val="tx2"/>
              </a:buClr>
            </a:pPr>
            <a:r>
              <a:rPr lang="en-US" i="1" dirty="0" err="1">
                <a:solidFill>
                  <a:schemeClr val="tx1">
                    <a:lumMod val="85000"/>
                    <a:lumOff val="15000"/>
                  </a:schemeClr>
                </a:solidFill>
                <a:latin typeface="Baskerville" panose="02020502070401020303" pitchFamily="18" charset="0"/>
                <a:ea typeface="Baskerville" panose="02020502070401020303" pitchFamily="18" charset="0"/>
              </a:rPr>
              <a:t>Genel</a:t>
            </a:r>
            <a:r>
              <a:rPr lang="en-US" i="1" dirty="0">
                <a:solidFill>
                  <a:schemeClr val="tx1">
                    <a:lumMod val="85000"/>
                    <a:lumOff val="15000"/>
                  </a:schemeClr>
                </a:solidFill>
                <a:latin typeface="Baskerville" panose="02020502070401020303" pitchFamily="18" charset="0"/>
                <a:ea typeface="Baskerville" panose="02020502070401020303" pitchFamily="18" charset="0"/>
              </a:rPr>
              <a:t> </a:t>
            </a:r>
            <a:r>
              <a:rPr lang="en-US" i="1" dirty="0" err="1">
                <a:solidFill>
                  <a:schemeClr val="tx1">
                    <a:lumMod val="85000"/>
                    <a:lumOff val="15000"/>
                  </a:schemeClr>
                </a:solidFill>
                <a:latin typeface="Baskerville" panose="02020502070401020303" pitchFamily="18" charset="0"/>
                <a:ea typeface="Baskerville" panose="02020502070401020303" pitchFamily="18" charset="0"/>
              </a:rPr>
              <a:t>Sekreter</a:t>
            </a:r>
            <a:r>
              <a:rPr lang="en-US" i="1" dirty="0">
                <a:solidFill>
                  <a:schemeClr val="tx1">
                    <a:lumMod val="85000"/>
                    <a:lumOff val="15000"/>
                  </a:schemeClr>
                </a:solidFill>
                <a:latin typeface="Baskerville" panose="02020502070401020303" pitchFamily="18" charset="0"/>
                <a:ea typeface="Baskerville" panose="02020502070401020303" pitchFamily="18" charset="0"/>
              </a:rPr>
              <a:t> </a:t>
            </a:r>
            <a:r>
              <a:rPr lang="en-US" i="1" dirty="0" err="1">
                <a:solidFill>
                  <a:schemeClr val="tx1">
                    <a:lumMod val="85000"/>
                    <a:lumOff val="15000"/>
                  </a:schemeClr>
                </a:solidFill>
                <a:latin typeface="Baskerville" panose="02020502070401020303" pitchFamily="18" charset="0"/>
                <a:ea typeface="Baskerville" panose="02020502070401020303" pitchFamily="18" charset="0"/>
              </a:rPr>
              <a:t>Yardımcısı</a:t>
            </a:r>
            <a:endParaRPr lang="en-US" i="1" dirty="0">
              <a:solidFill>
                <a:schemeClr val="tx1">
                  <a:lumMod val="85000"/>
                  <a:lumOff val="15000"/>
                </a:schemeClr>
              </a:solidFill>
              <a:latin typeface="Baskerville" panose="02020502070401020303" pitchFamily="18" charset="0"/>
              <a:ea typeface="Baskerville" panose="02020502070401020303" pitchFamily="18" charset="0"/>
            </a:endParaRPr>
          </a:p>
          <a:p>
            <a:pPr marL="45720" indent="-228600" algn="ctr">
              <a:lnSpc>
                <a:spcPct val="110000"/>
              </a:lnSpc>
              <a:spcBef>
                <a:spcPts val="700"/>
              </a:spcBef>
              <a:buClr>
                <a:schemeClr val="tx2"/>
              </a:buClr>
            </a:pPr>
            <a:r>
              <a:rPr lang="en-US" sz="1800" i="1" dirty="0">
                <a:solidFill>
                  <a:schemeClr val="tx1">
                    <a:lumMod val="85000"/>
                    <a:lumOff val="15000"/>
                  </a:schemeClr>
                </a:solidFill>
                <a:latin typeface="Baskerville" panose="02020502070401020303" pitchFamily="18" charset="0"/>
                <a:ea typeface="Baskerville" panose="02020502070401020303" pitchFamily="18" charset="0"/>
              </a:rPr>
              <a:t>                                                                04.11.2023</a:t>
            </a:r>
            <a:endParaRPr lang="en-US" sz="1800" i="1" dirty="0">
              <a:solidFill>
                <a:schemeClr val="tx1">
                  <a:lumMod val="85000"/>
                  <a:lumOff val="15000"/>
                </a:schemeClr>
              </a:solidFill>
            </a:endParaRPr>
          </a:p>
        </p:txBody>
      </p:sp>
      <p:sp>
        <p:nvSpPr>
          <p:cNvPr id="20"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8475" y="613446"/>
            <a:ext cx="5234212"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5" name="Resim 4">
            <a:extLst>
              <a:ext uri="{FF2B5EF4-FFF2-40B4-BE49-F238E27FC236}">
                <a16:creationId xmlns:a16="http://schemas.microsoft.com/office/drawing/2014/main" id="{1DAE74D8-AB03-B045-B3E3-F1B7A903DB82}"/>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7246540" y="1458709"/>
            <a:ext cx="3528392" cy="3528392"/>
          </a:xfrm>
          <a:prstGeom prst="rect">
            <a:avLst/>
          </a:prstGeom>
        </p:spPr>
      </p:pic>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B0E48F0-3158-6BD2-EAB1-ABA091D6BE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88825" cy="6849870"/>
          </a:xfrm>
        </p:spPr>
      </p:pic>
    </p:spTree>
    <p:extLst>
      <p:ext uri="{BB962C8B-B14F-4D97-AF65-F5344CB8AC3E}">
        <p14:creationId xmlns:p14="http://schemas.microsoft.com/office/powerpoint/2010/main" val="60323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85900" y="173360"/>
            <a:ext cx="9346233" cy="720080"/>
          </a:xfrm>
        </p:spPr>
        <p:txBody>
          <a:bodyPr rtlCol="0">
            <a:normAutofit fontScale="90000"/>
          </a:bodyPr>
          <a:lstStyle/>
          <a:p>
            <a:pPr algn="ctr"/>
            <a: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CEVAP DİLEKÇESİ</a:t>
            </a:r>
            <a:b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r>
              <a:rPr lang="tr-TR" sz="2000" b="1" u="sng" dirty="0">
                <a:latin typeface="Baskerville" panose="02020502070401020303" pitchFamily="18" charset="0"/>
                <a:ea typeface="Baskerville" panose="02020502070401020303" pitchFamily="18" charset="0"/>
              </a:rPr>
              <a:t>(TBB </a:t>
            </a:r>
            <a:r>
              <a:rPr lang="tr-TR" sz="2000" b="1" u="sng" cap="none" dirty="0">
                <a:latin typeface="Baskerville" panose="02020502070401020303" pitchFamily="18" charset="0"/>
                <a:ea typeface="Baskerville" panose="02020502070401020303" pitchFamily="18" charset="0"/>
              </a:rPr>
              <a:t>Tahkim Kuralları Madde 7)</a:t>
            </a:r>
            <a:br>
              <a:rPr lang="tr-TR" sz="2000" b="1" u="sng" dirty="0">
                <a:latin typeface="Baskerville" panose="02020502070401020303" pitchFamily="18" charset="0"/>
                <a:ea typeface="Baskerville" panose="02020502070401020303" pitchFamily="18" charset="0"/>
              </a:rPr>
            </a:br>
            <a:endParaRPr lang="tr-TR" sz="3200" b="1" u="sng"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endParaRP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sp>
        <p:nvSpPr>
          <p:cNvPr id="6" name="İçerik Yer Tutucusu 2">
            <a:extLst>
              <a:ext uri="{FF2B5EF4-FFF2-40B4-BE49-F238E27FC236}">
                <a16:creationId xmlns:a16="http://schemas.microsoft.com/office/drawing/2014/main" id="{4D7EEF09-A627-DF47-B18F-F69402AD5A63}"/>
              </a:ext>
            </a:extLst>
          </p:cNvPr>
          <p:cNvSpPr txBox="1">
            <a:spLocks/>
          </p:cNvSpPr>
          <p:nvPr/>
        </p:nvSpPr>
        <p:spPr>
          <a:xfrm>
            <a:off x="909836" y="980728"/>
            <a:ext cx="10945215" cy="5877271"/>
          </a:xfrm>
          <a:prstGeom prst="rect">
            <a:avLst/>
          </a:prstGeom>
        </p:spPr>
        <p:txBody>
          <a:bodyPr vert="horz" lIns="91440" tIns="45720" rIns="91440" bIns="45720" rtlCol="0" anchor="ctr">
            <a:normAutofit fontScale="92500" lnSpcReduction="10000"/>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Davalı, dava dilekçesinin kendisine tebliğinden itibaren </a:t>
            </a:r>
            <a:r>
              <a:rPr lang="tr-TR" sz="2400" b="1" u="sng" dirty="0">
                <a:latin typeface="Baskerville" panose="02020502070401020303" pitchFamily="18" charset="0"/>
                <a:ea typeface="Baskerville" panose="02020502070401020303" pitchFamily="18" charset="0"/>
              </a:rPr>
              <a:t>iki hafta içinde</a:t>
            </a:r>
            <a:r>
              <a:rPr lang="tr-TR" sz="2400" dirty="0">
                <a:latin typeface="Baskerville" panose="02020502070401020303" pitchFamily="18" charset="0"/>
                <a:ea typeface="Baskerville" panose="02020502070401020303" pitchFamily="18" charset="0"/>
              </a:rPr>
              <a:t> cevap dilekçesini, belirlenen nüsha sayılarında fiziksel veya elektronik yöntemlerle Sekretaryaya sunar. </a:t>
            </a:r>
          </a:p>
          <a:p>
            <a:pPr marL="0" indent="0" algn="just">
              <a:lnSpc>
                <a:spcPct val="100000"/>
              </a:lnSpc>
              <a:buClr>
                <a:schemeClr val="tx1">
                  <a:lumMod val="65000"/>
                  <a:lumOff val="35000"/>
                </a:schemeClr>
              </a:buClr>
              <a:buNone/>
            </a:pPr>
            <a:endParaRPr lang="tr-TR" sz="2400" dirty="0">
              <a:latin typeface="Baskerville" panose="02020502070401020303" pitchFamily="18" charset="0"/>
              <a:ea typeface="Baskerville" panose="02020502070401020303" pitchFamily="18" charset="0"/>
            </a:endParaRP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Davalının talebi üzerine Divan, dava dilekçesine karşı cevabını sunması için davalıya </a:t>
            </a:r>
            <a:r>
              <a:rPr lang="tr-TR" sz="2400" u="sng" dirty="0">
                <a:latin typeface="Baskerville" panose="02020502070401020303" pitchFamily="18" charset="0"/>
                <a:ea typeface="Baskerville" panose="02020502070401020303" pitchFamily="18" charset="0"/>
              </a:rPr>
              <a:t>ek süre</a:t>
            </a:r>
            <a:r>
              <a:rPr lang="tr-TR" sz="2400" dirty="0">
                <a:latin typeface="Baskerville" panose="02020502070401020303" pitchFamily="18" charset="0"/>
                <a:ea typeface="Baskerville" panose="02020502070401020303" pitchFamily="18" charset="0"/>
              </a:rPr>
              <a:t> verebilir. Ancak davalının her durumda iki hafta içerisinde, Hakem Heyeti oluşturulması gereken hallerde hakem seçmesi; Hakem belirlenmesi gereken hallerde bu konuda beyanda bulunması gerekir. Aksi takdirde Divan, Kurallar uyarınca hakem tayin eder.</a:t>
            </a:r>
          </a:p>
          <a:p>
            <a:pPr marL="0" indent="0" algn="just">
              <a:lnSpc>
                <a:spcPct val="100000"/>
              </a:lnSpc>
              <a:buClr>
                <a:schemeClr val="tx1">
                  <a:lumMod val="65000"/>
                  <a:lumOff val="35000"/>
                </a:schemeClr>
              </a:buClr>
              <a:buNone/>
            </a:pPr>
            <a:endParaRPr lang="tr-TR" sz="2400" dirty="0">
              <a:latin typeface="Baskerville" panose="02020502070401020303" pitchFamily="18" charset="0"/>
              <a:ea typeface="Baskerville" panose="02020502070401020303" pitchFamily="18" charset="0"/>
            </a:endParaRP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Davalı, </a:t>
            </a:r>
            <a:r>
              <a:rPr lang="tr-TR" sz="2400" u="sng" dirty="0">
                <a:latin typeface="Baskerville" panose="02020502070401020303" pitchFamily="18" charset="0"/>
                <a:ea typeface="Baskerville" panose="02020502070401020303" pitchFamily="18" charset="0"/>
              </a:rPr>
              <a:t>tahkime katılmaz</a:t>
            </a:r>
            <a:r>
              <a:rPr lang="tr-TR" sz="2400" dirty="0">
                <a:latin typeface="Baskerville" panose="02020502070401020303" pitchFamily="18" charset="0"/>
                <a:ea typeface="Baskerville" panose="02020502070401020303" pitchFamily="18" charset="0"/>
              </a:rPr>
              <a:t>; tahkim yoluna itiraz eder veya dava dilekçesine karşı cevap sunmazsa, tahkim yargılaması devam eder. Davalı, dava dilekçesine cevabında karşı davasını açabilir. Davalı, karşı davasını açtığı tarihte yürürlükte olan Tarife uyarınca belirlenen ücretleri yatırır.</a:t>
            </a:r>
          </a:p>
          <a:p>
            <a:pPr algn="just">
              <a:lnSpc>
                <a:spcPct val="100000"/>
              </a:lnSpc>
              <a:buClr>
                <a:schemeClr val="tx1">
                  <a:lumMod val="65000"/>
                  <a:lumOff val="35000"/>
                </a:schemeClr>
              </a:buClr>
            </a:pPr>
            <a:endParaRPr lang="tr-TR" sz="2400" dirty="0">
              <a:latin typeface="Baskerville" panose="02020502070401020303" pitchFamily="18" charset="0"/>
              <a:ea typeface="Baskerville" panose="02020502070401020303" pitchFamily="18" charset="0"/>
            </a:endParaRPr>
          </a:p>
          <a:p>
            <a:pPr algn="just">
              <a:lnSpc>
                <a:spcPct val="100000"/>
              </a:lnSpc>
              <a:buClr>
                <a:schemeClr val="tx1">
                  <a:lumMod val="65000"/>
                  <a:lumOff val="35000"/>
                </a:schemeClr>
              </a:buClr>
            </a:pPr>
            <a:r>
              <a:rPr lang="tr-TR" sz="2400" b="1" dirty="0">
                <a:latin typeface="Baskerville" panose="02020502070401020303" pitchFamily="18" charset="0"/>
                <a:ea typeface="Baskerville" panose="02020502070401020303" pitchFamily="18" charset="0"/>
              </a:rPr>
              <a:t>Davalı, cevap dilekçesinde tahkim anlaşmasının varlığı, geçerliliği, içeriği, kapsamı veya uygulanması hakkındaki itirazını ileri sürer. Aksi takdirde davalının </a:t>
            </a:r>
            <a:r>
              <a:rPr lang="tr-TR" sz="2400" b="1" u="sng" dirty="0">
                <a:latin typeface="Baskerville" panose="02020502070401020303" pitchFamily="18" charset="0"/>
                <a:ea typeface="Baskerville" panose="02020502070401020303" pitchFamily="18" charset="0"/>
              </a:rPr>
              <a:t>yetki itirazı dikkate alınmaz.</a:t>
            </a:r>
          </a:p>
        </p:txBody>
      </p:sp>
    </p:spTree>
    <p:extLst>
      <p:ext uri="{BB962C8B-B14F-4D97-AF65-F5344CB8AC3E}">
        <p14:creationId xmlns:p14="http://schemas.microsoft.com/office/powerpoint/2010/main" val="285810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CA14CB-BD26-2FEC-2634-35F5C90F6B14}"/>
              </a:ext>
            </a:extLst>
          </p:cNvPr>
          <p:cNvSpPr>
            <a:spLocks noGrp="1"/>
          </p:cNvSpPr>
          <p:nvPr>
            <p:ph type="title"/>
          </p:nvPr>
        </p:nvSpPr>
        <p:spPr>
          <a:xfrm>
            <a:off x="1251352" y="382385"/>
            <a:ext cx="10175671" cy="1030391"/>
          </a:xfrm>
        </p:spPr>
        <p:txBody>
          <a:bodyPr>
            <a:normAutofit fontScale="90000"/>
          </a:bodyPr>
          <a:lstStyle/>
          <a:p>
            <a:pPr algn="ctr"/>
            <a:r>
              <a:rPr lang="tr-TR" sz="3200" b="1" dirty="0">
                <a:latin typeface="Baskerville" panose="02020502070401020303" pitchFamily="18" charset="0"/>
                <a:ea typeface="Baskerville" panose="02020502070401020303" pitchFamily="18" charset="0"/>
              </a:rPr>
              <a:t>HAKEMLERİN TARAFSIZLIĞI VE BAĞIMSIZLIĞI</a:t>
            </a:r>
            <a:br>
              <a:rPr lang="tr-TR" sz="3200" b="1" u="sng" dirty="0">
                <a:latin typeface="Baskerville" panose="02020502070401020303" pitchFamily="18" charset="0"/>
                <a:ea typeface="Baskerville" panose="02020502070401020303" pitchFamily="18" charset="0"/>
              </a:rPr>
            </a:br>
            <a:r>
              <a:rPr lang="tr-TR" sz="2200" b="1" u="sng" dirty="0">
                <a:latin typeface="Baskerville" panose="02020502070401020303" pitchFamily="18" charset="0"/>
                <a:ea typeface="Baskerville" panose="02020502070401020303" pitchFamily="18" charset="0"/>
              </a:rPr>
              <a:t>(TBB </a:t>
            </a:r>
            <a:r>
              <a:rPr lang="tr-TR" sz="2200" b="1" u="sng" cap="none" dirty="0">
                <a:latin typeface="Baskerville" panose="02020502070401020303" pitchFamily="18" charset="0"/>
                <a:ea typeface="Baskerville" panose="02020502070401020303" pitchFamily="18" charset="0"/>
              </a:rPr>
              <a:t>Tahkim Kuralları Madde 11)</a:t>
            </a:r>
            <a:br>
              <a:rPr lang="tr-TR" sz="5400" b="1" u="sng" dirty="0">
                <a:latin typeface="Baskerville" panose="02020502070401020303" pitchFamily="18" charset="0"/>
                <a:ea typeface="Baskerville" panose="02020502070401020303" pitchFamily="18" charset="0"/>
              </a:rPr>
            </a:br>
            <a:endParaRPr lang="tr-TR" dirty="0"/>
          </a:p>
        </p:txBody>
      </p:sp>
      <p:sp>
        <p:nvSpPr>
          <p:cNvPr id="3" name="İçerik Yer Tutucusu 2">
            <a:extLst>
              <a:ext uri="{FF2B5EF4-FFF2-40B4-BE49-F238E27FC236}">
                <a16:creationId xmlns:a16="http://schemas.microsoft.com/office/drawing/2014/main" id="{49E0B4AB-0850-240C-0B7A-C2C5BBC16573}"/>
              </a:ext>
            </a:extLst>
          </p:cNvPr>
          <p:cNvSpPr>
            <a:spLocks noGrp="1"/>
          </p:cNvSpPr>
          <p:nvPr>
            <p:ph idx="1"/>
          </p:nvPr>
        </p:nvSpPr>
        <p:spPr>
          <a:xfrm>
            <a:off x="1251352" y="1484784"/>
            <a:ext cx="10175671" cy="5256584"/>
          </a:xfrm>
        </p:spPr>
        <p:txBody>
          <a:bodyPr>
            <a:normAutofit/>
          </a:bodyPr>
          <a:lstStyle/>
          <a:p>
            <a:pPr marL="0" indent="0">
              <a:buNone/>
            </a:pPr>
            <a:r>
              <a:rPr lang="tr-TR" b="0" i="0" dirty="0">
                <a:solidFill>
                  <a:srgbClr val="212529"/>
                </a:solidFill>
                <a:effectLst/>
                <a:latin typeface="Baskerville" panose="02020502070401020303" pitchFamily="18" charset="0"/>
                <a:ea typeface="Baskerville" panose="02020502070401020303" pitchFamily="18" charset="0"/>
              </a:rPr>
              <a:t>(1) Her hakem, tarafsız ve bağımsız olmalı; tarafsızlık ve bağımsızlığını yargılama sona erinceye kadar korumalıdır.</a:t>
            </a:r>
            <a:br>
              <a:rPr lang="tr-TR" dirty="0">
                <a:latin typeface="Baskerville" panose="02020502070401020303" pitchFamily="18" charset="0"/>
                <a:ea typeface="Baskerville" panose="02020502070401020303" pitchFamily="18" charset="0"/>
              </a:rPr>
            </a:br>
            <a:br>
              <a:rPr lang="tr-TR" dirty="0">
                <a:latin typeface="Baskerville" panose="02020502070401020303" pitchFamily="18" charset="0"/>
                <a:ea typeface="Baskerville" panose="02020502070401020303" pitchFamily="18" charset="0"/>
              </a:rPr>
            </a:br>
            <a:r>
              <a:rPr lang="tr-TR" b="1" i="0" dirty="0">
                <a:solidFill>
                  <a:srgbClr val="212529"/>
                </a:solidFill>
                <a:effectLst/>
                <a:latin typeface="Baskerville" panose="02020502070401020303" pitchFamily="18" charset="0"/>
                <a:ea typeface="Baskerville" panose="02020502070401020303" pitchFamily="18" charset="0"/>
              </a:rPr>
              <a:t>(2) Hakem, görevi kabul etmesi üzerine üç gün içerisinde tarafsızlık ve bağımsızlık beyanı imzalayarak Sekretaryaya sunar. Bu beyan elektronik imza ile verilebilir.</a:t>
            </a:r>
            <a:br>
              <a:rPr lang="tr-TR" b="1" dirty="0">
                <a:latin typeface="Baskerville" panose="02020502070401020303" pitchFamily="18" charset="0"/>
                <a:ea typeface="Baskerville" panose="02020502070401020303" pitchFamily="18" charset="0"/>
              </a:rPr>
            </a:br>
            <a:br>
              <a:rPr lang="tr-TR" dirty="0">
                <a:latin typeface="Baskerville" panose="02020502070401020303" pitchFamily="18" charset="0"/>
                <a:ea typeface="Baskerville" panose="02020502070401020303" pitchFamily="18" charset="0"/>
              </a:rPr>
            </a:br>
            <a:r>
              <a:rPr lang="tr-TR" b="0" i="0" dirty="0">
                <a:solidFill>
                  <a:srgbClr val="212529"/>
                </a:solidFill>
                <a:effectLst/>
                <a:latin typeface="Baskerville" panose="02020502070401020303" pitchFamily="18" charset="0"/>
                <a:ea typeface="Baskerville" panose="02020502070401020303" pitchFamily="18" charset="0"/>
              </a:rPr>
              <a:t>(3) Hakem, görevi kabul etmesinden önce ve tahkim yargılaması devam ederken tarafsızlığını ve bağımsızlığını etkileyebilecek her türlü durum ve koşullar ile tarafsızlık ve bağımsızlığından şüphe edilmeyi haklı gösterebilecek durum ve koşulları, yazılı olarak gecikmeksizin Sekretaryaya bildirmek zorundadır. Sekretarya, bu bilgileri taraflara tebliğ eder ve görüşlerini açıklamaları için uygun bir süre belirler. Bunu takiben Divan, konu hakkındaki kararını verir.</a:t>
            </a:r>
            <a:br>
              <a:rPr lang="tr-TR" dirty="0">
                <a:latin typeface="Baskerville" panose="02020502070401020303" pitchFamily="18" charset="0"/>
                <a:ea typeface="Baskerville" panose="02020502070401020303" pitchFamily="18" charset="0"/>
              </a:rPr>
            </a:br>
            <a:br>
              <a:rPr lang="tr-TR" dirty="0">
                <a:latin typeface="Baskerville" panose="02020502070401020303" pitchFamily="18" charset="0"/>
                <a:ea typeface="Baskerville" panose="02020502070401020303" pitchFamily="18" charset="0"/>
              </a:rPr>
            </a:br>
            <a:r>
              <a:rPr lang="tr-TR" b="0" i="0" dirty="0">
                <a:solidFill>
                  <a:srgbClr val="212529"/>
                </a:solidFill>
                <a:effectLst/>
                <a:latin typeface="Baskerville" panose="02020502070401020303" pitchFamily="18" charset="0"/>
                <a:ea typeface="Baskerville" panose="02020502070401020303" pitchFamily="18" charset="0"/>
              </a:rPr>
              <a:t>(4) Hakemler görev almayı kabul etmekle tahkimi, hukuki ve cezai sorumlulukların farkında olarak, işbu Kurallar uyarınca yürütmeyi ve sorumluluklarını yerine getirmeyi taahhüt ederler. Merkezin sadece hakem tayin etmek konusunda görev yaptığı hallerde bu hüküm uygulanma</a:t>
            </a:r>
            <a:r>
              <a:rPr lang="tr-TR" b="0" i="0" dirty="0">
                <a:solidFill>
                  <a:srgbClr val="212529"/>
                </a:solidFill>
                <a:effectLst/>
                <a:latin typeface="Roboto Condensed" panose="02000000000000000000" pitchFamily="2" charset="0"/>
              </a:rPr>
              <a:t>z.</a:t>
            </a:r>
            <a:endParaRPr lang="tr-TR" dirty="0"/>
          </a:p>
        </p:txBody>
      </p:sp>
    </p:spTree>
    <p:extLst>
      <p:ext uri="{BB962C8B-B14F-4D97-AF65-F5344CB8AC3E}">
        <p14:creationId xmlns:p14="http://schemas.microsoft.com/office/powerpoint/2010/main" val="366287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29916" y="381000"/>
            <a:ext cx="9346233" cy="599728"/>
          </a:xfrm>
        </p:spPr>
        <p:txBody>
          <a:bodyPr rtlCol="0">
            <a:normAutofit fontScale="90000"/>
          </a:bodyPr>
          <a:lstStyle/>
          <a:p>
            <a:pPr algn="ctr" rtl="0"/>
            <a: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HAKEM SAYISI  ve HAKEMLERİN SEÇİMİ</a:t>
            </a: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graphicFrame>
        <p:nvGraphicFramePr>
          <p:cNvPr id="4" name="Diyagram 3">
            <a:extLst>
              <a:ext uri="{FF2B5EF4-FFF2-40B4-BE49-F238E27FC236}">
                <a16:creationId xmlns:a16="http://schemas.microsoft.com/office/drawing/2014/main" id="{DB302400-24FF-06AE-E804-E68AC1D5C07A}"/>
              </a:ext>
            </a:extLst>
          </p:cNvPr>
          <p:cNvGraphicFramePr/>
          <p:nvPr>
            <p:extLst>
              <p:ext uri="{D42A27DB-BD31-4B8C-83A1-F6EECF244321}">
                <p14:modId xmlns:p14="http://schemas.microsoft.com/office/powerpoint/2010/main" val="4026788355"/>
              </p:ext>
            </p:extLst>
          </p:nvPr>
        </p:nvGraphicFramePr>
        <p:xfrm>
          <a:off x="987619" y="-99392"/>
          <a:ext cx="10801200" cy="7488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etin kutusu 6">
            <a:extLst>
              <a:ext uri="{FF2B5EF4-FFF2-40B4-BE49-F238E27FC236}">
                <a16:creationId xmlns:a16="http://schemas.microsoft.com/office/drawing/2014/main" id="{10E5B3F2-F0CD-21EF-9DB1-CB75C8DBFC69}"/>
              </a:ext>
            </a:extLst>
          </p:cNvPr>
          <p:cNvSpPr txBox="1"/>
          <p:nvPr/>
        </p:nvSpPr>
        <p:spPr>
          <a:xfrm>
            <a:off x="2998068" y="980728"/>
            <a:ext cx="6264696" cy="369332"/>
          </a:xfrm>
          <a:prstGeom prst="rect">
            <a:avLst/>
          </a:prstGeom>
          <a:noFill/>
        </p:spPr>
        <p:txBody>
          <a:bodyPr wrap="square" rtlCol="0">
            <a:spAutoFit/>
          </a:bodyPr>
          <a:lstStyle/>
          <a:p>
            <a:pPr algn="ctr">
              <a:lnSpc>
                <a:spcPct val="100000"/>
              </a:lnSpc>
              <a:buClr>
                <a:schemeClr val="tx1">
                  <a:lumMod val="65000"/>
                  <a:lumOff val="35000"/>
                </a:schemeClr>
              </a:buClr>
            </a:pPr>
            <a:r>
              <a:rPr lang="tr-TR" sz="1800" b="1" u="sng" dirty="0">
                <a:latin typeface="Baskerville" panose="02020502070401020303" pitchFamily="18" charset="0"/>
                <a:ea typeface="Baskerville" panose="02020502070401020303" pitchFamily="18" charset="0"/>
              </a:rPr>
              <a:t>(TBB Tahkim Kuralları Madde 12 ve 13)</a:t>
            </a:r>
          </a:p>
        </p:txBody>
      </p:sp>
    </p:spTree>
    <p:extLst>
      <p:ext uri="{BB962C8B-B14F-4D97-AF65-F5344CB8AC3E}">
        <p14:creationId xmlns:p14="http://schemas.microsoft.com/office/powerpoint/2010/main" val="216832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EB1F8A-483F-E4F1-A8C3-9C1CA8C9BAAC}"/>
              </a:ext>
            </a:extLst>
          </p:cNvPr>
          <p:cNvSpPr>
            <a:spLocks noGrp="1"/>
          </p:cNvSpPr>
          <p:nvPr>
            <p:ph type="title"/>
          </p:nvPr>
        </p:nvSpPr>
        <p:spPr/>
        <p:txBody>
          <a:bodyPr>
            <a:normAutofit fontScale="90000"/>
          </a:bodyPr>
          <a:lstStyle/>
          <a:p>
            <a:pPr algn="ctr"/>
            <a:r>
              <a:rPr lang="tr-TR" sz="4000" b="1" dirty="0">
                <a:latin typeface="Baskerville" panose="02020502070401020303" pitchFamily="18" charset="0"/>
                <a:ea typeface="Baskerville" panose="02020502070401020303" pitchFamily="18" charset="0"/>
              </a:rPr>
              <a:t>HAKEMLERİN REDDİ VE DEĞİŞTİRİLMESİ</a:t>
            </a:r>
            <a:br>
              <a:rPr lang="tr-TR" sz="4000" b="1" dirty="0">
                <a:latin typeface="Baskerville" panose="02020502070401020303" pitchFamily="18" charset="0"/>
                <a:ea typeface="Baskerville" panose="02020502070401020303" pitchFamily="18" charset="0"/>
              </a:rPr>
            </a:br>
            <a:r>
              <a:rPr lang="tr-TR" sz="1800" b="1" dirty="0">
                <a:latin typeface="Baskerville" panose="02020502070401020303" pitchFamily="18" charset="0"/>
                <a:ea typeface="Baskerville" panose="02020502070401020303" pitchFamily="18" charset="0"/>
              </a:rPr>
              <a:t>(</a:t>
            </a:r>
            <a:r>
              <a:rPr lang="tr-TR" sz="1800" b="1" u="sng" dirty="0">
                <a:latin typeface="Baskerville" panose="02020502070401020303" pitchFamily="18" charset="0"/>
                <a:ea typeface="Baskerville" panose="02020502070401020303" pitchFamily="18" charset="0"/>
              </a:rPr>
              <a:t>TBB Tahkim Kuralları Madde 14 ve 15)</a:t>
            </a:r>
            <a:br>
              <a:rPr lang="tr-TR" sz="1600" dirty="0"/>
            </a:br>
            <a:endParaRPr lang="tr-TR" dirty="0"/>
          </a:p>
        </p:txBody>
      </p:sp>
      <p:sp>
        <p:nvSpPr>
          <p:cNvPr id="3" name="İçerik Yer Tutucusu 2">
            <a:extLst>
              <a:ext uri="{FF2B5EF4-FFF2-40B4-BE49-F238E27FC236}">
                <a16:creationId xmlns:a16="http://schemas.microsoft.com/office/drawing/2014/main" id="{F8F9F40A-7A97-4215-05D9-7A58A139845C}"/>
              </a:ext>
            </a:extLst>
          </p:cNvPr>
          <p:cNvSpPr>
            <a:spLocks noGrp="1"/>
          </p:cNvSpPr>
          <p:nvPr>
            <p:ph idx="1"/>
          </p:nvPr>
        </p:nvSpPr>
        <p:spPr>
          <a:xfrm>
            <a:off x="1251352" y="1844676"/>
            <a:ext cx="10175671" cy="4824684"/>
          </a:xfrm>
        </p:spPr>
        <p:txBody>
          <a:bodyPr/>
          <a:lstStyle/>
          <a:p>
            <a:pPr marL="0" indent="0">
              <a:buNone/>
            </a:pPr>
            <a:r>
              <a:rPr lang="tr-TR" sz="2400" b="1" u="sng" dirty="0">
                <a:latin typeface="Baskerville" panose="02020502070401020303" pitchFamily="18" charset="0"/>
                <a:ea typeface="Baskerville" panose="02020502070401020303" pitchFamily="18" charset="0"/>
              </a:rPr>
              <a:t>Hakemlerin Reddi</a:t>
            </a:r>
          </a:p>
          <a:p>
            <a:pPr marL="0" indent="0" algn="just">
              <a:buNone/>
            </a:pPr>
            <a:r>
              <a:rPr lang="tr-TR" b="0" i="0" dirty="0">
                <a:solidFill>
                  <a:srgbClr val="212529"/>
                </a:solidFill>
                <a:effectLst/>
                <a:latin typeface="Baskerville" panose="02020502070401020303" pitchFamily="18" charset="0"/>
                <a:ea typeface="Baskerville" panose="02020502070401020303" pitchFamily="18" charset="0"/>
              </a:rPr>
              <a:t> </a:t>
            </a:r>
            <a:r>
              <a:rPr lang="tr-TR" sz="2400" b="0" i="0" dirty="0">
                <a:solidFill>
                  <a:srgbClr val="212529"/>
                </a:solidFill>
                <a:effectLst/>
                <a:latin typeface="Baskerville" panose="02020502070401020303" pitchFamily="18" charset="0"/>
                <a:ea typeface="Baskerville" panose="02020502070401020303" pitchFamily="18" charset="0"/>
              </a:rPr>
              <a:t>Hakem, taraflarca kararlaştırılan niteliklere sahip olmadığı, tarafsızlığından ve bağımsızlığından şüphe etmeyi haklı gösteren hal ve şartlar gerçekleştiği veya hakemlik görevini yapmasını engelleyen diğer sebepler bulunduğu takdirde reddedilebilir. Hakemin reddi talebi, Sekretaryaya sunulacak yazılı bir beyanla yapılır. Bu beyanda, hakemin reddi talebine sebep olan hal ve şartlar açıklanır.</a:t>
            </a:r>
          </a:p>
          <a:p>
            <a:pPr marL="0" indent="0">
              <a:buNone/>
            </a:pPr>
            <a:endParaRPr lang="tr-TR" dirty="0">
              <a:solidFill>
                <a:srgbClr val="212529"/>
              </a:solidFill>
              <a:latin typeface="Baskerville" panose="02020502070401020303" pitchFamily="18" charset="0"/>
              <a:ea typeface="Baskerville" panose="02020502070401020303" pitchFamily="18" charset="0"/>
            </a:endParaRPr>
          </a:p>
          <a:p>
            <a:pPr marL="0" indent="0">
              <a:buNone/>
            </a:pPr>
            <a:r>
              <a:rPr lang="tr-TR" sz="2400" b="1" u="sng" dirty="0">
                <a:solidFill>
                  <a:srgbClr val="212529"/>
                </a:solidFill>
                <a:latin typeface="Baskerville" panose="02020502070401020303" pitchFamily="18" charset="0"/>
                <a:ea typeface="Baskerville" panose="02020502070401020303" pitchFamily="18" charset="0"/>
              </a:rPr>
              <a:t>Hakemlerin Değiştirilmesi</a:t>
            </a:r>
          </a:p>
          <a:p>
            <a:pPr marL="0" indent="0" algn="just">
              <a:buNone/>
            </a:pPr>
            <a:r>
              <a:rPr lang="tr-TR" sz="2400" b="0" i="0" dirty="0">
                <a:solidFill>
                  <a:srgbClr val="212529"/>
                </a:solidFill>
                <a:effectLst/>
                <a:latin typeface="Baskerville" panose="02020502070401020303" pitchFamily="18" charset="0"/>
                <a:ea typeface="Baskerville" panose="02020502070401020303" pitchFamily="18" charset="0"/>
              </a:rPr>
              <a:t>Divan, </a:t>
            </a:r>
            <a:r>
              <a:rPr lang="tr-TR" sz="2400" b="0" i="0" dirty="0" err="1">
                <a:solidFill>
                  <a:srgbClr val="212529"/>
                </a:solidFill>
                <a:effectLst/>
                <a:latin typeface="Baskerville" panose="02020502070401020303" pitchFamily="18" charset="0"/>
                <a:ea typeface="Baskerville" panose="02020502070401020303" pitchFamily="18" charset="0"/>
              </a:rPr>
              <a:t>red</a:t>
            </a:r>
            <a:r>
              <a:rPr lang="tr-TR" sz="2400" b="0" i="0" dirty="0">
                <a:solidFill>
                  <a:srgbClr val="212529"/>
                </a:solidFill>
                <a:effectLst/>
                <a:latin typeface="Baskerville" panose="02020502070401020303" pitchFamily="18" charset="0"/>
                <a:ea typeface="Baskerville" panose="02020502070401020303" pitchFamily="18" charset="0"/>
              </a:rPr>
              <a:t> talebinin kabulü, tarafların anlaşarak hakemi reddetmesi veya hakemin çekilmesi halinde ilgili hakem yerine yeni bir hakem belirlenmesine karar verir.</a:t>
            </a:r>
            <a:endParaRPr lang="tr-TR" sz="2400" dirty="0">
              <a:solidFill>
                <a:srgbClr val="212529"/>
              </a:solidFill>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48915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7300" y="188640"/>
            <a:ext cx="10198998" cy="1124743"/>
          </a:xfrm>
        </p:spPr>
        <p:txBody>
          <a:bodyPr rtlCol="0">
            <a:noAutofit/>
          </a:bodyPr>
          <a:lstStyle/>
          <a:p>
            <a:pPr algn="ctr"/>
            <a:r>
              <a:rPr lang="tr-TR" sz="28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TAHKİM YERİ, TAHKİM DİLİ VE </a:t>
            </a:r>
            <a:br>
              <a:rPr lang="tr-TR" sz="28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r>
              <a:rPr lang="tr-TR" sz="28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ESASA UYGULANACAK HUKUK</a:t>
            </a:r>
            <a:br>
              <a:rPr lang="tr-TR" sz="24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r>
              <a:rPr lang="tr-TR" sz="2400" b="1" u="sng" dirty="0">
                <a:latin typeface="Baskerville" panose="02020502070401020303" pitchFamily="18" charset="0"/>
                <a:ea typeface="Baskerville" panose="02020502070401020303" pitchFamily="18" charset="0"/>
              </a:rPr>
              <a:t>(</a:t>
            </a:r>
            <a:r>
              <a:rPr lang="tr-TR" sz="1800" b="1" u="sng" cap="none" dirty="0">
                <a:latin typeface="Baskerville" panose="02020502070401020303" pitchFamily="18" charset="0"/>
                <a:ea typeface="Baskerville" panose="02020502070401020303" pitchFamily="18" charset="0"/>
              </a:rPr>
              <a:t>TBB Tahkim Kuralları Madde 18, 19 ve 20</a:t>
            </a:r>
            <a:r>
              <a:rPr lang="tr-TR" sz="2400" b="1" u="sng" dirty="0">
                <a:latin typeface="Baskerville" panose="02020502070401020303" pitchFamily="18" charset="0"/>
                <a:ea typeface="Baskerville" panose="02020502070401020303" pitchFamily="18" charset="0"/>
              </a:rPr>
              <a:t>)</a:t>
            </a:r>
            <a:br>
              <a:rPr lang="tr-TR" sz="2400" b="1" u="sng" dirty="0">
                <a:latin typeface="Baskerville" panose="02020502070401020303" pitchFamily="18" charset="0"/>
                <a:ea typeface="Baskerville" panose="02020502070401020303" pitchFamily="18" charset="0"/>
              </a:rPr>
            </a:br>
            <a:br>
              <a:rPr lang="tr-TR" sz="24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endParaRPr lang="tr-TR" sz="24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endParaRP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graphicFrame>
        <p:nvGraphicFramePr>
          <p:cNvPr id="4" name="Diyagram 3">
            <a:extLst>
              <a:ext uri="{FF2B5EF4-FFF2-40B4-BE49-F238E27FC236}">
                <a16:creationId xmlns:a16="http://schemas.microsoft.com/office/drawing/2014/main" id="{3EE114B4-F8CA-E710-1F73-720CF676064B}"/>
              </a:ext>
            </a:extLst>
          </p:cNvPr>
          <p:cNvGraphicFramePr/>
          <p:nvPr>
            <p:extLst>
              <p:ext uri="{D42A27DB-BD31-4B8C-83A1-F6EECF244321}">
                <p14:modId xmlns:p14="http://schemas.microsoft.com/office/powerpoint/2010/main" val="1621287806"/>
              </p:ext>
            </p:extLst>
          </p:nvPr>
        </p:nvGraphicFramePr>
        <p:xfrm>
          <a:off x="0" y="1412776"/>
          <a:ext cx="12188825"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240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5213" y="76535"/>
            <a:ext cx="10364787" cy="505267"/>
          </a:xfrm>
          <a:prstGeom prst="rect">
            <a:avLst/>
          </a:prstGeom>
        </p:spPr>
        <p:txBody>
          <a:bodyPr vert="horz" wrap="square" lIns="0" tIns="12700" rIns="0" bIns="0" rtlCol="0" anchor="t">
            <a:spAutoFit/>
          </a:bodyPr>
          <a:lstStyle/>
          <a:p>
            <a:pPr marL="12700" algn="ctr">
              <a:lnSpc>
                <a:spcPct val="100000"/>
              </a:lnSpc>
              <a:spcBef>
                <a:spcPts val="100"/>
              </a:spcBef>
            </a:pPr>
            <a:r>
              <a:rPr lang="tr-TR" sz="3200" b="1" spc="-20" dirty="0">
                <a:latin typeface="Baskerville" panose="02020502070401020303" pitchFamily="18" charset="0"/>
                <a:ea typeface="Baskerville" panose="02020502070401020303" pitchFamily="18" charset="0"/>
                <a:cs typeface="Calibri"/>
              </a:rPr>
              <a:t>Duruşmaya</a:t>
            </a:r>
            <a:r>
              <a:rPr lang="tr-TR" sz="3200" b="1" spc="-25" dirty="0">
                <a:latin typeface="Baskerville" panose="02020502070401020303" pitchFamily="18" charset="0"/>
                <a:ea typeface="Baskerville" panose="02020502070401020303" pitchFamily="18" charset="0"/>
                <a:cs typeface="Calibri"/>
              </a:rPr>
              <a:t> </a:t>
            </a:r>
            <a:r>
              <a:rPr lang="tr-TR" sz="3200" b="1" spc="-10" dirty="0">
                <a:latin typeface="Baskerville" panose="02020502070401020303" pitchFamily="18" charset="0"/>
                <a:ea typeface="Baskerville" panose="02020502070401020303" pitchFamily="18" charset="0"/>
                <a:cs typeface="Calibri"/>
              </a:rPr>
              <a:t>İlişkin</a:t>
            </a:r>
            <a:r>
              <a:rPr lang="tr-TR" sz="3200" b="1" spc="-25" dirty="0">
                <a:latin typeface="Baskerville" panose="02020502070401020303" pitchFamily="18" charset="0"/>
                <a:ea typeface="Baskerville" panose="02020502070401020303" pitchFamily="18" charset="0"/>
                <a:cs typeface="Calibri"/>
              </a:rPr>
              <a:t> </a:t>
            </a:r>
            <a:r>
              <a:rPr lang="tr-TR" sz="3200" b="1" spc="-15" dirty="0">
                <a:latin typeface="Baskerville" panose="02020502070401020303" pitchFamily="18" charset="0"/>
                <a:ea typeface="Baskerville" panose="02020502070401020303" pitchFamily="18" charset="0"/>
                <a:cs typeface="Calibri"/>
              </a:rPr>
              <a:t>Temel</a:t>
            </a:r>
            <a:r>
              <a:rPr lang="tr-TR" sz="3200" b="1" spc="-25" dirty="0">
                <a:latin typeface="Baskerville" panose="02020502070401020303" pitchFamily="18" charset="0"/>
                <a:ea typeface="Baskerville" panose="02020502070401020303" pitchFamily="18" charset="0"/>
                <a:cs typeface="Calibri"/>
              </a:rPr>
              <a:t> </a:t>
            </a:r>
            <a:r>
              <a:rPr lang="tr-TR" sz="3200" b="1" spc="-5" dirty="0">
                <a:latin typeface="Baskerville" panose="02020502070401020303" pitchFamily="18" charset="0"/>
                <a:ea typeface="Baskerville" panose="02020502070401020303" pitchFamily="18" charset="0"/>
                <a:cs typeface="Calibri"/>
              </a:rPr>
              <a:t>Esaslar</a:t>
            </a:r>
            <a:endParaRPr lang="tr-TR" sz="3200" b="1" dirty="0">
              <a:latin typeface="Baskerville" panose="02020502070401020303" pitchFamily="18" charset="0"/>
              <a:ea typeface="Baskerville" panose="02020502070401020303" pitchFamily="18" charset="0"/>
              <a:cs typeface="Calibri"/>
            </a:endParaRPr>
          </a:p>
        </p:txBody>
      </p:sp>
      <p:graphicFrame>
        <p:nvGraphicFramePr>
          <p:cNvPr id="20" name="Tablo 19">
            <a:extLst>
              <a:ext uri="{FF2B5EF4-FFF2-40B4-BE49-F238E27FC236}">
                <a16:creationId xmlns:a16="http://schemas.microsoft.com/office/drawing/2014/main" id="{F3ADB090-C56F-E041-8A2F-EAB2B03E8C25}"/>
              </a:ext>
            </a:extLst>
          </p:cNvPr>
          <p:cNvGraphicFramePr>
            <a:graphicFrameLocks noGrp="1"/>
          </p:cNvGraphicFramePr>
          <p:nvPr>
            <p:extLst>
              <p:ext uri="{D42A27DB-BD31-4B8C-83A1-F6EECF244321}">
                <p14:modId xmlns:p14="http://schemas.microsoft.com/office/powerpoint/2010/main" val="4038923078"/>
              </p:ext>
            </p:extLst>
          </p:nvPr>
        </p:nvGraphicFramePr>
        <p:xfrm>
          <a:off x="117747" y="836712"/>
          <a:ext cx="11809314" cy="6021288"/>
        </p:xfrm>
        <a:graphic>
          <a:graphicData uri="http://schemas.openxmlformats.org/drawingml/2006/table">
            <a:tbl>
              <a:tblPr firstRow="1" bandRow="1">
                <a:tableStyleId>{5C22544A-7EE6-4342-B048-85BDC9FD1C3A}</a:tableStyleId>
              </a:tblPr>
              <a:tblGrid>
                <a:gridCol w="5904657">
                  <a:extLst>
                    <a:ext uri="{9D8B030D-6E8A-4147-A177-3AD203B41FA5}">
                      <a16:colId xmlns:a16="http://schemas.microsoft.com/office/drawing/2014/main" val="3004418391"/>
                    </a:ext>
                  </a:extLst>
                </a:gridCol>
                <a:gridCol w="5904657">
                  <a:extLst>
                    <a:ext uri="{9D8B030D-6E8A-4147-A177-3AD203B41FA5}">
                      <a16:colId xmlns:a16="http://schemas.microsoft.com/office/drawing/2014/main" val="1261704855"/>
                    </a:ext>
                  </a:extLst>
                </a:gridCol>
              </a:tblGrid>
              <a:tr h="1627610">
                <a:tc>
                  <a:txBody>
                    <a:bodyPr/>
                    <a:lstStyle/>
                    <a:p>
                      <a:pPr algn="ctr"/>
                      <a:endParaRPr lang="tr-TR" sz="2400" b="1" dirty="0">
                        <a:solidFill>
                          <a:schemeClr val="tx1"/>
                        </a:solidFill>
                      </a:endParaRPr>
                    </a:p>
                    <a:p>
                      <a:pPr algn="ctr"/>
                      <a:endParaRPr lang="tr-TR" sz="2400" b="1" dirty="0">
                        <a:solidFill>
                          <a:schemeClr val="tx1"/>
                        </a:solidFill>
                        <a:latin typeface="Baskerville" panose="02020502070401020303" pitchFamily="18" charset="0"/>
                        <a:ea typeface="Baskerville" panose="02020502070401020303" pitchFamily="18" charset="0"/>
                      </a:endParaRPr>
                    </a:p>
                    <a:p>
                      <a:pPr algn="ctr"/>
                      <a:r>
                        <a:rPr lang="tr-TR" sz="2400" b="1" u="sng" dirty="0">
                          <a:solidFill>
                            <a:schemeClr val="tx1"/>
                          </a:solidFill>
                          <a:latin typeface="Baskerville" panose="02020502070401020303" pitchFamily="18" charset="0"/>
                          <a:ea typeface="Baskerville" panose="02020502070401020303" pitchFamily="18" charset="0"/>
                        </a:rPr>
                        <a:t>GÖREV BELGESİ</a:t>
                      </a:r>
                    </a:p>
                    <a:p>
                      <a:pPr algn="ctr"/>
                      <a:endParaRPr lang="tr-TR" sz="2400" b="1" u="sng" dirty="0">
                        <a:solidFill>
                          <a:schemeClr val="tx1"/>
                        </a:solidFill>
                        <a:latin typeface="Baskerville" panose="02020502070401020303" pitchFamily="18" charset="0"/>
                        <a:ea typeface="Baskerville" panose="02020502070401020303" pitchFamily="18" charset="0"/>
                      </a:endParaRPr>
                    </a:p>
                  </a:txBody>
                  <a:tcPr>
                    <a:solidFill>
                      <a:schemeClr val="accent1"/>
                    </a:solidFill>
                  </a:tcPr>
                </a:tc>
                <a:tc>
                  <a:txBody>
                    <a:bodyPr/>
                    <a:lstStyle/>
                    <a:p>
                      <a:pPr algn="ctr"/>
                      <a:endParaRPr lang="tr-TR" sz="2000" dirty="0">
                        <a:solidFill>
                          <a:schemeClr val="tx1"/>
                        </a:solidFill>
                      </a:endParaRPr>
                    </a:p>
                    <a:p>
                      <a:pPr algn="ctr"/>
                      <a:endParaRPr lang="tr-TR" sz="2400" dirty="0">
                        <a:solidFill>
                          <a:schemeClr val="tx1"/>
                        </a:solidFill>
                        <a:latin typeface="Baskerville" panose="02020502070401020303" pitchFamily="18" charset="0"/>
                        <a:ea typeface="Baskerville" panose="02020502070401020303" pitchFamily="18" charset="0"/>
                      </a:endParaRPr>
                    </a:p>
                    <a:p>
                      <a:pPr algn="ctr"/>
                      <a:r>
                        <a:rPr lang="tr-TR" sz="2400" u="sng" dirty="0">
                          <a:solidFill>
                            <a:schemeClr val="tx1"/>
                          </a:solidFill>
                          <a:latin typeface="Baskerville" panose="02020502070401020303" pitchFamily="18" charset="0"/>
                          <a:ea typeface="Baskerville" panose="02020502070401020303" pitchFamily="18" charset="0"/>
                        </a:rPr>
                        <a:t>USULİ ZAMAN ÇİZELGESİ</a:t>
                      </a:r>
                    </a:p>
                    <a:p>
                      <a:pPr algn="ctr"/>
                      <a:r>
                        <a:rPr lang="tr-TR" sz="1800" b="0" i="1" dirty="0">
                          <a:solidFill>
                            <a:schemeClr val="tx1"/>
                          </a:solidFill>
                          <a:latin typeface="Baskerville" panose="02020502070401020303" pitchFamily="18" charset="0"/>
                          <a:ea typeface="Baskerville" panose="02020502070401020303" pitchFamily="18" charset="0"/>
                        </a:rPr>
                        <a:t>(</a:t>
                      </a:r>
                      <a:r>
                        <a:rPr lang="tr-TR" sz="1800" b="0" i="1" dirty="0" err="1">
                          <a:solidFill>
                            <a:schemeClr val="tx1"/>
                          </a:solidFill>
                          <a:latin typeface="Baskerville" panose="02020502070401020303" pitchFamily="18" charset="0"/>
                          <a:ea typeface="Baskerville" panose="02020502070401020303" pitchFamily="18" charset="0"/>
                        </a:rPr>
                        <a:t>Procedural</a:t>
                      </a:r>
                      <a:r>
                        <a:rPr lang="tr-TR" sz="1800" b="0" i="1" dirty="0">
                          <a:solidFill>
                            <a:schemeClr val="tx1"/>
                          </a:solidFill>
                          <a:latin typeface="Baskerville" panose="02020502070401020303" pitchFamily="18" charset="0"/>
                          <a:ea typeface="Baskerville" panose="02020502070401020303" pitchFamily="18" charset="0"/>
                        </a:rPr>
                        <a:t> time-</a:t>
                      </a:r>
                      <a:r>
                        <a:rPr lang="tr-TR" sz="1800" b="0" i="1" dirty="0" err="1">
                          <a:solidFill>
                            <a:schemeClr val="tx1"/>
                          </a:solidFill>
                          <a:latin typeface="Baskerville" panose="02020502070401020303" pitchFamily="18" charset="0"/>
                          <a:ea typeface="Baskerville" panose="02020502070401020303" pitchFamily="18" charset="0"/>
                        </a:rPr>
                        <a:t>table</a:t>
                      </a:r>
                      <a:r>
                        <a:rPr lang="tr-TR" sz="1800" b="0" i="1" dirty="0">
                          <a:solidFill>
                            <a:schemeClr val="tx1"/>
                          </a:solidFill>
                          <a:latin typeface="Baskerville" panose="02020502070401020303" pitchFamily="18" charset="0"/>
                          <a:ea typeface="Baskerville" panose="02020502070401020303" pitchFamily="18" charset="0"/>
                        </a:rPr>
                        <a:t>)</a:t>
                      </a:r>
                    </a:p>
                  </a:txBody>
                  <a:tcPr>
                    <a:solidFill>
                      <a:schemeClr val="accent1"/>
                    </a:solidFill>
                  </a:tcPr>
                </a:tc>
                <a:extLst>
                  <a:ext uri="{0D108BD9-81ED-4DB2-BD59-A6C34878D82A}">
                    <a16:rowId xmlns:a16="http://schemas.microsoft.com/office/drawing/2014/main" val="2615816826"/>
                  </a:ext>
                </a:extLst>
              </a:tr>
              <a:tr h="4393678">
                <a:tc>
                  <a:txBody>
                    <a:bodyPr/>
                    <a:lstStyle/>
                    <a:p>
                      <a:pPr algn="ctr"/>
                      <a:endParaRPr lang="tr-TR" dirty="0"/>
                    </a:p>
                    <a:p>
                      <a:pPr algn="ctr"/>
                      <a:endParaRPr lang="tr-TR" sz="1600" dirty="0">
                        <a:solidFill>
                          <a:schemeClr val="tx1"/>
                        </a:solidFill>
                      </a:endParaRPr>
                    </a:p>
                    <a:p>
                      <a:pPr algn="ctr"/>
                      <a:endParaRPr lang="tr-TR" sz="2000" b="0" dirty="0">
                        <a:solidFill>
                          <a:schemeClr val="tx1"/>
                        </a:solidFill>
                      </a:endParaRPr>
                    </a:p>
                    <a:p>
                      <a:pPr algn="ctr"/>
                      <a:r>
                        <a:rPr lang="tr-TR" sz="2400" b="0" dirty="0">
                          <a:solidFill>
                            <a:schemeClr val="tx1"/>
                          </a:solidFill>
                          <a:latin typeface="Baskerville" panose="02020502070401020303" pitchFamily="18" charset="0"/>
                          <a:ea typeface="Baskerville" panose="02020502070401020303" pitchFamily="18" charset="0"/>
                        </a:rPr>
                        <a:t>Hakem/Hakemlerce, tarafların dilekçelerini esas alarak veya onların da katılımıyla, dava konusunun sınırlarının belirlenmesi ve çekişmeli maddi vakıaların doğru şekilde tespiti amacıyla görev belgesi düzenlenir.</a:t>
                      </a:r>
                      <a:endParaRPr lang="tr-TR" sz="2000" b="0" dirty="0">
                        <a:solidFill>
                          <a:schemeClr val="tx1"/>
                        </a:solidFill>
                        <a:latin typeface="Baskerville" panose="02020502070401020303" pitchFamily="18" charset="0"/>
                        <a:ea typeface="Baskerville" panose="02020502070401020303" pitchFamily="18" charset="0"/>
                      </a:endParaRPr>
                    </a:p>
                  </a:txBody>
                  <a:tcPr>
                    <a:solidFill>
                      <a:schemeClr val="accent1"/>
                    </a:solidFill>
                  </a:tcPr>
                </a:tc>
                <a:tc>
                  <a:txBody>
                    <a:bodyPr/>
                    <a:lstStyle/>
                    <a:p>
                      <a:endParaRPr lang="tr-TR" sz="1800" dirty="0"/>
                    </a:p>
                    <a:p>
                      <a:pPr algn="ctr"/>
                      <a:endParaRPr lang="tr-TR" sz="1600" dirty="0"/>
                    </a:p>
                    <a:p>
                      <a:pPr algn="ctr"/>
                      <a:endParaRPr lang="tr-TR" sz="1600" dirty="0"/>
                    </a:p>
                    <a:p>
                      <a:pPr algn="ctr"/>
                      <a:r>
                        <a:rPr lang="tr-TR" sz="2400" dirty="0">
                          <a:latin typeface="Baskerville" panose="02020502070401020303" pitchFamily="18" charset="0"/>
                          <a:ea typeface="Baskerville" panose="02020502070401020303" pitchFamily="18" charset="0"/>
                        </a:rPr>
                        <a:t>Tahkim yargılamasının yol haritasıdır. Yargılama sürecinin aşamalarını gösteren bu belgede, süreler ve tarihler başta olmak üzere; taraf beyanları, deliller, duruşma veya duruşmalar ve diğer usuli konular yer alır. </a:t>
                      </a:r>
                    </a:p>
                  </a:txBody>
                  <a:tcPr>
                    <a:solidFill>
                      <a:schemeClr val="accent1"/>
                    </a:solidFill>
                  </a:tcPr>
                </a:tc>
                <a:extLst>
                  <a:ext uri="{0D108BD9-81ED-4DB2-BD59-A6C34878D82A}">
                    <a16:rowId xmlns:a16="http://schemas.microsoft.com/office/drawing/2014/main" val="3037840977"/>
                  </a:ext>
                </a:extLst>
              </a:tr>
            </a:tbl>
          </a:graphicData>
        </a:graphic>
      </p:graphicFrame>
    </p:spTree>
    <p:extLst>
      <p:ext uri="{BB962C8B-B14F-4D97-AF65-F5344CB8AC3E}">
        <p14:creationId xmlns:p14="http://schemas.microsoft.com/office/powerpoint/2010/main" val="40219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F44518-CC0D-F2D5-A46F-7879E49F5F65}"/>
              </a:ext>
            </a:extLst>
          </p:cNvPr>
          <p:cNvSpPr>
            <a:spLocks noGrp="1"/>
          </p:cNvSpPr>
          <p:nvPr>
            <p:ph idx="1"/>
          </p:nvPr>
        </p:nvSpPr>
        <p:spPr>
          <a:xfrm>
            <a:off x="117749" y="76200"/>
            <a:ext cx="11881320" cy="6781800"/>
          </a:xfrm>
        </p:spPr>
        <p:txBody>
          <a:bodyPr>
            <a:normAutofit fontScale="25000" lnSpcReduction="20000"/>
          </a:bodyPr>
          <a:lstStyle/>
          <a:p>
            <a:pPr marL="0" indent="0" algn="ctr">
              <a:buNone/>
            </a:pPr>
            <a:r>
              <a:rPr lang="tr-TR" sz="7200" b="1" dirty="0">
                <a:solidFill>
                  <a:schemeClr val="tx1"/>
                </a:solidFill>
                <a:latin typeface="Baskerville" panose="02020502070401020303" pitchFamily="18" charset="0"/>
                <a:ea typeface="Baskerville" panose="02020502070401020303" pitchFamily="18" charset="0"/>
                <a:cs typeface="Calibri" panose="020F0502020204030204" pitchFamily="34" charset="0"/>
              </a:rPr>
              <a:t>TBB TAHKİM KURALLARI</a:t>
            </a:r>
          </a:p>
          <a:p>
            <a:pPr marL="0" indent="0" algn="ctr">
              <a:buNone/>
            </a:pPr>
            <a:r>
              <a:rPr lang="tr-TR" sz="7200" b="1" dirty="0">
                <a:solidFill>
                  <a:schemeClr val="tx1"/>
                </a:solidFill>
                <a:latin typeface="Baskerville" panose="02020502070401020303" pitchFamily="18" charset="0"/>
                <a:ea typeface="Baskerville" panose="02020502070401020303" pitchFamily="18" charset="0"/>
                <a:cs typeface="Calibri" panose="020F0502020204030204" pitchFamily="34" charset="0"/>
              </a:rPr>
              <a:t>Görev Belgesi</a:t>
            </a:r>
            <a:endParaRPr lang="tr-TR" sz="7200" dirty="0">
              <a:solidFill>
                <a:schemeClr val="tx1"/>
              </a:solidFill>
              <a:latin typeface="Baskerville" panose="02020502070401020303" pitchFamily="18" charset="0"/>
              <a:ea typeface="Baskerville" panose="02020502070401020303" pitchFamily="18" charset="0"/>
              <a:cs typeface="Calibri" panose="020F0502020204030204" pitchFamily="34" charset="0"/>
            </a:endParaRPr>
          </a:p>
          <a:p>
            <a:pPr marL="0" indent="0">
              <a:buNone/>
            </a:pPr>
            <a:r>
              <a:rPr lang="tr-TR" sz="7200" b="1" dirty="0">
                <a:solidFill>
                  <a:schemeClr val="tx1"/>
                </a:solidFill>
                <a:latin typeface="Baskerville" panose="02020502070401020303" pitchFamily="18" charset="0"/>
                <a:ea typeface="Baskerville" panose="02020502070401020303" pitchFamily="18" charset="0"/>
                <a:cs typeface="Calibri" panose="020F0502020204030204" pitchFamily="34" charset="0"/>
              </a:rPr>
              <a:t>Madde 21:</a:t>
            </a:r>
            <a:endParaRPr lang="tr-TR" sz="7200" dirty="0">
              <a:solidFill>
                <a:schemeClr val="tx1"/>
              </a:solidFill>
              <a:latin typeface="Baskerville" panose="02020502070401020303" pitchFamily="18" charset="0"/>
              <a:ea typeface="Baskerville" panose="02020502070401020303" pitchFamily="18" charset="0"/>
              <a:cs typeface="Calibri" panose="020F0502020204030204" pitchFamily="34" charset="0"/>
            </a:endParaRPr>
          </a:p>
          <a:p>
            <a:pPr marL="0" indent="0">
              <a:buNone/>
            </a:pPr>
            <a:r>
              <a:rPr lang="tr-TR" sz="7200" dirty="0">
                <a:latin typeface="Baskerville" panose="02020502070401020303" pitchFamily="18" charset="0"/>
                <a:ea typeface="Baskerville" panose="02020502070401020303" pitchFamily="18" charset="0"/>
                <a:cs typeface="Calibri" panose="020F0502020204030204" pitchFamily="34" charset="0"/>
              </a:rPr>
              <a:t>(1) Taraflarca aksi kararlaştırılmadıkça, Hakem / Hakem Heyeti, dava dilekçesi ve cevap dilekçesi verildikten sonra, Sekretaryaya tarafsızlık ve bağımsızlık beyanı sunulmasından itibaren bir hafta içerisinde bir görev belgesi hazırlar. Bu süre, Hakem / Hakem Heyetinin gerekçeli talebi üzerine veya gerekli görülmesi halinde resen Divan tarafından uzatılabilir.</a:t>
            </a:r>
            <a:br>
              <a:rPr lang="tr-TR" sz="7200" dirty="0">
                <a:latin typeface="Baskerville" panose="02020502070401020303" pitchFamily="18" charset="0"/>
                <a:ea typeface="Baskerville" panose="02020502070401020303" pitchFamily="18" charset="0"/>
                <a:cs typeface="Calibri" panose="020F0502020204030204" pitchFamily="34" charset="0"/>
              </a:rPr>
            </a:br>
            <a:br>
              <a:rPr lang="tr-TR" sz="7200" dirty="0">
                <a:latin typeface="Baskerville" panose="02020502070401020303" pitchFamily="18" charset="0"/>
                <a:ea typeface="Baskerville" panose="02020502070401020303" pitchFamily="18" charset="0"/>
                <a:cs typeface="Calibri" panose="020F0502020204030204" pitchFamily="34" charset="0"/>
              </a:rPr>
            </a:br>
            <a:r>
              <a:rPr lang="tr-TR" sz="7200" dirty="0">
                <a:latin typeface="Baskerville" panose="02020502070401020303" pitchFamily="18" charset="0"/>
                <a:ea typeface="Baskerville" panose="02020502070401020303" pitchFamily="18" charset="0"/>
                <a:cs typeface="Calibri" panose="020F0502020204030204" pitchFamily="34" charset="0"/>
              </a:rPr>
              <a:t>(2) Görev belgesinde, aşağıdaki hususlar yer alır:</a:t>
            </a:r>
            <a:br>
              <a:rPr lang="tr-TR" sz="7200" dirty="0">
                <a:latin typeface="Baskerville" panose="02020502070401020303" pitchFamily="18" charset="0"/>
                <a:ea typeface="Baskerville" panose="02020502070401020303" pitchFamily="18" charset="0"/>
                <a:cs typeface="Calibri" panose="020F0502020204030204" pitchFamily="34" charset="0"/>
              </a:rPr>
            </a:br>
            <a:endParaRPr lang="tr-TR" sz="7200" dirty="0">
              <a:latin typeface="Baskerville" panose="02020502070401020303" pitchFamily="18" charset="0"/>
              <a:ea typeface="Baskerville" panose="02020502070401020303" pitchFamily="18" charset="0"/>
              <a:cs typeface="Calibri" panose="020F0502020204030204" pitchFamily="34" charset="0"/>
            </a:endParaRPr>
          </a:p>
          <a:p>
            <a:pPr marL="0" indent="0">
              <a:buNone/>
            </a:pPr>
            <a:r>
              <a:rPr lang="tr-TR" sz="7200" dirty="0">
                <a:latin typeface="Baskerville" panose="02020502070401020303" pitchFamily="18" charset="0"/>
                <a:ea typeface="Baskerville" panose="02020502070401020303" pitchFamily="18" charset="0"/>
                <a:cs typeface="Calibri" panose="020F0502020204030204" pitchFamily="34" charset="0"/>
              </a:rPr>
              <a:t>a) Tarafların ve varsa vekillerinin adı soyadı, kimlik numaraları, tüzel kişiler için unvanı ve MERSİS numarası ya da vergi kimlik numarası, adresleri, telefon ve faks numaraları ile elektronik posta adresleri, vekillerin baro sicil numaraları;</a:t>
            </a:r>
          </a:p>
          <a:p>
            <a:pPr marL="0" indent="0">
              <a:buNone/>
            </a:pPr>
            <a:r>
              <a:rPr lang="tr-TR" sz="7200" dirty="0">
                <a:latin typeface="Baskerville" panose="02020502070401020303" pitchFamily="18" charset="0"/>
                <a:ea typeface="Baskerville" panose="02020502070401020303" pitchFamily="18" charset="0"/>
                <a:cs typeface="Calibri" panose="020F0502020204030204" pitchFamily="34" charset="0"/>
              </a:rPr>
              <a:t>b) Hakem veya hakemlerin adı soyadı, kimlik numaraları, adresleri, telefon ve faks numaraları ile elektronik posta adresleri;</a:t>
            </a:r>
          </a:p>
          <a:p>
            <a:pPr marL="0" indent="0">
              <a:buNone/>
            </a:pPr>
            <a:r>
              <a:rPr lang="tr-TR" sz="7200" dirty="0">
                <a:latin typeface="Baskerville" panose="02020502070401020303" pitchFamily="18" charset="0"/>
                <a:ea typeface="Baskerville" panose="02020502070401020303" pitchFamily="18" charset="0"/>
                <a:cs typeface="Calibri" panose="020F0502020204030204" pitchFamily="34" charset="0"/>
              </a:rPr>
              <a:t>c) Tahkim sırasında bildirim ve tebligatlar için geçerli olan adresler ve elektronik posta adresleri;</a:t>
            </a:r>
          </a:p>
          <a:p>
            <a:pPr marL="0" indent="0">
              <a:buNone/>
            </a:pPr>
            <a:r>
              <a:rPr lang="tr-TR" sz="7200" dirty="0">
                <a:latin typeface="Baskerville" panose="02020502070401020303" pitchFamily="18" charset="0"/>
                <a:ea typeface="Baskerville" panose="02020502070401020303" pitchFamily="18" charset="0"/>
                <a:cs typeface="Calibri" panose="020F0502020204030204" pitchFamily="34" charset="0"/>
              </a:rPr>
              <a:t>d) Tarafların iddia ve savunmalarının özeti ve talep sonuçları ile birlikte değer tayini mümkün olan hallerde taleplerin miktarı ve değer tayini mümkün olmayan hallerde bu taleplerin yaklaşık parasal değeri;</a:t>
            </a:r>
          </a:p>
          <a:p>
            <a:pPr marL="0" indent="0">
              <a:buNone/>
            </a:pPr>
            <a:r>
              <a:rPr lang="tr-TR" sz="7200" dirty="0">
                <a:latin typeface="Baskerville" panose="02020502070401020303" pitchFamily="18" charset="0"/>
                <a:ea typeface="Baskerville" panose="02020502070401020303" pitchFamily="18" charset="0"/>
                <a:cs typeface="Calibri" panose="020F0502020204030204" pitchFamily="34" charset="0"/>
              </a:rPr>
              <a:t>e) Hakem / Hakem Heyeti uygun gördüğü takdirde karara bağlanacak uyuşmazlık konularının listesi;</a:t>
            </a:r>
          </a:p>
          <a:p>
            <a:pPr marL="0" indent="0">
              <a:buNone/>
            </a:pPr>
            <a:r>
              <a:rPr lang="tr-TR" sz="7200" dirty="0">
                <a:latin typeface="Baskerville" panose="02020502070401020303" pitchFamily="18" charset="0"/>
                <a:ea typeface="Baskerville" panose="02020502070401020303" pitchFamily="18" charset="0"/>
                <a:cs typeface="Calibri" panose="020F0502020204030204" pitchFamily="34" charset="0"/>
              </a:rPr>
              <a:t>f) Tahkim yeri;</a:t>
            </a:r>
          </a:p>
          <a:p>
            <a:pPr marL="0" indent="0">
              <a:buNone/>
            </a:pPr>
            <a:r>
              <a:rPr lang="tr-TR" sz="7200" dirty="0">
                <a:latin typeface="Baskerville" panose="02020502070401020303" pitchFamily="18" charset="0"/>
                <a:ea typeface="Baskerville" panose="02020502070401020303" pitchFamily="18" charset="0"/>
                <a:cs typeface="Calibri" panose="020F0502020204030204" pitchFamily="34" charset="0"/>
              </a:rPr>
              <a:t>g) Tahkim dili veya dilleri;</a:t>
            </a:r>
          </a:p>
          <a:p>
            <a:pPr marL="0" indent="0">
              <a:buNone/>
            </a:pPr>
            <a:r>
              <a:rPr lang="tr-TR" sz="7200" dirty="0">
                <a:latin typeface="Baskerville" panose="02020502070401020303" pitchFamily="18" charset="0"/>
                <a:ea typeface="Baskerville" panose="02020502070401020303" pitchFamily="18" charset="0"/>
                <a:cs typeface="Calibri" panose="020F0502020204030204" pitchFamily="34" charset="0"/>
              </a:rPr>
              <a:t>h) Uygulanacak usul kuralları,</a:t>
            </a:r>
          </a:p>
          <a:p>
            <a:pPr marL="0" indent="0">
              <a:buNone/>
            </a:pPr>
            <a:r>
              <a:rPr lang="tr-TR" sz="7200" dirty="0">
                <a:latin typeface="Baskerville" panose="02020502070401020303" pitchFamily="18" charset="0"/>
                <a:ea typeface="Baskerville" panose="02020502070401020303" pitchFamily="18" charset="0"/>
                <a:cs typeface="Calibri" panose="020F0502020204030204" pitchFamily="34" charset="0"/>
              </a:rPr>
              <a:t>i) Hakem / Hakem Heyetine hakkaniyet ve </a:t>
            </a:r>
            <a:r>
              <a:rPr lang="tr-TR" sz="7200" dirty="0" err="1">
                <a:latin typeface="Baskerville" panose="02020502070401020303" pitchFamily="18" charset="0"/>
                <a:ea typeface="Baskerville" panose="02020502070401020303" pitchFamily="18" charset="0"/>
                <a:cs typeface="Calibri" panose="020F0502020204030204" pitchFamily="34" charset="0"/>
              </a:rPr>
              <a:t>nesafete</a:t>
            </a:r>
            <a:r>
              <a:rPr lang="tr-TR" sz="7200" dirty="0">
                <a:latin typeface="Baskerville" panose="02020502070401020303" pitchFamily="18" charset="0"/>
                <a:ea typeface="Baskerville" panose="02020502070401020303" pitchFamily="18" charset="0"/>
                <a:cs typeface="Calibri" panose="020F0502020204030204" pitchFamily="34" charset="0"/>
              </a:rPr>
              <a:t> göre karar verebileceğine dair verilen yetki.</a:t>
            </a:r>
            <a:br>
              <a:rPr lang="tr-TR" sz="7200" dirty="0">
                <a:latin typeface="Calibri" panose="020F0502020204030204" pitchFamily="34" charset="0"/>
                <a:cs typeface="Calibri" panose="020F0502020204030204" pitchFamily="34" charset="0"/>
              </a:rPr>
            </a:br>
            <a:endParaRPr lang="tr-TR" sz="7200" dirty="0">
              <a:latin typeface="Calibri" panose="020F0502020204030204" pitchFamily="34" charset="0"/>
              <a:cs typeface="Calibri" panose="020F0502020204030204" pitchFamily="34" charset="0"/>
            </a:endParaRPr>
          </a:p>
          <a:p>
            <a:pPr marL="0" indent="0">
              <a:buNone/>
            </a:pPr>
            <a:br>
              <a:rPr lang="tr-TR" sz="7200" b="0" i="0" dirty="0">
                <a:solidFill>
                  <a:srgbClr val="212529"/>
                </a:solidFill>
                <a:effectLst/>
                <a:latin typeface="Roboto Condensed" panose="020F0502020204030204" pitchFamily="34" charset="0"/>
              </a:rPr>
            </a:br>
            <a:br>
              <a:rPr lang="tr-TR" sz="7200" b="0" i="0" dirty="0">
                <a:solidFill>
                  <a:srgbClr val="212529"/>
                </a:solidFill>
                <a:effectLst/>
                <a:latin typeface="Roboto Condensed" panose="020F0502020204030204" pitchFamily="34" charset="0"/>
              </a:rPr>
            </a:br>
            <a:endParaRPr lang="tr-TR" sz="7200" dirty="0"/>
          </a:p>
        </p:txBody>
      </p:sp>
    </p:spTree>
    <p:extLst>
      <p:ext uri="{BB962C8B-B14F-4D97-AF65-F5344CB8AC3E}">
        <p14:creationId xmlns:p14="http://schemas.microsoft.com/office/powerpoint/2010/main" val="263536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C30EB89-4064-2769-13A1-D252F7313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72" y="20053"/>
            <a:ext cx="6408712" cy="6858000"/>
          </a:xfrm>
          <a:prstGeom prst="rect">
            <a:avLst/>
          </a:prstGeom>
        </p:spPr>
      </p:pic>
      <p:pic>
        <p:nvPicPr>
          <p:cNvPr id="4" name="Resim 3">
            <a:extLst>
              <a:ext uri="{FF2B5EF4-FFF2-40B4-BE49-F238E27FC236}">
                <a16:creationId xmlns:a16="http://schemas.microsoft.com/office/drawing/2014/main" id="{D1B4B322-8320-CDCB-EB9A-CBDAD80C2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21"/>
            <a:ext cx="5734372" cy="6858000"/>
          </a:xfrm>
          <a:prstGeom prst="rect">
            <a:avLst/>
          </a:prstGeom>
        </p:spPr>
      </p:pic>
    </p:spTree>
    <p:extLst>
      <p:ext uri="{BB962C8B-B14F-4D97-AF65-F5344CB8AC3E}">
        <p14:creationId xmlns:p14="http://schemas.microsoft.com/office/powerpoint/2010/main" val="157171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alpha val="72644"/>
          </a:schemeClr>
        </a:solidFill>
        <a:effectLst/>
      </p:bgPr>
    </p:bg>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F2836B7-DF8E-B601-7253-8BC4BB5642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804" y="68179"/>
            <a:ext cx="5472608" cy="6781800"/>
          </a:xfrm>
        </p:spPr>
      </p:pic>
      <p:pic>
        <p:nvPicPr>
          <p:cNvPr id="2" name="Resim 1">
            <a:extLst>
              <a:ext uri="{FF2B5EF4-FFF2-40B4-BE49-F238E27FC236}">
                <a16:creationId xmlns:a16="http://schemas.microsoft.com/office/drawing/2014/main" id="{B995E982-7913-25F3-46FC-A419C68AF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222" y="4012"/>
            <a:ext cx="5616805" cy="6853989"/>
          </a:xfrm>
          <a:prstGeom prst="rect">
            <a:avLst/>
          </a:prstGeom>
        </p:spPr>
      </p:pic>
    </p:spTree>
    <p:extLst>
      <p:ext uri="{BB962C8B-B14F-4D97-AF65-F5344CB8AC3E}">
        <p14:creationId xmlns:p14="http://schemas.microsoft.com/office/powerpoint/2010/main" val="216099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51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549796" y="2010972"/>
            <a:ext cx="2380162" cy="2074055"/>
          </a:xfrm>
        </p:spPr>
        <p:txBody>
          <a:bodyPr rtlCol="0" anchor="ctr">
            <a:normAutofit/>
          </a:bodyPr>
          <a:lstStyle/>
          <a:p>
            <a:pPr algn="ctr"/>
            <a:r>
              <a:rPr lang="tr-TR" sz="2800" b="1" dirty="0">
                <a:solidFill>
                  <a:srgbClr val="2A1A00"/>
                </a:solidFill>
                <a:latin typeface="Baskerville" panose="02020502070401020303" pitchFamily="18" charset="0"/>
                <a:ea typeface="Baskerville" panose="02020502070401020303" pitchFamily="18" charset="0"/>
                <a:cs typeface="Bangla MN" panose="02000500020000000000" pitchFamily="2" charset="0"/>
              </a:rPr>
              <a:t>TBB TAHKİM MERKEZİ</a:t>
            </a:r>
          </a:p>
        </p:txBody>
      </p:sp>
      <p:sp>
        <p:nvSpPr>
          <p:cNvPr id="30" name="Rectangle 29">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299"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İçerik Yer Tutucusu 2"/>
          <p:cNvSpPr>
            <a:spLocks noGrp="1"/>
          </p:cNvSpPr>
          <p:nvPr>
            <p:ph idx="1"/>
          </p:nvPr>
        </p:nvSpPr>
        <p:spPr>
          <a:xfrm>
            <a:off x="3827582" y="188640"/>
            <a:ext cx="8099478" cy="6552728"/>
          </a:xfrm>
        </p:spPr>
        <p:txBody>
          <a:bodyPr rtlCol="0" anchor="ctr">
            <a:normAutofit/>
          </a:bodyPr>
          <a:lstStyle/>
          <a:p>
            <a:pPr algn="just">
              <a:lnSpc>
                <a:spcPct val="100000"/>
              </a:lnSpc>
              <a:buClr>
                <a:schemeClr val="bg1">
                  <a:lumMod val="65000"/>
                  <a:lumOff val="35000"/>
                </a:schemeClr>
              </a:buClr>
            </a:pPr>
            <a:r>
              <a:rPr lang="tr-TR" sz="2200" dirty="0">
                <a:solidFill>
                  <a:schemeClr val="bg1">
                    <a:lumMod val="65000"/>
                    <a:lumOff val="35000"/>
                  </a:schemeClr>
                </a:solidFill>
                <a:latin typeface="Baskerville" panose="02020502070401020303" pitchFamily="18" charset="0"/>
                <a:ea typeface="Baskerville" panose="02020502070401020303" pitchFamily="18" charset="0"/>
              </a:rPr>
              <a:t>Türkiye Barolar Birliği Tahkim Merkezi, </a:t>
            </a:r>
            <a:r>
              <a:rPr lang="tr-TR" sz="2200" b="1" u="sng" dirty="0">
                <a:solidFill>
                  <a:schemeClr val="bg1">
                    <a:lumMod val="65000"/>
                    <a:lumOff val="35000"/>
                  </a:schemeClr>
                </a:solidFill>
                <a:latin typeface="Baskerville" panose="02020502070401020303" pitchFamily="18" charset="0"/>
                <a:ea typeface="Baskerville" panose="02020502070401020303" pitchFamily="18" charset="0"/>
              </a:rPr>
              <a:t>milletlerarası niteliktekiler de dahil</a:t>
            </a:r>
            <a:r>
              <a:rPr lang="tr-TR" sz="2200" dirty="0">
                <a:solidFill>
                  <a:schemeClr val="bg1">
                    <a:lumMod val="65000"/>
                    <a:lumOff val="35000"/>
                  </a:schemeClr>
                </a:solidFill>
                <a:latin typeface="Baskerville" panose="02020502070401020303" pitchFamily="18" charset="0"/>
                <a:ea typeface="Baskerville" panose="02020502070401020303" pitchFamily="18" charset="0"/>
              </a:rPr>
              <a:t> olmak üzere tüm uyuşmazlıkların adalete uygun ve ivedilikle çözümlenmesi amacıyla </a:t>
            </a:r>
            <a:r>
              <a:rPr lang="tr-TR" sz="2200" b="1" u="sng" dirty="0">
                <a:solidFill>
                  <a:schemeClr val="bg1">
                    <a:lumMod val="65000"/>
                    <a:lumOff val="35000"/>
                  </a:schemeClr>
                </a:solidFill>
                <a:latin typeface="Baskerville" panose="02020502070401020303" pitchFamily="18" charset="0"/>
                <a:ea typeface="Baskerville" panose="02020502070401020303" pitchFamily="18" charset="0"/>
              </a:rPr>
              <a:t>kurumsal tahkim</a:t>
            </a:r>
            <a:r>
              <a:rPr lang="tr-TR" sz="2200" b="1" dirty="0">
                <a:solidFill>
                  <a:schemeClr val="bg1">
                    <a:lumMod val="65000"/>
                    <a:lumOff val="35000"/>
                  </a:schemeClr>
                </a:solidFill>
                <a:latin typeface="Baskerville" panose="02020502070401020303" pitchFamily="18" charset="0"/>
                <a:ea typeface="Baskerville" panose="02020502070401020303" pitchFamily="18" charset="0"/>
              </a:rPr>
              <a:t> </a:t>
            </a:r>
            <a:r>
              <a:rPr lang="tr-TR" sz="2200" dirty="0">
                <a:solidFill>
                  <a:schemeClr val="bg1">
                    <a:lumMod val="65000"/>
                    <a:lumOff val="35000"/>
                  </a:schemeClr>
                </a:solidFill>
                <a:latin typeface="Baskerville" panose="02020502070401020303" pitchFamily="18" charset="0"/>
                <a:ea typeface="Baskerville" panose="02020502070401020303" pitchFamily="18" charset="0"/>
              </a:rPr>
              <a:t>hizmeti sunmak üzere Türkiye Barolar Birliği bünyesinde kurulmuş </a:t>
            </a:r>
            <a:r>
              <a:rPr lang="tr-TR" sz="2200" b="1" u="sng" dirty="0">
                <a:solidFill>
                  <a:schemeClr val="bg1">
                    <a:lumMod val="65000"/>
                    <a:lumOff val="35000"/>
                  </a:schemeClr>
                </a:solidFill>
                <a:latin typeface="Baskerville" panose="02020502070401020303" pitchFamily="18" charset="0"/>
                <a:ea typeface="Baskerville" panose="02020502070401020303" pitchFamily="18" charset="0"/>
              </a:rPr>
              <a:t>bağımsız ve tarafsız bir tahkim merkezidir.</a:t>
            </a:r>
          </a:p>
          <a:p>
            <a:pPr algn="just">
              <a:lnSpc>
                <a:spcPct val="100000"/>
              </a:lnSpc>
              <a:buClr>
                <a:schemeClr val="bg1">
                  <a:lumMod val="65000"/>
                  <a:lumOff val="35000"/>
                </a:schemeClr>
              </a:buClr>
            </a:pPr>
            <a:endParaRPr lang="tr-TR" sz="2200" dirty="0">
              <a:solidFill>
                <a:schemeClr val="bg1">
                  <a:lumMod val="65000"/>
                  <a:lumOff val="35000"/>
                </a:schemeClr>
              </a:solidFill>
              <a:latin typeface="Baskerville" panose="02020502070401020303" pitchFamily="18" charset="0"/>
              <a:ea typeface="Baskerville" panose="02020502070401020303" pitchFamily="18" charset="0"/>
            </a:endParaRPr>
          </a:p>
          <a:p>
            <a:pPr algn="just">
              <a:lnSpc>
                <a:spcPct val="100000"/>
              </a:lnSpc>
              <a:buClr>
                <a:schemeClr val="bg1">
                  <a:lumMod val="65000"/>
                  <a:lumOff val="35000"/>
                </a:schemeClr>
              </a:buClr>
            </a:pPr>
            <a:r>
              <a:rPr lang="tr-TR" sz="2200" dirty="0">
                <a:solidFill>
                  <a:schemeClr val="bg1">
                    <a:lumMod val="65000"/>
                    <a:lumOff val="35000"/>
                  </a:schemeClr>
                </a:solidFill>
                <a:latin typeface="Baskerville" panose="02020502070401020303" pitchFamily="18" charset="0"/>
                <a:ea typeface="Baskerville" panose="02020502070401020303" pitchFamily="18" charset="0"/>
              </a:rPr>
              <a:t>TBB Tahkim Merkezi, kurumsal tahkim hizmeti verir. Tarafların sözleşmelerinde TBB Tahkim Merkezi’ni seçmeleri ile birlikte uyuşmazlıklar burada görülür. Yargılama, TBB Tahkim Merkezi’nin kurallarına göre yapılır.</a:t>
            </a:r>
          </a:p>
          <a:p>
            <a:pPr marL="0" indent="0" algn="just">
              <a:lnSpc>
                <a:spcPct val="100000"/>
              </a:lnSpc>
              <a:buClr>
                <a:schemeClr val="bg1">
                  <a:lumMod val="65000"/>
                  <a:lumOff val="35000"/>
                </a:schemeClr>
              </a:buClr>
              <a:buNone/>
            </a:pPr>
            <a:endParaRPr lang="tr-TR" sz="2200" dirty="0">
              <a:solidFill>
                <a:schemeClr val="bg1">
                  <a:lumMod val="65000"/>
                  <a:lumOff val="35000"/>
                </a:schemeClr>
              </a:solidFill>
              <a:latin typeface="Baskerville" panose="02020502070401020303" pitchFamily="18" charset="0"/>
              <a:ea typeface="Baskerville" panose="02020502070401020303" pitchFamily="18" charset="0"/>
            </a:endParaRPr>
          </a:p>
          <a:p>
            <a:pPr algn="just">
              <a:lnSpc>
                <a:spcPct val="100000"/>
              </a:lnSpc>
              <a:buClr>
                <a:schemeClr val="bg1">
                  <a:lumMod val="65000"/>
                  <a:lumOff val="35000"/>
                </a:schemeClr>
              </a:buClr>
            </a:pPr>
            <a:r>
              <a:rPr lang="tr-TR" sz="2200" dirty="0">
                <a:solidFill>
                  <a:schemeClr val="bg1">
                    <a:lumMod val="65000"/>
                    <a:lumOff val="35000"/>
                  </a:schemeClr>
                </a:solidFill>
                <a:latin typeface="Baskerville" panose="02020502070401020303" pitchFamily="18" charset="0"/>
                <a:ea typeface="Baskerville" panose="02020502070401020303" pitchFamily="18" charset="0"/>
              </a:rPr>
              <a:t>TBB  Tahkim Merkezi’nde yargılama yapılırken Hukuk Muhakemeleri Kanunu («HMK») ve Milletlerarası Tahkim Kanunu’nun («MTK») emredici düzenlemeleri de dikkate alınır.</a:t>
            </a:r>
          </a:p>
          <a:p>
            <a:pPr marL="0" indent="0" algn="just">
              <a:lnSpc>
                <a:spcPct val="100000"/>
              </a:lnSpc>
              <a:buClr>
                <a:schemeClr val="bg1">
                  <a:lumMod val="65000"/>
                  <a:lumOff val="35000"/>
                </a:schemeClr>
              </a:buClr>
              <a:buNone/>
            </a:pPr>
            <a:r>
              <a:rPr lang="tr-TR" sz="2200" dirty="0">
                <a:solidFill>
                  <a:schemeClr val="bg1">
                    <a:lumMod val="65000"/>
                    <a:lumOff val="35000"/>
                  </a:schemeClr>
                </a:solidFill>
                <a:latin typeface="Baskerville" panose="02020502070401020303" pitchFamily="18" charset="0"/>
                <a:ea typeface="Baskerville" panose="02020502070401020303" pitchFamily="18" charset="0"/>
              </a:rPr>
              <a:t> </a:t>
            </a:r>
          </a:p>
        </p:txBody>
      </p:sp>
    </p:spTree>
    <p:extLst>
      <p:ext uri="{BB962C8B-B14F-4D97-AF65-F5344CB8AC3E}">
        <p14:creationId xmlns:p14="http://schemas.microsoft.com/office/powerpoint/2010/main" val="41797009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alpha val="65000"/>
          </a:schemeClr>
        </a:solidFill>
        <a:effectLst/>
      </p:bgPr>
    </p:bg>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392B90E-2113-67E7-8B8F-0E760A34FA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9812" y="28074"/>
            <a:ext cx="4932946" cy="6781800"/>
          </a:xfrm>
        </p:spPr>
      </p:pic>
    </p:spTree>
    <p:extLst>
      <p:ext uri="{BB962C8B-B14F-4D97-AF65-F5344CB8AC3E}">
        <p14:creationId xmlns:p14="http://schemas.microsoft.com/office/powerpoint/2010/main" val="8902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5EFD4B0-1D2A-BB36-53C6-72A09B8ADD7F}"/>
              </a:ext>
            </a:extLst>
          </p:cNvPr>
          <p:cNvSpPr>
            <a:spLocks noGrp="1"/>
          </p:cNvSpPr>
          <p:nvPr>
            <p:ph idx="1"/>
          </p:nvPr>
        </p:nvSpPr>
        <p:spPr>
          <a:xfrm>
            <a:off x="1" y="0"/>
            <a:ext cx="12188824" cy="6858000"/>
          </a:xfrm>
        </p:spPr>
        <p:txBody>
          <a:bodyPr/>
          <a:lstStyle/>
          <a:p>
            <a:pPr marL="0" indent="0" algn="ctr">
              <a:buNone/>
            </a:pPr>
            <a:r>
              <a:rPr lang="tr-TR" sz="2800" b="1" dirty="0">
                <a:solidFill>
                  <a:schemeClr val="tx1"/>
                </a:solidFill>
                <a:latin typeface="Baskerville" panose="02020502070401020303" pitchFamily="18" charset="0"/>
                <a:ea typeface="Baskerville" panose="02020502070401020303" pitchFamily="18" charset="0"/>
              </a:rPr>
              <a:t>TBB TAHKİM KURALLARI</a:t>
            </a:r>
          </a:p>
          <a:p>
            <a:pPr marL="0" indent="0" algn="ctr">
              <a:buNone/>
            </a:pPr>
            <a:r>
              <a:rPr lang="tr-TR" sz="2800" b="1" i="0" dirty="0">
                <a:solidFill>
                  <a:srgbClr val="212529"/>
                </a:solidFill>
                <a:effectLst/>
                <a:latin typeface="Baskerville" panose="02020502070401020303" pitchFamily="18" charset="0"/>
                <a:ea typeface="Baskerville" panose="02020502070401020303" pitchFamily="18" charset="0"/>
              </a:rPr>
              <a:t>Usuli Zaman Çizelgesi</a:t>
            </a:r>
          </a:p>
          <a:p>
            <a:pPr marL="0" indent="0">
              <a:buNone/>
            </a:pPr>
            <a:endParaRPr lang="tr-TR" b="1" dirty="0">
              <a:solidFill>
                <a:srgbClr val="212529"/>
              </a:solidFill>
              <a:latin typeface="Baskerville" panose="02020502070401020303" pitchFamily="18" charset="0"/>
              <a:ea typeface="Baskerville" panose="02020502070401020303" pitchFamily="18" charset="0"/>
            </a:endParaRPr>
          </a:p>
          <a:p>
            <a:pPr marL="0" indent="0">
              <a:buNone/>
            </a:pPr>
            <a:r>
              <a:rPr lang="tr-TR" sz="2400" b="1" dirty="0">
                <a:solidFill>
                  <a:srgbClr val="212529"/>
                </a:solidFill>
                <a:latin typeface="Baskerville" panose="02020502070401020303" pitchFamily="18" charset="0"/>
                <a:ea typeface="Baskerville" panose="02020502070401020303" pitchFamily="18" charset="0"/>
              </a:rPr>
              <a:t>Madde 22:</a:t>
            </a:r>
            <a:endParaRPr lang="tr-TR" sz="2400" b="1" i="0" dirty="0">
              <a:solidFill>
                <a:srgbClr val="212529"/>
              </a:solidFill>
              <a:effectLst/>
              <a:latin typeface="Baskerville" panose="02020502070401020303" pitchFamily="18" charset="0"/>
              <a:ea typeface="Baskerville" panose="02020502070401020303" pitchFamily="18" charset="0"/>
            </a:endParaRPr>
          </a:p>
          <a:p>
            <a:pPr marL="0" indent="0">
              <a:buNone/>
            </a:pPr>
            <a:r>
              <a:rPr lang="tr-TR" sz="2400" b="0" i="0" dirty="0">
                <a:solidFill>
                  <a:srgbClr val="212529"/>
                </a:solidFill>
                <a:effectLst/>
                <a:latin typeface="Baskerville" panose="02020502070401020303" pitchFamily="18" charset="0"/>
                <a:ea typeface="Baskerville" panose="02020502070401020303" pitchFamily="18" charset="0"/>
              </a:rPr>
              <a:t>1) Görev belgesi düzenlenirken Hakem / Hakem Heyeti, tarafların görüşlerini aldıktan sonra bir zaman çizelgesi oluşturarak, </a:t>
            </a:r>
            <a:r>
              <a:rPr lang="tr-TR" sz="2400" b="1" i="0" dirty="0">
                <a:solidFill>
                  <a:srgbClr val="212529"/>
                </a:solidFill>
                <a:effectLst/>
                <a:latin typeface="Baskerville" panose="02020502070401020303" pitchFamily="18" charset="0"/>
                <a:ea typeface="Baskerville" panose="02020502070401020303" pitchFamily="18" charset="0"/>
              </a:rPr>
              <a:t>özellikle duruşma tarihi ve uygun gördüğü diğer usuli işlemlerin tarihlerini belirler</a:t>
            </a:r>
            <a:r>
              <a:rPr lang="tr-TR" sz="2400" b="0" i="0" dirty="0">
                <a:solidFill>
                  <a:srgbClr val="212529"/>
                </a:solidFill>
                <a:effectLst/>
                <a:latin typeface="Baskerville" panose="02020502070401020303" pitchFamily="18" charset="0"/>
                <a:ea typeface="Baskerville" panose="02020502070401020303" pitchFamily="18" charset="0"/>
              </a:rPr>
              <a:t>. Usuli zaman çizelgesi, görev belgesi ile birlikte hazırlanır.</a:t>
            </a:r>
            <a:br>
              <a:rPr lang="tr-TR" sz="2400" dirty="0">
                <a:latin typeface="Baskerville" panose="02020502070401020303" pitchFamily="18" charset="0"/>
                <a:ea typeface="Baskerville" panose="02020502070401020303" pitchFamily="18" charset="0"/>
              </a:rPr>
            </a:br>
            <a:br>
              <a:rPr lang="tr-TR" sz="2400" dirty="0">
                <a:latin typeface="Baskerville" panose="02020502070401020303" pitchFamily="18" charset="0"/>
                <a:ea typeface="Baskerville" panose="02020502070401020303" pitchFamily="18" charset="0"/>
              </a:rPr>
            </a:br>
            <a:r>
              <a:rPr lang="tr-TR" sz="2400" b="0" i="0" dirty="0">
                <a:solidFill>
                  <a:srgbClr val="212529"/>
                </a:solidFill>
                <a:effectLst/>
                <a:latin typeface="Baskerville" panose="02020502070401020303" pitchFamily="18" charset="0"/>
                <a:ea typeface="Baskerville" panose="02020502070401020303" pitchFamily="18" charset="0"/>
              </a:rPr>
              <a:t>(2) Hakem / Hakem Heyeti, usuli zaman çizelgesini, taraflara ve Sekretaryaya iletir. </a:t>
            </a:r>
            <a:r>
              <a:rPr lang="tr-TR" sz="2400" b="1" i="0" dirty="0">
                <a:solidFill>
                  <a:srgbClr val="212529"/>
                </a:solidFill>
                <a:effectLst/>
                <a:latin typeface="Baskerville" panose="02020502070401020303" pitchFamily="18" charset="0"/>
                <a:ea typeface="Baskerville" panose="02020502070401020303" pitchFamily="18" charset="0"/>
              </a:rPr>
              <a:t>Taraflar, varsa duruşma talebi dahil itirazlarını üç gün içerisinde </a:t>
            </a:r>
            <a:r>
              <a:rPr lang="tr-TR" sz="2400" b="1" i="0" dirty="0" err="1">
                <a:solidFill>
                  <a:srgbClr val="212529"/>
                </a:solidFill>
                <a:effectLst/>
                <a:latin typeface="Baskerville" panose="02020502070401020303" pitchFamily="18" charset="0"/>
                <a:ea typeface="Baskerville" panose="02020502070401020303" pitchFamily="18" charset="0"/>
              </a:rPr>
              <a:t>Sektetaryaya</a:t>
            </a:r>
            <a:r>
              <a:rPr lang="tr-TR" sz="2400" b="1" i="0" dirty="0">
                <a:solidFill>
                  <a:srgbClr val="212529"/>
                </a:solidFill>
                <a:effectLst/>
                <a:latin typeface="Baskerville" panose="02020502070401020303" pitchFamily="18" charset="0"/>
                <a:ea typeface="Baskerville" panose="02020502070401020303" pitchFamily="18" charset="0"/>
              </a:rPr>
              <a:t> sunarlar. </a:t>
            </a:r>
            <a:r>
              <a:rPr lang="tr-TR" sz="2400" b="0" i="0" dirty="0">
                <a:solidFill>
                  <a:srgbClr val="212529"/>
                </a:solidFill>
                <a:effectLst/>
                <a:latin typeface="Baskerville" panose="02020502070401020303" pitchFamily="18" charset="0"/>
                <a:ea typeface="Baskerville" panose="02020502070401020303" pitchFamily="18" charset="0"/>
              </a:rPr>
              <a:t>Gerekli görülen hallerde Hakem / Hakem Heyeti, tarafların itirazlarını ve gerekirse görüşlerini dikkate alarak usuli zaman çizelgesinde belirtilmiş tarihleri ve süreleri değiştirebilir. Bu halde Hakem / Hakem Heyeti, yeni usuli zaman çizelgesini üç gün içerisinde Sekretaryaya bildirir. Sekretarya yeni usuli zaman çizelgesini derhal taraflara iletir. İtiraz üzerine hazırlanan usuli zaman çizelgesi kesindir.</a:t>
            </a:r>
            <a:endParaRPr lang="tr-TR" sz="24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8043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pic>
        <p:nvPicPr>
          <p:cNvPr id="11" name="Resim 10">
            <a:extLst>
              <a:ext uri="{FF2B5EF4-FFF2-40B4-BE49-F238E27FC236}">
                <a16:creationId xmlns:a16="http://schemas.microsoft.com/office/drawing/2014/main" id="{6C34A637-D4D6-CBE5-FF2A-8A01A1E07B04}"/>
              </a:ext>
            </a:extLst>
          </p:cNvPr>
          <p:cNvPicPr>
            <a:picLocks noChangeAspect="1"/>
          </p:cNvPicPr>
          <p:nvPr/>
        </p:nvPicPr>
        <p:blipFill rotWithShape="1">
          <a:blip r:embed="rId3">
            <a:extLst>
              <a:ext uri="{28A0092B-C50C-407E-A947-70E740481C1C}">
                <a14:useLocalDpi xmlns:a14="http://schemas.microsoft.com/office/drawing/2010/main" val="0"/>
              </a:ext>
            </a:extLst>
          </a:blip>
          <a:srcRect l="29348" t="16368" r="29347" b="3424"/>
          <a:stretch/>
        </p:blipFill>
        <p:spPr>
          <a:xfrm>
            <a:off x="3142084" y="0"/>
            <a:ext cx="6552728" cy="6858000"/>
          </a:xfrm>
          <a:prstGeom prst="rect">
            <a:avLst/>
          </a:prstGeom>
        </p:spPr>
      </p:pic>
    </p:spTree>
    <p:extLst>
      <p:ext uri="{BB962C8B-B14F-4D97-AF65-F5344CB8AC3E}">
        <p14:creationId xmlns:p14="http://schemas.microsoft.com/office/powerpoint/2010/main" val="268230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5272" y="548680"/>
            <a:ext cx="10167732" cy="576064"/>
          </a:xfrm>
        </p:spPr>
        <p:txBody>
          <a:bodyPr rtlCol="0">
            <a:normAutofit fontScale="90000"/>
          </a:bodyPr>
          <a:lstStyle/>
          <a:p>
            <a:pPr algn="ctr"/>
            <a: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TAHKİM SÜRESİ</a:t>
            </a:r>
            <a:b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r>
              <a:rPr lang="tr-TR" sz="2000" b="1" u="sng" cap="none" dirty="0">
                <a:latin typeface="Baskerville" panose="02020502070401020303" pitchFamily="18" charset="0"/>
                <a:ea typeface="Baskerville" panose="02020502070401020303" pitchFamily="18" charset="0"/>
              </a:rPr>
              <a:t>(TBB Tahkim Kuralları Madde 28)</a:t>
            </a:r>
            <a:br>
              <a:rPr lang="tr-TR" sz="2000" b="1" u="sng" cap="none" dirty="0">
                <a:latin typeface="Baskerville" panose="02020502070401020303" pitchFamily="18" charset="0"/>
                <a:ea typeface="Baskerville" panose="02020502070401020303" pitchFamily="18" charset="0"/>
              </a:rPr>
            </a:br>
            <a:br>
              <a:rPr lang="tr-TR" sz="2000" b="1" u="sng" cap="none"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endParaRPr lang="tr-TR" sz="3200" u="sng"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endParaRP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sp>
        <p:nvSpPr>
          <p:cNvPr id="6" name="İçerik Yer Tutucusu 2">
            <a:extLst>
              <a:ext uri="{FF2B5EF4-FFF2-40B4-BE49-F238E27FC236}">
                <a16:creationId xmlns:a16="http://schemas.microsoft.com/office/drawing/2014/main" id="{4D7EEF09-A627-DF47-B18F-F69402AD5A63}"/>
              </a:ext>
            </a:extLst>
          </p:cNvPr>
          <p:cNvSpPr txBox="1">
            <a:spLocks/>
          </p:cNvSpPr>
          <p:nvPr/>
        </p:nvSpPr>
        <p:spPr>
          <a:xfrm>
            <a:off x="981844" y="1268760"/>
            <a:ext cx="10801200" cy="5733256"/>
          </a:xfrm>
          <a:prstGeom prst="rect">
            <a:avLst/>
          </a:prstGeom>
        </p:spPr>
        <p:txBody>
          <a:bodyPr vert="horz" lIns="91440" tIns="45720" rIns="91440" bIns="45720" rtlCol="0" anchor="ctr">
            <a:normAutofit/>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lnSpc>
                <a:spcPct val="100000"/>
              </a:lnSpc>
              <a:buClr>
                <a:schemeClr val="tx1">
                  <a:lumMod val="65000"/>
                  <a:lumOff val="35000"/>
                </a:schemeClr>
              </a:buClr>
            </a:pPr>
            <a:r>
              <a:rPr lang="tr-TR" sz="2400" b="1" u="sng"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TBB Tahkim Kuralları m. 28</a:t>
            </a:r>
            <a:endParaRPr lang="tr-TR" sz="2400" b="1" dirty="0">
              <a:latin typeface="Baskerville" panose="02020502070401020303" pitchFamily="18" charset="0"/>
              <a:ea typeface="Baskerville" panose="02020502070401020303" pitchFamily="18" charset="0"/>
            </a:endParaRP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Görev belgesindeki imzaların tamamlanmasından veya görev belgesinin onaylandığının Sekretarya tarafından Hakem / Hakem Heyetine bildirilmesinden itibaren </a:t>
            </a:r>
            <a:r>
              <a:rPr lang="tr-TR" sz="2400" b="1" u="sng" dirty="0">
                <a:latin typeface="Baskerville" panose="02020502070401020303" pitchFamily="18" charset="0"/>
                <a:ea typeface="Baskerville" panose="02020502070401020303" pitchFamily="18" charset="0"/>
              </a:rPr>
              <a:t>üç ay içinde</a:t>
            </a:r>
            <a:r>
              <a:rPr lang="tr-TR" sz="2400" b="1" dirty="0">
                <a:latin typeface="Baskerville" panose="02020502070401020303" pitchFamily="18" charset="0"/>
                <a:ea typeface="Baskerville" panose="02020502070401020303" pitchFamily="18" charset="0"/>
              </a:rPr>
              <a:t> </a:t>
            </a:r>
            <a:r>
              <a:rPr lang="tr-TR" sz="2400" dirty="0">
                <a:latin typeface="Baskerville" panose="02020502070401020303" pitchFamily="18" charset="0"/>
                <a:ea typeface="Baskerville" panose="02020502070401020303" pitchFamily="18" charset="0"/>
              </a:rPr>
              <a:t>Hakem / Hakem Heyeti, uyuşmazlığın esası hakkında karar verir.</a:t>
            </a: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Tahkim süresi, tarafların anlaşmaları ile; taraflar anlaşamadıkları takdirde Hakem / Hakem Heyetinin talebi üzerine ya da gerekli görülen hallerde resen Divan tarafından uzatılabilir.</a:t>
            </a:r>
          </a:p>
        </p:txBody>
      </p:sp>
    </p:spTree>
    <p:extLst>
      <p:ext uri="{BB962C8B-B14F-4D97-AF65-F5344CB8AC3E}">
        <p14:creationId xmlns:p14="http://schemas.microsoft.com/office/powerpoint/2010/main" val="233394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341884" y="381000"/>
            <a:ext cx="10088116" cy="864096"/>
          </a:xfrm>
        </p:spPr>
        <p:txBody>
          <a:bodyPr rtlCol="0">
            <a:normAutofit fontScale="90000"/>
          </a:bodyPr>
          <a:lstStyle/>
          <a:p>
            <a:pPr algn="ctr"/>
            <a: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YENİ TALEP SONUCU, TAHKİKAT VE DELİLLER</a:t>
            </a:r>
            <a:b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r>
              <a:rPr lang="tr-TR" sz="2000" b="1" u="sng" cap="none" dirty="0">
                <a:latin typeface="Baskerville" panose="02020502070401020303" pitchFamily="18" charset="0"/>
                <a:ea typeface="Baskerville" panose="02020502070401020303" pitchFamily="18" charset="0"/>
              </a:rPr>
              <a:t>(</a:t>
            </a:r>
            <a:r>
              <a:rPr lang="tr-TR" sz="2000" b="1" u="sng" cap="none" dirty="0" err="1">
                <a:latin typeface="Baskerville" panose="02020502070401020303" pitchFamily="18" charset="0"/>
                <a:ea typeface="Baskerville" panose="02020502070401020303" pitchFamily="18" charset="0"/>
              </a:rPr>
              <a:t>Tbb</a:t>
            </a:r>
            <a:r>
              <a:rPr lang="tr-TR" sz="2000" b="1" u="sng" cap="none" dirty="0">
                <a:latin typeface="Baskerville" panose="02020502070401020303" pitchFamily="18" charset="0"/>
                <a:ea typeface="Baskerville" panose="02020502070401020303" pitchFamily="18" charset="0"/>
              </a:rPr>
              <a:t> Tahkim Kuralları Madde 23 Ve 24)</a:t>
            </a:r>
            <a:br>
              <a:rPr lang="tr-TR" sz="2000" b="1" u="sng" cap="none" dirty="0">
                <a:latin typeface="Baskerville" panose="02020502070401020303" pitchFamily="18" charset="0"/>
                <a:ea typeface="Baskerville" panose="02020502070401020303" pitchFamily="18" charset="0"/>
              </a:rPr>
            </a:br>
            <a:endPar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endParaRP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graphicFrame>
        <p:nvGraphicFramePr>
          <p:cNvPr id="8" name="Diyagram 7">
            <a:extLst>
              <a:ext uri="{FF2B5EF4-FFF2-40B4-BE49-F238E27FC236}">
                <a16:creationId xmlns:a16="http://schemas.microsoft.com/office/drawing/2014/main" id="{E9F2C5E3-B4BB-0D07-37DB-C41EDBBCB630}"/>
              </a:ext>
            </a:extLst>
          </p:cNvPr>
          <p:cNvGraphicFramePr/>
          <p:nvPr>
            <p:extLst>
              <p:ext uri="{D42A27DB-BD31-4B8C-83A1-F6EECF244321}">
                <p14:modId xmlns:p14="http://schemas.microsoft.com/office/powerpoint/2010/main" val="824114786"/>
              </p:ext>
            </p:extLst>
          </p:nvPr>
        </p:nvGraphicFramePr>
        <p:xfrm>
          <a:off x="117747" y="980728"/>
          <a:ext cx="11953329"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ağ Ok 8">
            <a:extLst>
              <a:ext uri="{FF2B5EF4-FFF2-40B4-BE49-F238E27FC236}">
                <a16:creationId xmlns:a16="http://schemas.microsoft.com/office/drawing/2014/main" id="{D5FB0425-C90D-778E-A022-98FA7BA265CA}"/>
              </a:ext>
            </a:extLst>
          </p:cNvPr>
          <p:cNvSpPr/>
          <p:nvPr/>
        </p:nvSpPr>
        <p:spPr>
          <a:xfrm flipV="1">
            <a:off x="3718148" y="3933056"/>
            <a:ext cx="648072" cy="2880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a:extLst>
              <a:ext uri="{FF2B5EF4-FFF2-40B4-BE49-F238E27FC236}">
                <a16:creationId xmlns:a16="http://schemas.microsoft.com/office/drawing/2014/main" id="{820C457C-D32E-A6D9-48D5-858F7791FA56}"/>
              </a:ext>
            </a:extLst>
          </p:cNvPr>
          <p:cNvSpPr/>
          <p:nvPr/>
        </p:nvSpPr>
        <p:spPr>
          <a:xfrm flipV="1">
            <a:off x="7678588" y="3933056"/>
            <a:ext cx="648072" cy="36004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2271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28BB1466-BEA2-413B-1D57-14E6F59DC78D}"/>
              </a:ext>
            </a:extLst>
          </p:cNvPr>
          <p:cNvGraphicFramePr>
            <a:graphicFrameLocks noGrp="1"/>
          </p:cNvGraphicFramePr>
          <p:nvPr>
            <p:ph idx="1"/>
            <p:extLst>
              <p:ext uri="{D42A27DB-BD31-4B8C-83A1-F6EECF244321}">
                <p14:modId xmlns:p14="http://schemas.microsoft.com/office/powerpoint/2010/main" val="3023220186"/>
              </p:ext>
            </p:extLst>
          </p:nvPr>
        </p:nvGraphicFramePr>
        <p:xfrm>
          <a:off x="117748" y="116632"/>
          <a:ext cx="11953329"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53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5213" y="260648"/>
            <a:ext cx="10533547" cy="864096"/>
          </a:xfrm>
        </p:spPr>
        <p:txBody>
          <a:bodyPr rtlCol="0">
            <a:normAutofit fontScale="90000"/>
          </a:bodyPr>
          <a:lstStyle/>
          <a:p>
            <a:pPr algn="ctr"/>
            <a:r>
              <a:rPr lang="tr-TR" sz="3200" b="1" dirty="0" err="1">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DURUŞMaLAR</a:t>
            </a:r>
            <a:b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r>
              <a:rPr lang="tr-TR" sz="2000" b="1" u="sng" cap="none" dirty="0">
                <a:latin typeface="Baskerville" panose="02020502070401020303" pitchFamily="18" charset="0"/>
                <a:ea typeface="Baskerville" panose="02020502070401020303" pitchFamily="18" charset="0"/>
              </a:rPr>
              <a:t>(TBB Tahkim Kuralları Madde 25)</a:t>
            </a:r>
            <a:br>
              <a:rPr lang="tr-TR" sz="2000" b="1" u="sng" cap="none" dirty="0">
                <a:latin typeface="Baskerville" panose="02020502070401020303" pitchFamily="18" charset="0"/>
                <a:ea typeface="Baskerville" panose="02020502070401020303" pitchFamily="18" charset="0"/>
              </a:rPr>
            </a:br>
            <a:endPar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endParaRP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sp>
        <p:nvSpPr>
          <p:cNvPr id="6" name="İçerik Yer Tutucusu 2">
            <a:extLst>
              <a:ext uri="{FF2B5EF4-FFF2-40B4-BE49-F238E27FC236}">
                <a16:creationId xmlns:a16="http://schemas.microsoft.com/office/drawing/2014/main" id="{4D7EEF09-A627-DF47-B18F-F69402AD5A63}"/>
              </a:ext>
            </a:extLst>
          </p:cNvPr>
          <p:cNvSpPr txBox="1">
            <a:spLocks/>
          </p:cNvSpPr>
          <p:nvPr/>
        </p:nvSpPr>
        <p:spPr>
          <a:xfrm>
            <a:off x="1065212" y="836712"/>
            <a:ext cx="10645824" cy="5832648"/>
          </a:xfrm>
          <a:prstGeom prst="rect">
            <a:avLst/>
          </a:prstGeom>
        </p:spPr>
        <p:txBody>
          <a:bodyPr vert="horz" lIns="91440" tIns="45720" rIns="91440" bIns="45720" rtlCol="0" anchor="ctr">
            <a:normAutofit/>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Taraflardan birinin talebi üzerine veya gerekli gördüğü hallerde resen Hakem / Hakem Heyeti, tarafları, tanıkları, bilirkişi veya uzmanları dinlemek için duruşma yapılmasına karar verebilir. </a:t>
            </a: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Tarafların da görüşünü aldıktan sonra Hakem / Hakem Heyeti, duruşma yapmaksızın dosya üzerinden inceleme yaparak da karar verebilir. </a:t>
            </a:r>
          </a:p>
          <a:p>
            <a:pPr algn="just">
              <a:lnSpc>
                <a:spcPct val="100000"/>
              </a:lnSpc>
              <a:buClr>
                <a:schemeClr val="tx1">
                  <a:lumMod val="65000"/>
                  <a:lumOff val="35000"/>
                </a:schemeClr>
              </a:buClr>
            </a:pPr>
            <a:r>
              <a:rPr lang="tr-TR" sz="2400" b="1" dirty="0">
                <a:latin typeface="Baskerville" panose="02020502070401020303" pitchFamily="18" charset="0"/>
                <a:ea typeface="Baskerville" panose="02020502070401020303" pitchFamily="18" charset="0"/>
              </a:rPr>
              <a:t>Uyuşmazlığın tüm taraflarının dava ve cevap dilekçelerinde duruşma yapılmasına ilişkin talepleri olması veya uyuşmazlık miktarının 100.000,00 TL'yi geçmesi halinde duruşma yapılması zorunludur. </a:t>
            </a: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Hakem / Hakem Heyeti tarafından uygun görülmesi halinde duruşmalar çevrimiçi imkanlar kullanılarak gerçekleştirilebilir.</a:t>
            </a: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Duruşma tarihi, </a:t>
            </a:r>
            <a:r>
              <a:rPr lang="tr-TR" sz="2400" dirty="0" err="1">
                <a:latin typeface="Baskerville" panose="02020502070401020303" pitchFamily="18" charset="0"/>
                <a:ea typeface="Baskerville" panose="02020502070401020303" pitchFamily="18" charset="0"/>
              </a:rPr>
              <a:t>usuli</a:t>
            </a:r>
            <a:r>
              <a:rPr lang="tr-TR" sz="2400" dirty="0">
                <a:latin typeface="Baskerville" panose="02020502070401020303" pitchFamily="18" charset="0"/>
                <a:ea typeface="Baskerville" panose="02020502070401020303" pitchFamily="18" charset="0"/>
              </a:rPr>
              <a:t> zaman çizelgesinde gösterilir.</a:t>
            </a: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Hakem / Hakem Heyeti, gerekli gördüğü takdirde taraflara son dilekçelerini sunmaları için bir hafta süre verebilir. </a:t>
            </a:r>
          </a:p>
        </p:txBody>
      </p:sp>
    </p:spTree>
    <p:extLst>
      <p:ext uri="{BB962C8B-B14F-4D97-AF65-F5344CB8AC3E}">
        <p14:creationId xmlns:p14="http://schemas.microsoft.com/office/powerpoint/2010/main" val="63821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o 5">
            <a:extLst>
              <a:ext uri="{FF2B5EF4-FFF2-40B4-BE49-F238E27FC236}">
                <a16:creationId xmlns:a16="http://schemas.microsoft.com/office/drawing/2014/main" id="{B6F50E21-F7EC-45D2-67FB-229DB7CECBCE}"/>
              </a:ext>
            </a:extLst>
          </p:cNvPr>
          <p:cNvGraphicFramePr>
            <a:graphicFrameLocks noGrp="1"/>
          </p:cNvGraphicFramePr>
          <p:nvPr>
            <p:extLst>
              <p:ext uri="{D42A27DB-BD31-4B8C-83A1-F6EECF244321}">
                <p14:modId xmlns:p14="http://schemas.microsoft.com/office/powerpoint/2010/main" val="2173686270"/>
              </p:ext>
            </p:extLst>
          </p:nvPr>
        </p:nvGraphicFramePr>
        <p:xfrm>
          <a:off x="1" y="76201"/>
          <a:ext cx="12188824" cy="6781800"/>
        </p:xfrm>
        <a:graphic>
          <a:graphicData uri="http://schemas.openxmlformats.org/drawingml/2006/table">
            <a:tbl>
              <a:tblPr firstRow="1" bandRow="1">
                <a:tableStyleId>{5C22544A-7EE6-4342-B048-85BDC9FD1C3A}</a:tableStyleId>
              </a:tblPr>
              <a:tblGrid>
                <a:gridCol w="12188824">
                  <a:extLst>
                    <a:ext uri="{9D8B030D-6E8A-4147-A177-3AD203B41FA5}">
                      <a16:colId xmlns:a16="http://schemas.microsoft.com/office/drawing/2014/main" val="1741968161"/>
                    </a:ext>
                  </a:extLst>
                </a:gridCol>
              </a:tblGrid>
              <a:tr h="1016948">
                <a:tc>
                  <a:txBody>
                    <a:bodyPr/>
                    <a:lstStyle/>
                    <a:p>
                      <a:pPr algn="ctr"/>
                      <a:endParaRPr lang="tr-TR" sz="1600" dirty="0"/>
                    </a:p>
                    <a:p>
                      <a:pPr algn="ctr"/>
                      <a:r>
                        <a:rPr lang="tr-TR" sz="1800" dirty="0">
                          <a:solidFill>
                            <a:schemeClr val="tx1"/>
                          </a:solidFill>
                        </a:rPr>
                        <a:t>DURUŞMA OTURUMLARININ HAKEMLERCE YÖNETİLMESİ</a:t>
                      </a:r>
                    </a:p>
                  </a:txBody>
                  <a:tcPr>
                    <a:solidFill>
                      <a:schemeClr val="accent1"/>
                    </a:solidFill>
                  </a:tcPr>
                </a:tc>
                <a:extLst>
                  <a:ext uri="{0D108BD9-81ED-4DB2-BD59-A6C34878D82A}">
                    <a16:rowId xmlns:a16="http://schemas.microsoft.com/office/drawing/2014/main" val="2750375275"/>
                  </a:ext>
                </a:extLst>
              </a:tr>
              <a:tr h="1406042">
                <a:tc>
                  <a:txBody>
                    <a:bodyPr/>
                    <a:lstStyle/>
                    <a:p>
                      <a:endParaRPr lang="tr-TR" dirty="0"/>
                    </a:p>
                    <a:p>
                      <a:pPr algn="ctr"/>
                      <a:r>
                        <a:rPr lang="tr-TR" sz="1800" b="1" dirty="0"/>
                        <a:t>DURUŞMA OTURUMLARININ TARAFLAR DIŞINDAKİ KİŞİLERE KAPALI OLMASI</a:t>
                      </a:r>
                    </a:p>
                    <a:p>
                      <a:pPr marL="0" marR="0" lvl="0" indent="0" algn="ctr" defTabSz="685800" rtl="0" eaLnBrk="1" fontAlgn="auto" latinLnBrk="0" hangingPunct="1">
                        <a:lnSpc>
                          <a:spcPct val="100000"/>
                        </a:lnSpc>
                        <a:spcBef>
                          <a:spcPts val="0"/>
                        </a:spcBef>
                        <a:spcAft>
                          <a:spcPts val="0"/>
                        </a:spcAft>
                        <a:buClrTx/>
                        <a:buSzTx/>
                        <a:buFontTx/>
                        <a:buNone/>
                        <a:tabLst/>
                        <a:defRPr/>
                      </a:pPr>
                      <a:r>
                        <a:rPr lang="tr-TR" sz="1600" b="0" i="1" dirty="0"/>
                        <a:t>(Taraflar, avukatları ve tarafların uygun gördüğü kişiler, tarafların bildirdiği temsilcileri, </a:t>
                      </a:r>
                      <a:r>
                        <a:rPr lang="tr-TR" sz="1600" i="1" dirty="0"/>
                        <a:t>tarafların teknik kişileri,</a:t>
                      </a:r>
                      <a:r>
                        <a:rPr lang="tr-TR" sz="1600" b="0" i="1" dirty="0"/>
                        <a:t> uzmanlar, bilirkişiler, stenograf, tercüman vs.)</a:t>
                      </a:r>
                    </a:p>
                  </a:txBody>
                  <a:tcPr>
                    <a:solidFill>
                      <a:schemeClr val="accent1"/>
                    </a:solidFill>
                  </a:tcPr>
                </a:tc>
                <a:extLst>
                  <a:ext uri="{0D108BD9-81ED-4DB2-BD59-A6C34878D82A}">
                    <a16:rowId xmlns:a16="http://schemas.microsoft.com/office/drawing/2014/main" val="3262785641"/>
                  </a:ext>
                </a:extLst>
              </a:tr>
              <a:tr h="1307966">
                <a:tc>
                  <a:txBody>
                    <a:bodyPr/>
                    <a:lstStyle/>
                    <a:p>
                      <a:pPr algn="ctr"/>
                      <a:endParaRPr lang="tr-TR" sz="1600" b="1" dirty="0"/>
                    </a:p>
                    <a:p>
                      <a:pPr algn="ctr"/>
                      <a:r>
                        <a:rPr lang="tr-TR" sz="1800" b="1" dirty="0"/>
                        <a:t>DURUŞMANIN ELEKTRONİK ORTAMDA YAPILMASI</a:t>
                      </a:r>
                    </a:p>
                    <a:p>
                      <a:pPr algn="ctr"/>
                      <a:endParaRPr lang="tr-TR" sz="1400" b="0" i="1" dirty="0"/>
                    </a:p>
                  </a:txBody>
                  <a:tcPr>
                    <a:solidFill>
                      <a:schemeClr val="accent1"/>
                    </a:solidFill>
                  </a:tcPr>
                </a:tc>
                <a:extLst>
                  <a:ext uri="{0D108BD9-81ED-4DB2-BD59-A6C34878D82A}">
                    <a16:rowId xmlns:a16="http://schemas.microsoft.com/office/drawing/2014/main" val="469973789"/>
                  </a:ext>
                </a:extLst>
              </a:tr>
              <a:tr h="1016948">
                <a:tc>
                  <a:txBody>
                    <a:bodyPr/>
                    <a:lstStyle/>
                    <a:p>
                      <a:pPr algn="ctr"/>
                      <a:endParaRPr lang="tr-TR" sz="1600" dirty="0"/>
                    </a:p>
                    <a:p>
                      <a:pPr algn="ctr"/>
                      <a:r>
                        <a:rPr lang="tr-TR" sz="1800" b="1" dirty="0"/>
                        <a:t>DURUŞMADA TUTANAK TUTULMASI</a:t>
                      </a:r>
                    </a:p>
                    <a:p>
                      <a:pPr algn="ctr"/>
                      <a:r>
                        <a:rPr lang="tr-TR" sz="1600" b="0" i="1" dirty="0"/>
                        <a:t>(Hem fiziki hem elektronik ortamda yapılan duruşmalar elektronik ortamda kayda alınıp taraflara verilebilir.)</a:t>
                      </a:r>
                    </a:p>
                  </a:txBody>
                  <a:tcPr>
                    <a:solidFill>
                      <a:schemeClr val="accent1"/>
                    </a:solidFill>
                  </a:tcPr>
                </a:tc>
                <a:extLst>
                  <a:ext uri="{0D108BD9-81ED-4DB2-BD59-A6C34878D82A}">
                    <a16:rowId xmlns:a16="http://schemas.microsoft.com/office/drawing/2014/main" val="3755313366"/>
                  </a:ext>
                </a:extLst>
              </a:tr>
              <a:tr h="1016948">
                <a:tc>
                  <a:txBody>
                    <a:bodyPr/>
                    <a:lstStyle/>
                    <a:p>
                      <a:pPr algn="ctr"/>
                      <a:endParaRPr lang="tr-TR" sz="1600" b="1" dirty="0"/>
                    </a:p>
                    <a:p>
                      <a:pPr algn="ctr"/>
                      <a:r>
                        <a:rPr lang="tr-TR" sz="1800" b="1" dirty="0"/>
                        <a:t>DURUŞMADA TARAFLARIN İSTİCVAP EDİLMESİ</a:t>
                      </a:r>
                    </a:p>
                  </a:txBody>
                  <a:tcPr>
                    <a:solidFill>
                      <a:schemeClr val="accent1"/>
                    </a:solidFill>
                  </a:tcPr>
                </a:tc>
                <a:extLst>
                  <a:ext uri="{0D108BD9-81ED-4DB2-BD59-A6C34878D82A}">
                    <a16:rowId xmlns:a16="http://schemas.microsoft.com/office/drawing/2014/main" val="2351250447"/>
                  </a:ext>
                </a:extLst>
              </a:tr>
              <a:tr h="1016948">
                <a:tc>
                  <a:txBody>
                    <a:bodyPr/>
                    <a:lstStyle/>
                    <a:p>
                      <a:endParaRPr lang="tr-TR" dirty="0"/>
                    </a:p>
                    <a:p>
                      <a:pPr algn="ctr"/>
                      <a:r>
                        <a:rPr lang="tr-TR" sz="1800" b="1" dirty="0"/>
                        <a:t>DURUŞMADA KULLANILACAK DİL</a:t>
                      </a:r>
                    </a:p>
                    <a:p>
                      <a:pPr algn="ctr"/>
                      <a:r>
                        <a:rPr lang="tr-TR" sz="1600" b="0" i="1" dirty="0"/>
                        <a:t>(Tahkim dilini konuşamayan tanıklar ve taraf bilirkişilerinin dinlenebilmesi için tercüman bulundurulmalıdır.)</a:t>
                      </a:r>
                    </a:p>
                  </a:txBody>
                  <a:tcPr>
                    <a:solidFill>
                      <a:schemeClr val="accent1"/>
                    </a:solidFill>
                  </a:tcPr>
                </a:tc>
                <a:extLst>
                  <a:ext uri="{0D108BD9-81ED-4DB2-BD59-A6C34878D82A}">
                    <a16:rowId xmlns:a16="http://schemas.microsoft.com/office/drawing/2014/main" val="1892092466"/>
                  </a:ext>
                </a:extLst>
              </a:tr>
            </a:tbl>
          </a:graphicData>
        </a:graphic>
      </p:graphicFrame>
    </p:spTree>
    <p:extLst>
      <p:ext uri="{BB962C8B-B14F-4D97-AF65-F5344CB8AC3E}">
        <p14:creationId xmlns:p14="http://schemas.microsoft.com/office/powerpoint/2010/main" val="2252534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513012" y="653514"/>
            <a:ext cx="6934200" cy="636072"/>
          </a:xfrm>
          <a:prstGeom prst="rect">
            <a:avLst/>
          </a:prstGeom>
        </p:spPr>
        <p:txBody>
          <a:bodyPr vert="horz" wrap="square" lIns="0" tIns="83820" rIns="0" bIns="0" rtlCol="0" anchor="t">
            <a:spAutoFit/>
          </a:bodyPr>
          <a:lstStyle/>
          <a:p>
            <a:pPr marL="12700" marR="5080" algn="ctr">
              <a:lnSpc>
                <a:spcPts val="4300"/>
              </a:lnSpc>
              <a:spcBef>
                <a:spcPts val="660"/>
              </a:spcBef>
            </a:pPr>
            <a:r>
              <a:rPr lang="tr-TR" sz="4000" b="1" dirty="0">
                <a:latin typeface="Baskerville" panose="02020502070401020303" pitchFamily="18" charset="0"/>
                <a:ea typeface="Baskerville" panose="02020502070401020303" pitchFamily="18" charset="0"/>
                <a:cs typeface="Calibri"/>
              </a:rPr>
              <a:t>D</a:t>
            </a:r>
            <a:r>
              <a:rPr lang="tr-TR" sz="4000" b="1" spc="-5" dirty="0">
                <a:latin typeface="Baskerville" panose="02020502070401020303" pitchFamily="18" charset="0"/>
                <a:ea typeface="Baskerville" panose="02020502070401020303" pitchFamily="18" charset="0"/>
                <a:cs typeface="Calibri"/>
              </a:rPr>
              <a:t>u</a:t>
            </a:r>
            <a:r>
              <a:rPr lang="tr-TR" sz="4000" b="1" dirty="0">
                <a:latin typeface="Baskerville" panose="02020502070401020303" pitchFamily="18" charset="0"/>
                <a:ea typeface="Baskerville" panose="02020502070401020303" pitchFamily="18" charset="0"/>
                <a:cs typeface="Calibri"/>
              </a:rPr>
              <a:t>r</a:t>
            </a:r>
            <a:r>
              <a:rPr lang="tr-TR" sz="4000" b="1" spc="-5" dirty="0">
                <a:latin typeface="Baskerville" panose="02020502070401020303" pitchFamily="18" charset="0"/>
                <a:ea typeface="Baskerville" panose="02020502070401020303" pitchFamily="18" charset="0"/>
                <a:cs typeface="Calibri"/>
              </a:rPr>
              <a:t>uş</a:t>
            </a:r>
            <a:r>
              <a:rPr lang="tr-TR" sz="4000" b="1" dirty="0">
                <a:latin typeface="Baskerville" panose="02020502070401020303" pitchFamily="18" charset="0"/>
                <a:ea typeface="Baskerville" panose="02020502070401020303" pitchFamily="18" charset="0"/>
                <a:cs typeface="Calibri"/>
              </a:rPr>
              <a:t>ma </a:t>
            </a:r>
            <a:r>
              <a:rPr lang="tr-TR" sz="4000" b="1" spc="-5" dirty="0">
                <a:latin typeface="Baskerville" panose="02020502070401020303" pitchFamily="18" charset="0"/>
                <a:ea typeface="Baskerville" panose="02020502070401020303" pitchFamily="18" charset="0"/>
                <a:cs typeface="Calibri"/>
              </a:rPr>
              <a:t>Gündemi</a:t>
            </a:r>
            <a:endParaRPr lang="tr-TR" sz="4000" b="1" dirty="0">
              <a:latin typeface="Baskerville" panose="02020502070401020303" pitchFamily="18" charset="0"/>
              <a:ea typeface="Baskerville" panose="02020502070401020303" pitchFamily="18" charset="0"/>
              <a:cs typeface="Calibri"/>
            </a:endParaRPr>
          </a:p>
        </p:txBody>
      </p:sp>
      <p:sp>
        <p:nvSpPr>
          <p:cNvPr id="3" name="Metin kutusu 2">
            <a:extLst>
              <a:ext uri="{FF2B5EF4-FFF2-40B4-BE49-F238E27FC236}">
                <a16:creationId xmlns:a16="http://schemas.microsoft.com/office/drawing/2014/main" id="{6FD3CE4D-2A7A-1CCC-84B8-C35AE6AB3701}"/>
              </a:ext>
            </a:extLst>
          </p:cNvPr>
          <p:cNvSpPr txBox="1"/>
          <p:nvPr/>
        </p:nvSpPr>
        <p:spPr>
          <a:xfrm>
            <a:off x="1979612" y="1981201"/>
            <a:ext cx="3733800" cy="4473019"/>
          </a:xfrm>
          <a:prstGeom prst="rect">
            <a:avLst/>
          </a:prstGeom>
          <a:noFill/>
        </p:spPr>
        <p:txBody>
          <a:bodyPr wrap="square" rtlCol="0">
            <a:spAutoFit/>
          </a:bodyPr>
          <a:lstStyle/>
          <a:p>
            <a:pPr marL="12700">
              <a:spcBef>
                <a:spcPts val="625"/>
              </a:spcBef>
              <a:buClr>
                <a:srgbClr val="C00000"/>
              </a:buClr>
              <a:tabLst>
                <a:tab pos="469265" algn="l"/>
                <a:tab pos="469900" algn="l"/>
              </a:tabLst>
            </a:pPr>
            <a:r>
              <a:rPr lang="tr-TR" sz="2400" b="1" spc="-5" dirty="0">
                <a:latin typeface="Baskerville" panose="02020502070401020303" pitchFamily="18" charset="0"/>
                <a:ea typeface="Baskerville" panose="02020502070401020303" pitchFamily="18" charset="0"/>
                <a:cs typeface="Calibri"/>
              </a:rPr>
              <a:t>1</a:t>
            </a:r>
            <a:r>
              <a:rPr lang="tr-TR" sz="2400" spc="-5" dirty="0">
                <a:latin typeface="Baskerville" panose="02020502070401020303" pitchFamily="18" charset="0"/>
                <a:ea typeface="Baskerville" panose="02020502070401020303" pitchFamily="18" charset="0"/>
                <a:cs typeface="Calibri"/>
              </a:rPr>
              <a:t>-Açılış</a:t>
            </a:r>
            <a:r>
              <a:rPr lang="tr-TR" sz="2400" spc="-100" dirty="0">
                <a:latin typeface="Baskerville" panose="02020502070401020303" pitchFamily="18" charset="0"/>
                <a:ea typeface="Baskerville" panose="02020502070401020303" pitchFamily="18" charset="0"/>
                <a:cs typeface="Calibri"/>
              </a:rPr>
              <a:t> </a:t>
            </a:r>
            <a:r>
              <a:rPr lang="tr-TR" sz="2400" spc="-10" dirty="0">
                <a:latin typeface="Baskerville" panose="02020502070401020303" pitchFamily="18" charset="0"/>
                <a:ea typeface="Baskerville" panose="02020502070401020303" pitchFamily="18" charset="0"/>
                <a:cs typeface="Calibri"/>
              </a:rPr>
              <a:t>Konuşmaları </a:t>
            </a:r>
          </a:p>
          <a:p>
            <a:pPr marL="12700">
              <a:spcBef>
                <a:spcPts val="625"/>
              </a:spcBef>
              <a:buClr>
                <a:srgbClr val="C00000"/>
              </a:buClr>
              <a:tabLst>
                <a:tab pos="469265" algn="l"/>
                <a:tab pos="469900" algn="l"/>
              </a:tabLst>
            </a:pPr>
            <a:r>
              <a:rPr lang="tr-TR" sz="2400" i="1" spc="-10" dirty="0">
                <a:latin typeface="Baskerville" panose="02020502070401020303" pitchFamily="18" charset="0"/>
                <a:ea typeface="Baskerville" panose="02020502070401020303" pitchFamily="18" charset="0"/>
                <a:cs typeface="Calibri"/>
              </a:rPr>
              <a:t>(</a:t>
            </a:r>
            <a:r>
              <a:rPr lang="tr-TR" sz="2400" i="1" spc="-10" dirty="0" err="1">
                <a:latin typeface="Baskerville" panose="02020502070401020303" pitchFamily="18" charset="0"/>
                <a:ea typeface="Baskerville" panose="02020502070401020303" pitchFamily="18" charset="0"/>
                <a:cs typeface="Calibri"/>
              </a:rPr>
              <a:t>The</a:t>
            </a:r>
            <a:r>
              <a:rPr lang="tr-TR" sz="2400" i="1" spc="-10" dirty="0">
                <a:latin typeface="Baskerville" panose="02020502070401020303" pitchFamily="18" charset="0"/>
                <a:ea typeface="Baskerville" panose="02020502070401020303" pitchFamily="18" charset="0"/>
                <a:cs typeface="Calibri"/>
              </a:rPr>
              <a:t> </a:t>
            </a:r>
            <a:r>
              <a:rPr lang="tr-TR" sz="2400" i="1" spc="-10" dirty="0" err="1">
                <a:latin typeface="Baskerville" panose="02020502070401020303" pitchFamily="18" charset="0"/>
                <a:ea typeface="Baskerville" panose="02020502070401020303" pitchFamily="18" charset="0"/>
                <a:cs typeface="Calibri"/>
              </a:rPr>
              <a:t>opening</a:t>
            </a:r>
            <a:r>
              <a:rPr lang="tr-TR" sz="2400" i="1" spc="-10" dirty="0">
                <a:latin typeface="Baskerville" panose="02020502070401020303" pitchFamily="18" charset="0"/>
                <a:ea typeface="Baskerville" panose="02020502070401020303" pitchFamily="18" charset="0"/>
                <a:cs typeface="Calibri"/>
              </a:rPr>
              <a:t> </a:t>
            </a:r>
            <a:r>
              <a:rPr lang="tr-TR" sz="2400" i="1" spc="-10" dirty="0" err="1">
                <a:latin typeface="Baskerville" panose="02020502070401020303" pitchFamily="18" charset="0"/>
                <a:ea typeface="Baskerville" panose="02020502070401020303" pitchFamily="18" charset="0"/>
                <a:cs typeface="Calibri"/>
              </a:rPr>
              <a:t>statements</a:t>
            </a:r>
            <a:r>
              <a:rPr lang="tr-TR" sz="2400" i="1" spc="-10" dirty="0">
                <a:latin typeface="Baskerville" panose="02020502070401020303" pitchFamily="18" charset="0"/>
                <a:ea typeface="Baskerville" panose="02020502070401020303" pitchFamily="18" charset="0"/>
                <a:cs typeface="Calibri"/>
              </a:rPr>
              <a:t>)</a:t>
            </a:r>
            <a:endParaRPr lang="tr-TR" sz="2400" i="1" dirty="0">
              <a:latin typeface="Baskerville" panose="02020502070401020303" pitchFamily="18" charset="0"/>
              <a:ea typeface="Baskerville" panose="02020502070401020303" pitchFamily="18" charset="0"/>
              <a:cs typeface="Calibri"/>
            </a:endParaRPr>
          </a:p>
          <a:p>
            <a:pPr marL="12700">
              <a:spcBef>
                <a:spcPts val="625"/>
              </a:spcBef>
              <a:buClr>
                <a:srgbClr val="C00000"/>
              </a:buClr>
              <a:tabLst>
                <a:tab pos="469265" algn="l"/>
                <a:tab pos="469900" algn="l"/>
              </a:tabLst>
            </a:pPr>
            <a:endParaRPr lang="tr-TR" sz="2400" b="1" spc="-20" dirty="0">
              <a:latin typeface="Baskerville" panose="02020502070401020303" pitchFamily="18" charset="0"/>
              <a:ea typeface="Baskerville" panose="02020502070401020303" pitchFamily="18" charset="0"/>
              <a:cs typeface="Calibri"/>
            </a:endParaRPr>
          </a:p>
          <a:p>
            <a:pPr marL="12700">
              <a:spcBef>
                <a:spcPts val="625"/>
              </a:spcBef>
              <a:buClr>
                <a:srgbClr val="C00000"/>
              </a:buClr>
              <a:tabLst>
                <a:tab pos="469265" algn="l"/>
                <a:tab pos="469900" algn="l"/>
              </a:tabLst>
            </a:pPr>
            <a:r>
              <a:rPr lang="tr-TR" sz="2400" b="1" spc="-20" dirty="0">
                <a:latin typeface="Baskerville" panose="02020502070401020303" pitchFamily="18" charset="0"/>
                <a:ea typeface="Baskerville" panose="02020502070401020303" pitchFamily="18" charset="0"/>
                <a:cs typeface="Calibri"/>
              </a:rPr>
              <a:t>2-</a:t>
            </a:r>
            <a:r>
              <a:rPr lang="tr-TR" sz="2400" spc="-20" dirty="0">
                <a:latin typeface="Baskerville" panose="02020502070401020303" pitchFamily="18" charset="0"/>
                <a:ea typeface="Baskerville" panose="02020502070401020303" pitchFamily="18" charset="0"/>
                <a:cs typeface="Calibri"/>
              </a:rPr>
              <a:t>Tanıkların </a:t>
            </a:r>
            <a:r>
              <a:rPr lang="tr-TR" sz="2400" spc="-15" dirty="0">
                <a:latin typeface="Baskerville" panose="02020502070401020303" pitchFamily="18" charset="0"/>
                <a:ea typeface="Baskerville" panose="02020502070401020303" pitchFamily="18" charset="0"/>
                <a:cs typeface="Calibri"/>
              </a:rPr>
              <a:t>D</a:t>
            </a:r>
            <a:r>
              <a:rPr lang="tr-TR" sz="2400" spc="-5" dirty="0">
                <a:latin typeface="Baskerville" panose="02020502070401020303" pitchFamily="18" charset="0"/>
                <a:ea typeface="Baskerville" panose="02020502070401020303" pitchFamily="18" charset="0"/>
                <a:cs typeface="Calibri"/>
              </a:rPr>
              <a:t>i</a:t>
            </a:r>
            <a:r>
              <a:rPr lang="tr-TR" sz="2400" dirty="0">
                <a:latin typeface="Baskerville" panose="02020502070401020303" pitchFamily="18" charset="0"/>
                <a:ea typeface="Baskerville" panose="02020502070401020303" pitchFamily="18" charset="0"/>
                <a:cs typeface="Calibri"/>
              </a:rPr>
              <a:t>n</a:t>
            </a:r>
            <a:r>
              <a:rPr lang="tr-TR" sz="2400" spc="-5" dirty="0">
                <a:latin typeface="Baskerville" panose="02020502070401020303" pitchFamily="18" charset="0"/>
                <a:ea typeface="Baskerville" panose="02020502070401020303" pitchFamily="18" charset="0"/>
                <a:cs typeface="Calibri"/>
              </a:rPr>
              <a:t>l</a:t>
            </a:r>
            <a:r>
              <a:rPr lang="tr-TR" sz="2400" spc="5" dirty="0">
                <a:latin typeface="Baskerville" panose="02020502070401020303" pitchFamily="18" charset="0"/>
                <a:ea typeface="Baskerville" panose="02020502070401020303" pitchFamily="18" charset="0"/>
                <a:cs typeface="Calibri"/>
              </a:rPr>
              <a:t>e</a:t>
            </a:r>
            <a:r>
              <a:rPr lang="tr-TR" sz="2400" dirty="0">
                <a:latin typeface="Baskerville" panose="02020502070401020303" pitchFamily="18" charset="0"/>
                <a:ea typeface="Baskerville" panose="02020502070401020303" pitchFamily="18" charset="0"/>
                <a:cs typeface="Calibri"/>
              </a:rPr>
              <a:t>n</a:t>
            </a:r>
            <a:r>
              <a:rPr lang="tr-TR" sz="2400" spc="-5" dirty="0">
                <a:latin typeface="Baskerville" panose="02020502070401020303" pitchFamily="18" charset="0"/>
                <a:ea typeface="Baskerville" panose="02020502070401020303" pitchFamily="18" charset="0"/>
                <a:cs typeface="Calibri"/>
              </a:rPr>
              <a:t>ilm</a:t>
            </a:r>
            <a:r>
              <a:rPr lang="tr-TR" sz="2400" spc="5" dirty="0">
                <a:latin typeface="Baskerville" panose="02020502070401020303" pitchFamily="18" charset="0"/>
                <a:ea typeface="Baskerville" panose="02020502070401020303" pitchFamily="18" charset="0"/>
                <a:cs typeface="Calibri"/>
              </a:rPr>
              <a:t>e</a:t>
            </a:r>
            <a:r>
              <a:rPr lang="tr-TR" sz="2400" spc="-5" dirty="0">
                <a:latin typeface="Baskerville" panose="02020502070401020303" pitchFamily="18" charset="0"/>
                <a:ea typeface="Baskerville" panose="02020502070401020303" pitchFamily="18" charset="0"/>
                <a:cs typeface="Calibri"/>
              </a:rPr>
              <a:t>s</a:t>
            </a:r>
            <a:r>
              <a:rPr lang="tr-TR" sz="2400" dirty="0">
                <a:latin typeface="Baskerville" panose="02020502070401020303" pitchFamily="18" charset="0"/>
                <a:ea typeface="Baskerville" panose="02020502070401020303" pitchFamily="18" charset="0"/>
                <a:cs typeface="Calibri"/>
              </a:rPr>
              <a:t>i/Çapraz Sorgu</a:t>
            </a:r>
          </a:p>
          <a:p>
            <a:pPr marL="12700">
              <a:lnSpc>
                <a:spcPts val="2750"/>
              </a:lnSpc>
              <a:spcBef>
                <a:spcPts val="480"/>
              </a:spcBef>
              <a:buClr>
                <a:srgbClr val="C00000"/>
              </a:buClr>
              <a:tabLst>
                <a:tab pos="469265" algn="l"/>
                <a:tab pos="469900" algn="l"/>
              </a:tabLst>
            </a:pPr>
            <a:endParaRPr lang="tr-TR" sz="2400" b="1" spc="-5" dirty="0">
              <a:latin typeface="Baskerville" panose="02020502070401020303" pitchFamily="18" charset="0"/>
              <a:ea typeface="Baskerville" panose="02020502070401020303" pitchFamily="18" charset="0"/>
              <a:cs typeface="Calibri"/>
            </a:endParaRPr>
          </a:p>
          <a:p>
            <a:pPr marL="12700">
              <a:lnSpc>
                <a:spcPts val="2750"/>
              </a:lnSpc>
              <a:spcBef>
                <a:spcPts val="480"/>
              </a:spcBef>
              <a:buClr>
                <a:srgbClr val="C00000"/>
              </a:buClr>
              <a:tabLst>
                <a:tab pos="469265" algn="l"/>
                <a:tab pos="469900" algn="l"/>
              </a:tabLst>
            </a:pPr>
            <a:r>
              <a:rPr lang="tr-TR" sz="2400" b="1" spc="-5" dirty="0">
                <a:latin typeface="Baskerville" panose="02020502070401020303" pitchFamily="18" charset="0"/>
                <a:ea typeface="Baskerville" panose="02020502070401020303" pitchFamily="18" charset="0"/>
                <a:cs typeface="Calibri"/>
              </a:rPr>
              <a:t>3</a:t>
            </a:r>
            <a:r>
              <a:rPr lang="tr-TR" sz="2400" spc="-5" dirty="0">
                <a:latin typeface="Baskerville" panose="02020502070401020303" pitchFamily="18" charset="0"/>
                <a:ea typeface="Baskerville" panose="02020502070401020303" pitchFamily="18" charset="0"/>
                <a:cs typeface="Calibri"/>
              </a:rPr>
              <a:t>-Bilirkişi</a:t>
            </a:r>
            <a:r>
              <a:rPr lang="tr-TR" sz="2400" spc="-50" dirty="0">
                <a:latin typeface="Baskerville" panose="02020502070401020303" pitchFamily="18" charset="0"/>
                <a:ea typeface="Baskerville" panose="02020502070401020303" pitchFamily="18" charset="0"/>
                <a:cs typeface="Calibri"/>
              </a:rPr>
              <a:t> </a:t>
            </a:r>
            <a:r>
              <a:rPr lang="tr-TR" sz="2400" dirty="0">
                <a:latin typeface="Baskerville" panose="02020502070401020303" pitchFamily="18" charset="0"/>
                <a:ea typeface="Baskerville" panose="02020502070401020303" pitchFamily="18" charset="0"/>
                <a:cs typeface="Calibri"/>
              </a:rPr>
              <a:t>/</a:t>
            </a:r>
            <a:r>
              <a:rPr lang="tr-TR" sz="2400" spc="-5" dirty="0">
                <a:latin typeface="Baskerville" panose="02020502070401020303" pitchFamily="18" charset="0"/>
                <a:ea typeface="Baskerville" panose="02020502070401020303" pitchFamily="18" charset="0"/>
                <a:cs typeface="Calibri"/>
              </a:rPr>
              <a:t>Uzmanların Di</a:t>
            </a:r>
            <a:r>
              <a:rPr lang="tr-TR" sz="2400" dirty="0">
                <a:latin typeface="Baskerville" panose="02020502070401020303" pitchFamily="18" charset="0"/>
                <a:ea typeface="Baskerville" panose="02020502070401020303" pitchFamily="18" charset="0"/>
                <a:cs typeface="Calibri"/>
              </a:rPr>
              <a:t>n</a:t>
            </a:r>
            <a:r>
              <a:rPr lang="tr-TR" sz="2400" spc="-5" dirty="0">
                <a:latin typeface="Baskerville" panose="02020502070401020303" pitchFamily="18" charset="0"/>
                <a:ea typeface="Baskerville" panose="02020502070401020303" pitchFamily="18" charset="0"/>
                <a:cs typeface="Calibri"/>
              </a:rPr>
              <a:t>l</a:t>
            </a:r>
            <a:r>
              <a:rPr lang="tr-TR" sz="2400" spc="5" dirty="0">
                <a:latin typeface="Baskerville" panose="02020502070401020303" pitchFamily="18" charset="0"/>
                <a:ea typeface="Baskerville" panose="02020502070401020303" pitchFamily="18" charset="0"/>
                <a:cs typeface="Calibri"/>
              </a:rPr>
              <a:t>e</a:t>
            </a:r>
            <a:r>
              <a:rPr lang="tr-TR" sz="2400" dirty="0">
                <a:latin typeface="Baskerville" panose="02020502070401020303" pitchFamily="18" charset="0"/>
                <a:ea typeface="Baskerville" panose="02020502070401020303" pitchFamily="18" charset="0"/>
                <a:cs typeface="Calibri"/>
              </a:rPr>
              <a:t>n</a:t>
            </a:r>
            <a:r>
              <a:rPr lang="tr-TR" sz="2400" spc="-5" dirty="0">
                <a:latin typeface="Baskerville" panose="02020502070401020303" pitchFamily="18" charset="0"/>
                <a:ea typeface="Baskerville" panose="02020502070401020303" pitchFamily="18" charset="0"/>
                <a:cs typeface="Calibri"/>
              </a:rPr>
              <a:t>ilm</a:t>
            </a:r>
            <a:r>
              <a:rPr lang="tr-TR" sz="2400" spc="5" dirty="0">
                <a:latin typeface="Baskerville" panose="02020502070401020303" pitchFamily="18" charset="0"/>
                <a:ea typeface="Baskerville" panose="02020502070401020303" pitchFamily="18" charset="0"/>
                <a:cs typeface="Calibri"/>
              </a:rPr>
              <a:t>e</a:t>
            </a:r>
            <a:r>
              <a:rPr lang="tr-TR" sz="2400" spc="-5" dirty="0">
                <a:latin typeface="Baskerville" panose="02020502070401020303" pitchFamily="18" charset="0"/>
                <a:ea typeface="Baskerville" panose="02020502070401020303" pitchFamily="18" charset="0"/>
                <a:cs typeface="Calibri"/>
              </a:rPr>
              <a:t>s</a:t>
            </a:r>
            <a:r>
              <a:rPr lang="tr-TR" sz="2400" dirty="0">
                <a:latin typeface="Baskerville" panose="02020502070401020303" pitchFamily="18" charset="0"/>
                <a:ea typeface="Baskerville" panose="02020502070401020303" pitchFamily="18" charset="0"/>
                <a:cs typeface="Calibri"/>
              </a:rPr>
              <a:t>i</a:t>
            </a:r>
          </a:p>
          <a:p>
            <a:pPr marL="12700">
              <a:lnSpc>
                <a:spcPts val="2735"/>
              </a:lnSpc>
              <a:spcBef>
                <a:spcPts val="490"/>
              </a:spcBef>
              <a:buClr>
                <a:srgbClr val="C00000"/>
              </a:buClr>
              <a:tabLst>
                <a:tab pos="469265" algn="l"/>
                <a:tab pos="469900" algn="l"/>
              </a:tabLst>
            </a:pPr>
            <a:endParaRPr lang="tr-TR" sz="2400" b="1" spc="-10" dirty="0">
              <a:latin typeface="Baskerville" panose="02020502070401020303" pitchFamily="18" charset="0"/>
              <a:ea typeface="Baskerville" panose="02020502070401020303" pitchFamily="18" charset="0"/>
              <a:cs typeface="Calibri"/>
            </a:endParaRPr>
          </a:p>
          <a:p>
            <a:pPr marL="12700">
              <a:lnSpc>
                <a:spcPts val="2735"/>
              </a:lnSpc>
              <a:spcBef>
                <a:spcPts val="490"/>
              </a:spcBef>
              <a:buClr>
                <a:srgbClr val="C00000"/>
              </a:buClr>
              <a:tabLst>
                <a:tab pos="469265" algn="l"/>
                <a:tab pos="469900" algn="l"/>
              </a:tabLst>
            </a:pPr>
            <a:r>
              <a:rPr lang="tr-TR" sz="2400" b="1" spc="-10" dirty="0">
                <a:latin typeface="Baskerville" panose="02020502070401020303" pitchFamily="18" charset="0"/>
                <a:ea typeface="Baskerville" panose="02020502070401020303" pitchFamily="18" charset="0"/>
                <a:cs typeface="Calibri"/>
              </a:rPr>
              <a:t>4-</a:t>
            </a:r>
            <a:r>
              <a:rPr lang="tr-TR" sz="2400" spc="-10" dirty="0">
                <a:latin typeface="Baskerville" panose="02020502070401020303" pitchFamily="18" charset="0"/>
                <a:ea typeface="Baskerville" panose="02020502070401020303" pitchFamily="18" charset="0"/>
                <a:cs typeface="Calibri"/>
              </a:rPr>
              <a:t>Kapanış</a:t>
            </a:r>
            <a:r>
              <a:rPr lang="tr-TR" sz="2400" dirty="0">
                <a:latin typeface="Baskerville" panose="02020502070401020303" pitchFamily="18" charset="0"/>
                <a:ea typeface="Baskerville" panose="02020502070401020303" pitchFamily="18" charset="0"/>
                <a:cs typeface="Calibri"/>
              </a:rPr>
              <a:t> </a:t>
            </a:r>
            <a:r>
              <a:rPr lang="tr-TR" sz="2400" spc="-10" dirty="0">
                <a:latin typeface="Baskerville" panose="02020502070401020303" pitchFamily="18" charset="0"/>
                <a:ea typeface="Baskerville" panose="02020502070401020303" pitchFamily="18" charset="0"/>
                <a:cs typeface="Calibri"/>
              </a:rPr>
              <a:t>Konuşmaları</a:t>
            </a:r>
            <a:endParaRPr lang="tr-TR" sz="2400" dirty="0">
              <a:latin typeface="Baskerville" panose="02020502070401020303" pitchFamily="18" charset="0"/>
              <a:ea typeface="Baskerville" panose="02020502070401020303" pitchFamily="18" charset="0"/>
              <a:cs typeface="Calibri"/>
            </a:endParaRPr>
          </a:p>
          <a:p>
            <a:endParaRPr lang="tr-TR" dirty="0"/>
          </a:p>
        </p:txBody>
      </p:sp>
      <p:pic>
        <p:nvPicPr>
          <p:cNvPr id="10" name="Resim 9">
            <a:extLst>
              <a:ext uri="{FF2B5EF4-FFF2-40B4-BE49-F238E27FC236}">
                <a16:creationId xmlns:a16="http://schemas.microsoft.com/office/drawing/2014/main" id="{E391CEE8-37DE-127B-087E-45F4EB308E6A}"/>
              </a:ext>
            </a:extLst>
          </p:cNvPr>
          <p:cNvPicPr>
            <a:picLocks noChangeAspect="1"/>
          </p:cNvPicPr>
          <p:nvPr/>
        </p:nvPicPr>
        <p:blipFill rotWithShape="1">
          <a:blip r:embed="rId2">
            <a:extLst>
              <a:ext uri="{28A0092B-C50C-407E-A947-70E740481C1C}">
                <a14:useLocalDpi xmlns:a14="http://schemas.microsoft.com/office/drawing/2010/main" val="0"/>
              </a:ext>
            </a:extLst>
          </a:blip>
          <a:srcRect l="4573"/>
          <a:stretch/>
        </p:blipFill>
        <p:spPr>
          <a:xfrm>
            <a:off x="6194675" y="2057400"/>
            <a:ext cx="4435642" cy="3505200"/>
          </a:xfrm>
          <a:prstGeom prst="rect">
            <a:avLst/>
          </a:prstGeom>
        </p:spPr>
      </p:pic>
    </p:spTree>
    <p:extLst>
      <p:ext uri="{BB962C8B-B14F-4D97-AF65-F5344CB8AC3E}">
        <p14:creationId xmlns:p14="http://schemas.microsoft.com/office/powerpoint/2010/main" val="388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33B07F-32A1-2CDE-7E19-50F8B93C8739}"/>
              </a:ext>
            </a:extLst>
          </p:cNvPr>
          <p:cNvSpPr>
            <a:spLocks noGrp="1"/>
          </p:cNvSpPr>
          <p:nvPr>
            <p:ph type="title"/>
          </p:nvPr>
        </p:nvSpPr>
        <p:spPr/>
        <p:txBody>
          <a:bodyPr>
            <a:normAutofit/>
          </a:bodyPr>
          <a:lstStyle/>
          <a:p>
            <a:pPr algn="ctr"/>
            <a:r>
              <a:rPr lang="tr-TR" sz="3600" b="1" dirty="0">
                <a:latin typeface="Baskerville" panose="02020502070401020303" pitchFamily="18" charset="0"/>
                <a:ea typeface="Baskerville" panose="02020502070401020303" pitchFamily="18" charset="0"/>
              </a:rPr>
              <a:t>Geçici hukuki koruma önlemleri</a:t>
            </a:r>
            <a:br>
              <a:rPr lang="tr-TR" sz="3600" b="1" dirty="0">
                <a:latin typeface="Baskerville" panose="02020502070401020303" pitchFamily="18" charset="0"/>
                <a:ea typeface="Baskerville" panose="02020502070401020303" pitchFamily="18" charset="0"/>
              </a:rPr>
            </a:br>
            <a:r>
              <a:rPr lang="tr-TR" sz="2400" b="1" u="sng" cap="none" dirty="0">
                <a:latin typeface="Baskerville" panose="02020502070401020303" pitchFamily="18" charset="0"/>
                <a:ea typeface="Baskerville" panose="02020502070401020303" pitchFamily="18" charset="0"/>
              </a:rPr>
              <a:t>(TBB Tahkim Kuralları Madde 26)</a:t>
            </a:r>
            <a:br>
              <a:rPr lang="tr-TR" sz="2400" b="1" u="sng" cap="none" dirty="0">
                <a:latin typeface="Baskerville" panose="02020502070401020303" pitchFamily="18" charset="0"/>
                <a:ea typeface="Baskerville" panose="02020502070401020303" pitchFamily="18" charset="0"/>
              </a:rPr>
            </a:br>
            <a:endParaRPr lang="tr-TR" sz="3600" b="1" dirty="0">
              <a:latin typeface="Baskerville" panose="02020502070401020303" pitchFamily="18" charset="0"/>
              <a:ea typeface="Baskerville" panose="02020502070401020303" pitchFamily="18" charset="0"/>
            </a:endParaRPr>
          </a:p>
        </p:txBody>
      </p:sp>
      <p:sp>
        <p:nvSpPr>
          <p:cNvPr id="3" name="İçerik Yer Tutucusu 2">
            <a:extLst>
              <a:ext uri="{FF2B5EF4-FFF2-40B4-BE49-F238E27FC236}">
                <a16:creationId xmlns:a16="http://schemas.microsoft.com/office/drawing/2014/main" id="{5D5E5197-CD59-0271-08AE-6238799B1D6D}"/>
              </a:ext>
            </a:extLst>
          </p:cNvPr>
          <p:cNvSpPr>
            <a:spLocks noGrp="1"/>
          </p:cNvSpPr>
          <p:nvPr>
            <p:ph idx="1"/>
          </p:nvPr>
        </p:nvSpPr>
        <p:spPr>
          <a:xfrm>
            <a:off x="1251352" y="1600200"/>
            <a:ext cx="10175671" cy="5069160"/>
          </a:xfrm>
        </p:spPr>
        <p:txBody>
          <a:bodyPr>
            <a:normAutofit fontScale="92500" lnSpcReduction="10000"/>
          </a:bodyPr>
          <a:lstStyle/>
          <a:p>
            <a:pPr marL="0" indent="0">
              <a:buNone/>
            </a:pPr>
            <a:r>
              <a:rPr lang="tr-TR" sz="2800" b="0" i="0" dirty="0">
                <a:solidFill>
                  <a:srgbClr val="212529"/>
                </a:solidFill>
                <a:effectLst/>
                <a:latin typeface="Roboto Condensed" panose="02000000000000000000" pitchFamily="2" charset="0"/>
              </a:rPr>
              <a:t>(1) Taraflarca aksi kararlaştırılmadıkça Hakem / Hakem Heyeti, taraflardan birinin talebi üzerine uygun gördüğü geçici hukuki koruma önlemine karar verebilir.</a:t>
            </a:r>
            <a:br>
              <a:rPr lang="tr-TR" sz="2800" dirty="0"/>
            </a:br>
            <a:br>
              <a:rPr lang="tr-TR" sz="2800" dirty="0"/>
            </a:br>
            <a:r>
              <a:rPr lang="tr-TR" sz="2800" b="0" i="0" dirty="0">
                <a:solidFill>
                  <a:srgbClr val="212529"/>
                </a:solidFill>
                <a:effectLst/>
                <a:latin typeface="Roboto Condensed" panose="02000000000000000000" pitchFamily="2" charset="0"/>
              </a:rPr>
              <a:t>(2) Hakem / Hakem Heyeti, geçici hukuki koruma kararı verilmesini uygun bir teminat verilmesine bağlı kılabilir.</a:t>
            </a:r>
            <a:br>
              <a:rPr lang="tr-TR" sz="2800" dirty="0"/>
            </a:br>
            <a:br>
              <a:rPr lang="tr-TR" sz="2800" dirty="0"/>
            </a:br>
            <a:r>
              <a:rPr lang="tr-TR" sz="2800" b="0" i="0" dirty="0">
                <a:solidFill>
                  <a:srgbClr val="212529"/>
                </a:solidFill>
                <a:effectLst/>
                <a:latin typeface="Roboto Condensed" panose="02000000000000000000" pitchFamily="2" charset="0"/>
              </a:rPr>
              <a:t>(3) Dosyanın Hakem / Hakem Heyetine havalesinden önce veya sonra taraflar, mahkemeden de geçici hukuki koruma talebinde bulunabilir. Bu durum, tahkim anlaşmasına aykırılık teşkil etmez; tahkim anlaşmasından feragat anlamı taşımaz ve Hakem / Hakem Heyetinin sahip olduğu yetkileri etkilemez.</a:t>
            </a:r>
            <a:endParaRPr lang="tr-TR" sz="2800" dirty="0"/>
          </a:p>
        </p:txBody>
      </p:sp>
    </p:spTree>
    <p:extLst>
      <p:ext uri="{BB962C8B-B14F-4D97-AF65-F5344CB8AC3E}">
        <p14:creationId xmlns:p14="http://schemas.microsoft.com/office/powerpoint/2010/main" val="218152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51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477788" y="2010972"/>
            <a:ext cx="2380162" cy="2074055"/>
          </a:xfrm>
        </p:spPr>
        <p:txBody>
          <a:bodyPr rtlCol="0" anchor="ctr">
            <a:normAutofit/>
          </a:bodyPr>
          <a:lstStyle/>
          <a:p>
            <a:pPr algn="ctr"/>
            <a:r>
              <a:rPr lang="tr-TR" sz="2800" b="1" dirty="0">
                <a:solidFill>
                  <a:srgbClr val="2A1A00"/>
                </a:solidFill>
                <a:latin typeface="Baskerville" panose="02020502070401020303" pitchFamily="18" charset="0"/>
                <a:ea typeface="Baskerville" panose="02020502070401020303" pitchFamily="18" charset="0"/>
                <a:cs typeface="Bangla MN" panose="02000500020000000000" pitchFamily="2" charset="0"/>
              </a:rPr>
              <a:t>TBB TAHKİM MERKEZİ</a:t>
            </a:r>
          </a:p>
        </p:txBody>
      </p:sp>
      <p:sp>
        <p:nvSpPr>
          <p:cNvPr id="30" name="Rectangle 29">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299"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İçerik Yer Tutucusu 2"/>
          <p:cNvSpPr>
            <a:spLocks noGrp="1"/>
          </p:cNvSpPr>
          <p:nvPr>
            <p:ph idx="1"/>
          </p:nvPr>
        </p:nvSpPr>
        <p:spPr>
          <a:xfrm>
            <a:off x="3827582" y="188640"/>
            <a:ext cx="8099478" cy="6552728"/>
          </a:xfrm>
        </p:spPr>
        <p:txBody>
          <a:bodyPr rtlCol="0" anchor="ctr">
            <a:normAutofit/>
          </a:bodyPr>
          <a:lstStyle/>
          <a:p>
            <a:pPr algn="just">
              <a:lnSpc>
                <a:spcPct val="100000"/>
              </a:lnSpc>
              <a:buClr>
                <a:schemeClr val="bg1">
                  <a:lumMod val="65000"/>
                  <a:lumOff val="35000"/>
                </a:schemeClr>
              </a:buClr>
            </a:pPr>
            <a:r>
              <a:rPr lang="tr-TR" sz="2200" dirty="0">
                <a:solidFill>
                  <a:schemeClr val="bg1">
                    <a:lumMod val="65000"/>
                    <a:lumOff val="35000"/>
                  </a:schemeClr>
                </a:solidFill>
                <a:latin typeface="Baskerville" panose="02020502070401020303" pitchFamily="18" charset="0"/>
                <a:ea typeface="Baskerville" panose="02020502070401020303" pitchFamily="18" charset="0"/>
              </a:rPr>
              <a:t>TBB Tahkim Merkezi’nde verilen kararlar aynı mahkeme kararları gibi doğrudan icra edilebilir niteliktedir. Milletlerarası nitelikteki hakem kararları ise New York Konvansiyonu uyarınca yabancı ülkelerde kolaylıkla </a:t>
            </a:r>
            <a:r>
              <a:rPr lang="tr-TR" sz="2200" dirty="0" err="1">
                <a:solidFill>
                  <a:schemeClr val="bg1">
                    <a:lumMod val="65000"/>
                    <a:lumOff val="35000"/>
                  </a:schemeClr>
                </a:solidFill>
                <a:latin typeface="Baskerville" panose="02020502070401020303" pitchFamily="18" charset="0"/>
                <a:ea typeface="Baskerville" panose="02020502070401020303" pitchFamily="18" charset="0"/>
              </a:rPr>
              <a:t>tenfiz</a:t>
            </a:r>
            <a:r>
              <a:rPr lang="tr-TR" sz="2200" dirty="0">
                <a:solidFill>
                  <a:schemeClr val="bg1">
                    <a:lumMod val="65000"/>
                    <a:lumOff val="35000"/>
                  </a:schemeClr>
                </a:solidFill>
                <a:latin typeface="Baskerville" panose="02020502070401020303" pitchFamily="18" charset="0"/>
                <a:ea typeface="Baskerville" panose="02020502070401020303" pitchFamily="18" charset="0"/>
              </a:rPr>
              <a:t> edilebilir.</a:t>
            </a:r>
          </a:p>
          <a:p>
            <a:pPr marL="0" indent="0" algn="just">
              <a:lnSpc>
                <a:spcPct val="100000"/>
              </a:lnSpc>
              <a:buClr>
                <a:schemeClr val="bg1">
                  <a:lumMod val="65000"/>
                  <a:lumOff val="35000"/>
                </a:schemeClr>
              </a:buClr>
              <a:buNone/>
            </a:pPr>
            <a:endParaRPr lang="tr-TR" sz="2200" dirty="0">
              <a:solidFill>
                <a:schemeClr val="bg1">
                  <a:lumMod val="65000"/>
                  <a:lumOff val="35000"/>
                </a:schemeClr>
              </a:solidFill>
              <a:latin typeface="Baskerville" panose="02020502070401020303" pitchFamily="18" charset="0"/>
              <a:ea typeface="Baskerville" panose="02020502070401020303" pitchFamily="18" charset="0"/>
            </a:endParaRPr>
          </a:p>
          <a:p>
            <a:pPr algn="just">
              <a:lnSpc>
                <a:spcPct val="100000"/>
              </a:lnSpc>
              <a:buClr>
                <a:schemeClr val="bg1">
                  <a:lumMod val="65000"/>
                  <a:lumOff val="35000"/>
                </a:schemeClr>
              </a:buClr>
            </a:pPr>
            <a:r>
              <a:rPr lang="tr-TR" sz="2200" dirty="0">
                <a:solidFill>
                  <a:schemeClr val="bg1">
                    <a:lumMod val="65000"/>
                    <a:lumOff val="35000"/>
                  </a:schemeClr>
                </a:solidFill>
                <a:latin typeface="Baskerville" panose="02020502070401020303" pitchFamily="18" charset="0"/>
                <a:ea typeface="Baskerville" panose="02020502070401020303" pitchFamily="18" charset="0"/>
              </a:rPr>
              <a:t>Tahkimden beklenen menfaatin elde edilebilmesi için kurumsal tahkimin tercih edilmesi önemlidir. Mahkemelerdeki görev ve yetki sorunlarını da ortadan kaldırmış oluruz. </a:t>
            </a:r>
          </a:p>
          <a:p>
            <a:pPr marL="0" indent="0" algn="just">
              <a:lnSpc>
                <a:spcPct val="100000"/>
              </a:lnSpc>
              <a:buClr>
                <a:schemeClr val="bg1">
                  <a:lumMod val="65000"/>
                  <a:lumOff val="35000"/>
                </a:schemeClr>
              </a:buClr>
              <a:buNone/>
            </a:pPr>
            <a:endParaRPr lang="tr-TR" sz="2200" dirty="0">
              <a:solidFill>
                <a:schemeClr val="bg1">
                  <a:lumMod val="65000"/>
                  <a:lumOff val="35000"/>
                </a:schemeClr>
              </a:solidFill>
              <a:latin typeface="Baskerville" panose="02020502070401020303" pitchFamily="18" charset="0"/>
              <a:ea typeface="Baskerville" panose="02020502070401020303" pitchFamily="18" charset="0"/>
            </a:endParaRPr>
          </a:p>
          <a:p>
            <a:pPr algn="just">
              <a:lnSpc>
                <a:spcPct val="100000"/>
              </a:lnSpc>
              <a:buClr>
                <a:schemeClr val="bg1">
                  <a:lumMod val="65000"/>
                  <a:lumOff val="35000"/>
                </a:schemeClr>
              </a:buClr>
            </a:pPr>
            <a:r>
              <a:rPr lang="tr-TR" sz="2200" b="1" dirty="0">
                <a:solidFill>
                  <a:schemeClr val="bg1">
                    <a:lumMod val="65000"/>
                    <a:lumOff val="35000"/>
                  </a:schemeClr>
                </a:solidFill>
                <a:latin typeface="Baskerville" panose="02020502070401020303" pitchFamily="18" charset="0"/>
                <a:ea typeface="Baskerville" panose="02020502070401020303" pitchFamily="18" charset="0"/>
              </a:rPr>
              <a:t>Uyuşmazlıkları TBB Tahkim Merkezi’nde çözebilmek için sözleşmelerde TBB Tahkim Merkezi’ni </a:t>
            </a:r>
            <a:r>
              <a:rPr lang="tr-TR" sz="2200" b="1" dirty="0" err="1">
                <a:solidFill>
                  <a:schemeClr val="bg1">
                    <a:lumMod val="65000"/>
                    <a:lumOff val="35000"/>
                  </a:schemeClr>
                </a:solidFill>
                <a:latin typeface="Baskerville" panose="02020502070401020303" pitchFamily="18" charset="0"/>
                <a:ea typeface="Baskerville" panose="02020502070401020303" pitchFamily="18" charset="0"/>
              </a:rPr>
              <a:t>refere</a:t>
            </a:r>
            <a:r>
              <a:rPr lang="tr-TR" sz="2200" b="1" dirty="0">
                <a:solidFill>
                  <a:schemeClr val="bg1">
                    <a:lumMod val="65000"/>
                    <a:lumOff val="35000"/>
                  </a:schemeClr>
                </a:solidFill>
                <a:latin typeface="Baskerville" panose="02020502070401020303" pitchFamily="18" charset="0"/>
                <a:ea typeface="Baskerville" panose="02020502070401020303" pitchFamily="18" charset="0"/>
              </a:rPr>
              <a:t> eden tahkim şartına yer verilmelidir. </a:t>
            </a:r>
          </a:p>
        </p:txBody>
      </p:sp>
    </p:spTree>
    <p:extLst>
      <p:ext uri="{BB962C8B-B14F-4D97-AF65-F5344CB8AC3E}">
        <p14:creationId xmlns:p14="http://schemas.microsoft.com/office/powerpoint/2010/main" val="25145947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5271" y="548680"/>
            <a:ext cx="10533547" cy="864096"/>
          </a:xfrm>
        </p:spPr>
        <p:txBody>
          <a:bodyPr rtlCol="0">
            <a:normAutofit fontScale="90000"/>
          </a:bodyPr>
          <a:lstStyle/>
          <a:p>
            <a:pPr algn="ctr"/>
            <a: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TAHKİKATIN SONA ERMESİ</a:t>
            </a:r>
            <a:b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r>
              <a:rPr lang="tr-TR" sz="2000" b="1" u="sng" cap="none" dirty="0">
                <a:latin typeface="Baskerville" panose="02020502070401020303" pitchFamily="18" charset="0"/>
                <a:ea typeface="Baskerville" panose="02020502070401020303" pitchFamily="18" charset="0"/>
              </a:rPr>
              <a:t>(TBB Tahkim Kuralları Madde 27)</a:t>
            </a:r>
            <a:br>
              <a:rPr lang="tr-TR" sz="2000" b="1" u="sng" cap="none" dirty="0">
                <a:latin typeface="Baskerville" panose="02020502070401020303" pitchFamily="18" charset="0"/>
                <a:ea typeface="Baskerville" panose="02020502070401020303" pitchFamily="18" charset="0"/>
              </a:rPr>
            </a:br>
            <a:endPar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endParaRP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sp>
        <p:nvSpPr>
          <p:cNvPr id="6" name="İçerik Yer Tutucusu 2">
            <a:extLst>
              <a:ext uri="{FF2B5EF4-FFF2-40B4-BE49-F238E27FC236}">
                <a16:creationId xmlns:a16="http://schemas.microsoft.com/office/drawing/2014/main" id="{4D7EEF09-A627-DF47-B18F-F69402AD5A63}"/>
              </a:ext>
            </a:extLst>
          </p:cNvPr>
          <p:cNvSpPr txBox="1">
            <a:spLocks/>
          </p:cNvSpPr>
          <p:nvPr/>
        </p:nvSpPr>
        <p:spPr>
          <a:xfrm>
            <a:off x="987619" y="1412776"/>
            <a:ext cx="10801200" cy="5184576"/>
          </a:xfrm>
          <a:prstGeom prst="rect">
            <a:avLst/>
          </a:prstGeom>
        </p:spPr>
        <p:txBody>
          <a:bodyPr vert="horz" lIns="91440" tIns="45720" rIns="91440" bIns="45720" rtlCol="0" anchor="ctr">
            <a:normAutofit/>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 Hakem / Hakem Heyeti, hangisinin daha sonra gerçekleştiğine bağlı olarak, kararda hükme bağlanacak konular hakkında son duruşmanın yapılmasından veya son dilekçenin sunulmasından sonra iki hafta içerisinde tahkikatın sona erdiğini taraflara ve Sekretaryaya yazılı olarak bildirir. Tahkikatın sona erdiğine ilişkin bildirimle birlikte, kararın verileceği muhtemel tarih de taraflara ve Sekretaryaya bildirilir.</a:t>
            </a:r>
          </a:p>
          <a:p>
            <a:pPr marL="0" indent="0" algn="just">
              <a:lnSpc>
                <a:spcPct val="100000"/>
              </a:lnSpc>
              <a:buClr>
                <a:schemeClr val="tx1">
                  <a:lumMod val="65000"/>
                  <a:lumOff val="35000"/>
                </a:schemeClr>
              </a:buClr>
              <a:buNone/>
            </a:pPr>
            <a:endParaRPr lang="tr-TR" sz="2400" dirty="0">
              <a:latin typeface="Baskerville" panose="02020502070401020303" pitchFamily="18" charset="0"/>
              <a:ea typeface="Baskerville" panose="02020502070401020303" pitchFamily="18" charset="0"/>
            </a:endParaRP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Tahkikatın sona erdiği bildirildikten sonra, kararda hükme bağlanacak konular hakkında taraflar, iddia ve savunmada bulunamaz; delil sunamaz. Gerekli görülen istisnai hallerde Hakem / Hakem Heyetinin talebi veya izni ile tarafların yeni beyanda bulunması ve belge sunması mümkün olabilir.</a:t>
            </a:r>
          </a:p>
        </p:txBody>
      </p:sp>
    </p:spTree>
    <p:extLst>
      <p:ext uri="{BB962C8B-B14F-4D97-AF65-F5344CB8AC3E}">
        <p14:creationId xmlns:p14="http://schemas.microsoft.com/office/powerpoint/2010/main" val="159511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5271" y="548680"/>
            <a:ext cx="10533547" cy="864096"/>
          </a:xfrm>
        </p:spPr>
        <p:txBody>
          <a:bodyPr rtlCol="0">
            <a:normAutofit fontScale="90000"/>
          </a:bodyPr>
          <a:lstStyle/>
          <a:p>
            <a:pPr algn="ctr"/>
            <a: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KARARIN VERİLMESİ</a:t>
            </a:r>
            <a:b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r>
              <a:rPr lang="tr-TR" sz="2000" b="1" u="sng" cap="none" dirty="0">
                <a:latin typeface="Baskerville" panose="02020502070401020303" pitchFamily="18" charset="0"/>
                <a:ea typeface="Baskerville" panose="02020502070401020303" pitchFamily="18" charset="0"/>
              </a:rPr>
              <a:t>(TBB Tahkim Kuralları Madde 29)</a:t>
            </a:r>
            <a:br>
              <a:rPr lang="tr-TR" sz="2000" b="1" u="sng" cap="none" dirty="0">
                <a:latin typeface="Baskerville" panose="02020502070401020303" pitchFamily="18" charset="0"/>
                <a:ea typeface="Baskerville" panose="02020502070401020303" pitchFamily="18" charset="0"/>
              </a:rPr>
            </a:br>
            <a:endParaRPr lang="tr-TR" sz="20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endParaRP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sp>
        <p:nvSpPr>
          <p:cNvPr id="6" name="İçerik Yer Tutucusu 2">
            <a:extLst>
              <a:ext uri="{FF2B5EF4-FFF2-40B4-BE49-F238E27FC236}">
                <a16:creationId xmlns:a16="http://schemas.microsoft.com/office/drawing/2014/main" id="{4D7EEF09-A627-DF47-B18F-F69402AD5A63}"/>
              </a:ext>
            </a:extLst>
          </p:cNvPr>
          <p:cNvSpPr txBox="1">
            <a:spLocks/>
          </p:cNvSpPr>
          <p:nvPr/>
        </p:nvSpPr>
        <p:spPr>
          <a:xfrm>
            <a:off x="987619" y="1412776"/>
            <a:ext cx="10801200" cy="5328592"/>
          </a:xfrm>
          <a:prstGeom prst="rect">
            <a:avLst/>
          </a:prstGeom>
        </p:spPr>
        <p:txBody>
          <a:bodyPr vert="horz" lIns="91440" tIns="45720" rIns="91440" bIns="45720" rtlCol="0" anchor="ctr">
            <a:normAutofit/>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Uyuşmazlığın Hakem Heyeti tarafından çözümlendiği hallerde Hakem Heyeti, oyçokluğu ile karar verir.</a:t>
            </a:r>
          </a:p>
          <a:p>
            <a:pPr marL="0" indent="0" algn="just">
              <a:lnSpc>
                <a:spcPct val="100000"/>
              </a:lnSpc>
              <a:buClr>
                <a:schemeClr val="tx1">
                  <a:lumMod val="65000"/>
                  <a:lumOff val="35000"/>
                </a:schemeClr>
              </a:buClr>
              <a:buNone/>
            </a:pPr>
            <a:endParaRPr lang="tr-TR" sz="2400" dirty="0">
              <a:latin typeface="Baskerville" panose="02020502070401020303" pitchFamily="18" charset="0"/>
              <a:ea typeface="Baskerville" panose="02020502070401020303" pitchFamily="18" charset="0"/>
            </a:endParaRP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Karar, Hakem / Hakem Heyeti üyelerinin çoğunluğu tarafından imzalanır. Hakemlerden biri, geçerli bir sebep bulunmaksızın kararı imzalamaktan imtina ettiği takdirde bu durum kararda belirtilir ve karar, diğer hakemlerce imzalanır.</a:t>
            </a:r>
          </a:p>
          <a:p>
            <a:pPr marL="0" indent="0" algn="just">
              <a:lnSpc>
                <a:spcPct val="100000"/>
              </a:lnSpc>
              <a:buClr>
                <a:schemeClr val="tx1">
                  <a:lumMod val="65000"/>
                  <a:lumOff val="35000"/>
                </a:schemeClr>
              </a:buClr>
              <a:buNone/>
            </a:pPr>
            <a:endParaRPr lang="tr-TR" sz="2400" dirty="0">
              <a:latin typeface="Baskerville" panose="02020502070401020303" pitchFamily="18" charset="0"/>
              <a:ea typeface="Baskerville" panose="02020502070401020303" pitchFamily="18" charset="0"/>
            </a:endParaRP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Hakem / Hakem Heyeti, </a:t>
            </a:r>
            <a:r>
              <a:rPr lang="tr-TR" sz="2400" b="1" u="sng" dirty="0">
                <a:latin typeface="Baskerville" panose="02020502070401020303" pitchFamily="18" charset="0"/>
                <a:ea typeface="Baskerville" panose="02020502070401020303" pitchFamily="18" charset="0"/>
              </a:rPr>
              <a:t>icra edilebilir bir karar vermek için gerekli özeni göstermelidir.</a:t>
            </a:r>
          </a:p>
        </p:txBody>
      </p:sp>
    </p:spTree>
    <p:extLst>
      <p:ext uri="{BB962C8B-B14F-4D97-AF65-F5344CB8AC3E}">
        <p14:creationId xmlns:p14="http://schemas.microsoft.com/office/powerpoint/2010/main" val="259951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5271" y="548680"/>
            <a:ext cx="10533547" cy="864096"/>
          </a:xfrm>
        </p:spPr>
        <p:txBody>
          <a:bodyPr rtlCol="0">
            <a:normAutofit fontScale="90000"/>
          </a:bodyPr>
          <a:lstStyle/>
          <a:p>
            <a:pPr algn="ctr"/>
            <a: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KARARIN İÇERİĞİ</a:t>
            </a:r>
            <a:b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r>
              <a:rPr lang="tr-TR" sz="2000" b="1" u="sng" cap="none" dirty="0">
                <a:latin typeface="Baskerville" panose="02020502070401020303" pitchFamily="18" charset="0"/>
                <a:ea typeface="Baskerville" panose="02020502070401020303" pitchFamily="18" charset="0"/>
              </a:rPr>
              <a:t>(TBB Tahkim Kuralları Madde 30)</a:t>
            </a:r>
            <a:br>
              <a:rPr lang="tr-TR" sz="2000" b="1" u="sng" cap="none" dirty="0">
                <a:latin typeface="Baskerville" panose="02020502070401020303" pitchFamily="18" charset="0"/>
                <a:ea typeface="Baskerville" panose="02020502070401020303" pitchFamily="18" charset="0"/>
              </a:rPr>
            </a:br>
            <a:endPar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endParaRP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sp>
        <p:nvSpPr>
          <p:cNvPr id="6" name="İçerik Yer Tutucusu 2">
            <a:extLst>
              <a:ext uri="{FF2B5EF4-FFF2-40B4-BE49-F238E27FC236}">
                <a16:creationId xmlns:a16="http://schemas.microsoft.com/office/drawing/2014/main" id="{4D7EEF09-A627-DF47-B18F-F69402AD5A63}"/>
              </a:ext>
            </a:extLst>
          </p:cNvPr>
          <p:cNvSpPr txBox="1">
            <a:spLocks/>
          </p:cNvSpPr>
          <p:nvPr/>
        </p:nvSpPr>
        <p:spPr>
          <a:xfrm>
            <a:off x="987619" y="1412776"/>
            <a:ext cx="10801200" cy="5328592"/>
          </a:xfrm>
          <a:prstGeom prst="rect">
            <a:avLst/>
          </a:prstGeom>
        </p:spPr>
        <p:txBody>
          <a:bodyPr vert="horz" lIns="91440" tIns="45720" rIns="91440" bIns="45720" rtlCol="0" anchor="ctr">
            <a:normAutofit lnSpcReduction="10000"/>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457200" indent="-457200" algn="just">
              <a:lnSpc>
                <a:spcPct val="100000"/>
              </a:lnSpc>
              <a:buClr>
                <a:schemeClr val="tx1">
                  <a:lumMod val="65000"/>
                  <a:lumOff val="35000"/>
                </a:schemeClr>
              </a:buClr>
              <a:buAutoNum type="alphaLcParenR"/>
            </a:pPr>
            <a:r>
              <a:rPr lang="tr-TR" sz="2400" dirty="0">
                <a:latin typeface="Baskerville" panose="02020502070401020303" pitchFamily="18" charset="0"/>
                <a:ea typeface="Baskerville" panose="02020502070401020303" pitchFamily="18" charset="0"/>
              </a:rPr>
              <a:t>Tarafların ve varsa temsilcileri ile vekillerinin ad ve soyadları, kimlik numaraları, tüzel kişiler için unvanı ve MERSİS numarası ya da vergi kimlik numarası ve adresleri, vekillerin baro sicil numaraları,</a:t>
            </a:r>
          </a:p>
          <a:p>
            <a:pPr marL="457200" indent="-457200" algn="just">
              <a:lnSpc>
                <a:spcPct val="100000"/>
              </a:lnSpc>
              <a:buClr>
                <a:schemeClr val="tx1">
                  <a:lumMod val="65000"/>
                  <a:lumOff val="35000"/>
                </a:schemeClr>
              </a:buClr>
              <a:buAutoNum type="alphaLcParenR"/>
            </a:pPr>
            <a:r>
              <a:rPr lang="tr-TR" sz="2400" dirty="0">
                <a:latin typeface="Baskerville" panose="02020502070401020303" pitchFamily="18" charset="0"/>
                <a:ea typeface="Baskerville" panose="02020502070401020303" pitchFamily="18" charset="0"/>
              </a:rPr>
              <a:t>Kararın dayandığı hukuki sebepler ile gerekçesi ve tazminata ilişkin istemlerde hükmedilen tazminatın miktarı</a:t>
            </a:r>
          </a:p>
          <a:p>
            <a:pPr marL="457200" indent="-457200" algn="just">
              <a:lnSpc>
                <a:spcPct val="100000"/>
              </a:lnSpc>
              <a:buClr>
                <a:schemeClr val="tx1">
                  <a:lumMod val="65000"/>
                  <a:lumOff val="35000"/>
                </a:schemeClr>
              </a:buClr>
              <a:buAutoNum type="alphaLcParenR"/>
            </a:pPr>
            <a:r>
              <a:rPr lang="tr-TR" sz="2400" dirty="0">
                <a:latin typeface="Baskerville" panose="02020502070401020303" pitchFamily="18" charset="0"/>
                <a:ea typeface="Baskerville" panose="02020502070401020303" pitchFamily="18" charset="0"/>
              </a:rPr>
              <a:t>Hüküm sonucu</a:t>
            </a:r>
          </a:p>
          <a:p>
            <a:pPr marL="457200" indent="-457200" algn="just">
              <a:lnSpc>
                <a:spcPct val="100000"/>
              </a:lnSpc>
              <a:buClr>
                <a:schemeClr val="tx1">
                  <a:lumMod val="65000"/>
                  <a:lumOff val="35000"/>
                </a:schemeClr>
              </a:buClr>
              <a:buAutoNum type="alphaLcParenR"/>
            </a:pPr>
            <a:r>
              <a:rPr lang="tr-TR" sz="2400" dirty="0">
                <a:latin typeface="Baskerville" panose="02020502070401020303" pitchFamily="18" charset="0"/>
                <a:ea typeface="Baskerville" panose="02020502070401020303" pitchFamily="18" charset="0"/>
              </a:rPr>
              <a:t>Bir sıra numarası altında açık ve kesin bir biçimde taraflara yüklenen hak ve borçlar ile yargılama giderleri</a:t>
            </a:r>
          </a:p>
          <a:p>
            <a:pPr marL="457200" indent="-457200" algn="just">
              <a:lnSpc>
                <a:spcPct val="100000"/>
              </a:lnSpc>
              <a:buClr>
                <a:schemeClr val="tx1">
                  <a:lumMod val="65000"/>
                  <a:lumOff val="35000"/>
                </a:schemeClr>
              </a:buClr>
              <a:buAutoNum type="alphaLcParenR"/>
            </a:pPr>
            <a:r>
              <a:rPr lang="tr-TR" sz="2400" b="1" dirty="0">
                <a:latin typeface="Baskerville" panose="02020502070401020303" pitchFamily="18" charset="0"/>
                <a:ea typeface="Baskerville" panose="02020502070401020303" pitchFamily="18" charset="0"/>
              </a:rPr>
              <a:t>Tarafların vekil ile temsil edilmeleri halinde vekalet ücretine ilişkin hüküm</a:t>
            </a:r>
          </a:p>
          <a:p>
            <a:pPr marL="457200" indent="-457200" algn="just">
              <a:lnSpc>
                <a:spcPct val="100000"/>
              </a:lnSpc>
              <a:buClr>
                <a:schemeClr val="tx1">
                  <a:lumMod val="65000"/>
                  <a:lumOff val="35000"/>
                </a:schemeClr>
              </a:buClr>
              <a:buAutoNum type="alphaLcParenR"/>
            </a:pPr>
            <a:r>
              <a:rPr lang="tr-TR" sz="2400" dirty="0">
                <a:latin typeface="Baskerville" panose="02020502070401020303" pitchFamily="18" charset="0"/>
                <a:ea typeface="Baskerville" panose="02020502070401020303" pitchFamily="18" charset="0"/>
              </a:rPr>
              <a:t>Tahkim yeri ve kararın tarihi</a:t>
            </a:r>
          </a:p>
          <a:p>
            <a:pPr marL="457200" indent="-457200" algn="just">
              <a:lnSpc>
                <a:spcPct val="100000"/>
              </a:lnSpc>
              <a:buClr>
                <a:schemeClr val="tx1">
                  <a:lumMod val="65000"/>
                  <a:lumOff val="35000"/>
                </a:schemeClr>
              </a:buClr>
              <a:buAutoNum type="alphaLcParenR"/>
            </a:pPr>
            <a:r>
              <a:rPr lang="tr-TR" sz="2400" dirty="0">
                <a:latin typeface="Baskerville" panose="02020502070401020303" pitchFamily="18" charset="0"/>
                <a:ea typeface="Baskerville" panose="02020502070401020303" pitchFamily="18" charset="0"/>
              </a:rPr>
              <a:t>Kararı veren Hakem / Hakem Heyeti üyelerinin tamamı veya çoğunluğunun imzaları ve karara eklenmiş ise karşı oy yazısı</a:t>
            </a:r>
          </a:p>
          <a:p>
            <a:pPr marL="457200" indent="-457200" algn="just">
              <a:lnSpc>
                <a:spcPct val="100000"/>
              </a:lnSpc>
              <a:buClr>
                <a:schemeClr val="tx1">
                  <a:lumMod val="65000"/>
                  <a:lumOff val="35000"/>
                </a:schemeClr>
              </a:buClr>
              <a:buAutoNum type="alphaLcParenR"/>
            </a:pPr>
            <a:r>
              <a:rPr lang="tr-TR" sz="2400" dirty="0">
                <a:latin typeface="Baskerville" panose="02020502070401020303" pitchFamily="18" charset="0"/>
                <a:ea typeface="Baskerville" panose="02020502070401020303" pitchFamily="18" charset="0"/>
              </a:rPr>
              <a:t>Karara karşı iptal davası açılabileceği ve süresi yer alır.</a:t>
            </a:r>
          </a:p>
        </p:txBody>
      </p:sp>
    </p:spTree>
    <p:extLst>
      <p:ext uri="{BB962C8B-B14F-4D97-AF65-F5344CB8AC3E}">
        <p14:creationId xmlns:p14="http://schemas.microsoft.com/office/powerpoint/2010/main" val="261274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063D2B-8CAC-818D-2C96-440BDE235C72}"/>
              </a:ext>
            </a:extLst>
          </p:cNvPr>
          <p:cNvSpPr>
            <a:spLocks noGrp="1"/>
          </p:cNvSpPr>
          <p:nvPr>
            <p:ph type="title"/>
          </p:nvPr>
        </p:nvSpPr>
        <p:spPr/>
        <p:txBody>
          <a:bodyPr>
            <a:normAutofit/>
          </a:bodyPr>
          <a:lstStyle/>
          <a:p>
            <a:pPr algn="ctr"/>
            <a:r>
              <a:rPr lang="tr-TR" sz="3200" b="1" dirty="0" err="1">
                <a:latin typeface="Baskerville" panose="02020502070401020303" pitchFamily="18" charset="0"/>
                <a:ea typeface="Baskerville" panose="02020502070401020303" pitchFamily="18" charset="0"/>
              </a:rPr>
              <a:t>sULH</a:t>
            </a:r>
            <a:r>
              <a:rPr lang="tr-TR" sz="3200" b="1" dirty="0">
                <a:latin typeface="Baskerville" panose="02020502070401020303" pitchFamily="18" charset="0"/>
                <a:ea typeface="Baskerville" panose="02020502070401020303" pitchFamily="18" charset="0"/>
              </a:rPr>
              <a:t> VE ARABULUCULUK</a:t>
            </a:r>
            <a:br>
              <a:rPr lang="tr-TR" sz="3200" b="1" dirty="0">
                <a:latin typeface="Baskerville" panose="02020502070401020303" pitchFamily="18" charset="0"/>
                <a:ea typeface="Baskerville" panose="02020502070401020303" pitchFamily="18" charset="0"/>
              </a:rPr>
            </a:br>
            <a:r>
              <a:rPr lang="tr-TR" sz="3200" b="1" u="sng" cap="none" dirty="0">
                <a:latin typeface="Baskerville" panose="02020502070401020303" pitchFamily="18" charset="0"/>
                <a:ea typeface="Baskerville" panose="02020502070401020303" pitchFamily="18" charset="0"/>
              </a:rPr>
              <a:t>(TBB Tahkim Kuralları Madde 32)</a:t>
            </a:r>
            <a:br>
              <a:rPr lang="tr-TR" sz="3200" b="1" u="sng" cap="none" dirty="0">
                <a:latin typeface="Baskerville" panose="02020502070401020303" pitchFamily="18" charset="0"/>
                <a:ea typeface="Baskerville" panose="02020502070401020303" pitchFamily="18" charset="0"/>
              </a:rPr>
            </a:br>
            <a:endParaRPr lang="tr-TR" sz="3200" b="1" dirty="0">
              <a:latin typeface="Baskerville" panose="02020502070401020303" pitchFamily="18" charset="0"/>
              <a:ea typeface="Baskerville" panose="02020502070401020303" pitchFamily="18" charset="0"/>
            </a:endParaRPr>
          </a:p>
        </p:txBody>
      </p:sp>
      <p:sp>
        <p:nvSpPr>
          <p:cNvPr id="3" name="İçerik Yer Tutucusu 2">
            <a:extLst>
              <a:ext uri="{FF2B5EF4-FFF2-40B4-BE49-F238E27FC236}">
                <a16:creationId xmlns:a16="http://schemas.microsoft.com/office/drawing/2014/main" id="{B0DACC7E-C8F9-26B8-5A79-30C772696905}"/>
              </a:ext>
            </a:extLst>
          </p:cNvPr>
          <p:cNvSpPr>
            <a:spLocks noGrp="1"/>
          </p:cNvSpPr>
          <p:nvPr>
            <p:ph idx="1"/>
          </p:nvPr>
        </p:nvSpPr>
        <p:spPr>
          <a:xfrm>
            <a:off x="1251352" y="1600200"/>
            <a:ext cx="10175671" cy="4997152"/>
          </a:xfrm>
        </p:spPr>
        <p:txBody>
          <a:bodyPr>
            <a:normAutofit/>
          </a:bodyPr>
          <a:lstStyle/>
          <a:p>
            <a:pPr marL="0" indent="0" algn="just">
              <a:buNone/>
            </a:pPr>
            <a:r>
              <a:rPr lang="tr-TR" sz="2400" b="0" i="0" dirty="0">
                <a:solidFill>
                  <a:srgbClr val="212529"/>
                </a:solidFill>
                <a:effectLst/>
                <a:latin typeface="Baskerville" panose="02020502070401020303" pitchFamily="18" charset="0"/>
                <a:ea typeface="Baskerville" panose="02020502070401020303" pitchFamily="18" charset="0"/>
              </a:rPr>
              <a:t>(1) Dosyanın, Hakem / Hakem Heyetine havalesinden sonra taraflar sulh olurlarsa, tahkim yargılamasına son verilir. Avukatlık Kanunu m. 35/A uyarınca hazırlanan belgeler sulh hükmündedir.</a:t>
            </a:r>
          </a:p>
          <a:p>
            <a:pPr marL="0" indent="0" algn="just">
              <a:buNone/>
            </a:pPr>
            <a:endParaRPr lang="tr-TR" sz="2400" b="0" i="0" dirty="0">
              <a:solidFill>
                <a:srgbClr val="212529"/>
              </a:solidFill>
              <a:effectLst/>
              <a:latin typeface="Baskerville" panose="02020502070401020303" pitchFamily="18" charset="0"/>
              <a:ea typeface="Baskerville" panose="02020502070401020303" pitchFamily="18" charset="0"/>
            </a:endParaRPr>
          </a:p>
          <a:p>
            <a:pPr marL="0" indent="0" algn="just">
              <a:buNone/>
            </a:pPr>
            <a:r>
              <a:rPr lang="tr-TR" sz="2400" b="0" i="0" dirty="0">
                <a:solidFill>
                  <a:srgbClr val="212529"/>
                </a:solidFill>
                <a:effectLst/>
                <a:latin typeface="Baskerville" panose="02020502070401020303" pitchFamily="18" charset="0"/>
                <a:ea typeface="Baskerville" panose="02020502070401020303" pitchFamily="18" charset="0"/>
              </a:rPr>
              <a:t>(2) Tarafların talebi ve Hakem / Hakem Heyetinin bu talebi kabul etmesi üzerine taraflara dört haftayı geçmemek üzere sulh belgesi, arabuluculuk anlaşma belgesi veya Avukatlık Kanunu m. 35/A uzlaşma tutanağı sunmak üzere süre verilebilir. Tarafların sunacakları sulh belgesi, arabuluculuk anlaşma belgesi veya Avukatlık Kanunu m. 35/A uzlaşma tutanağı hakem kararı olarak tespit edilebilir.</a:t>
            </a:r>
          </a:p>
          <a:p>
            <a:pPr marL="0" indent="0">
              <a:buNone/>
            </a:pPr>
            <a:endParaRPr lang="tr-TR" dirty="0"/>
          </a:p>
        </p:txBody>
      </p:sp>
    </p:spTree>
    <p:extLst>
      <p:ext uri="{BB962C8B-B14F-4D97-AF65-F5344CB8AC3E}">
        <p14:creationId xmlns:p14="http://schemas.microsoft.com/office/powerpoint/2010/main" val="12518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5271" y="548680"/>
            <a:ext cx="10023717" cy="792088"/>
          </a:xfrm>
        </p:spPr>
        <p:txBody>
          <a:bodyPr rtlCol="0">
            <a:normAutofit fontScale="90000"/>
          </a:bodyPr>
          <a:lstStyle/>
          <a:p>
            <a:pPr algn="ctr" rtl="0"/>
            <a: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YARGILAMANIN SONA ERMESİ</a:t>
            </a:r>
            <a:b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r>
              <a:rPr lang="tr-TR" sz="2000" b="1" u="sng" cap="none" dirty="0">
                <a:latin typeface="Baskerville" panose="02020502070401020303" pitchFamily="18" charset="0"/>
                <a:ea typeface="Baskerville" panose="02020502070401020303" pitchFamily="18" charset="0"/>
              </a:rPr>
              <a:t>(TBB Tahkim Kuralları Madde 33)</a:t>
            </a:r>
            <a:br>
              <a:rPr lang="tr-TR" sz="2000" b="1" u="sng" cap="none" dirty="0">
                <a:latin typeface="Baskerville" panose="02020502070401020303" pitchFamily="18" charset="0"/>
                <a:ea typeface="Baskerville" panose="02020502070401020303" pitchFamily="18" charset="0"/>
              </a:rPr>
            </a:br>
            <a:br>
              <a:rPr lang="tr-TR" sz="20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endPar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endParaRP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sp>
        <p:nvSpPr>
          <p:cNvPr id="6" name="İçerik Yer Tutucusu 2">
            <a:extLst>
              <a:ext uri="{FF2B5EF4-FFF2-40B4-BE49-F238E27FC236}">
                <a16:creationId xmlns:a16="http://schemas.microsoft.com/office/drawing/2014/main" id="{4D7EEF09-A627-DF47-B18F-F69402AD5A63}"/>
              </a:ext>
            </a:extLst>
          </p:cNvPr>
          <p:cNvSpPr txBox="1">
            <a:spLocks/>
          </p:cNvSpPr>
          <p:nvPr/>
        </p:nvSpPr>
        <p:spPr>
          <a:xfrm>
            <a:off x="987619" y="1124744"/>
            <a:ext cx="10801200" cy="5319515"/>
          </a:xfrm>
          <a:prstGeom prst="rect">
            <a:avLst/>
          </a:prstGeom>
        </p:spPr>
        <p:txBody>
          <a:bodyPr vert="horz" lIns="91440" tIns="45720" rIns="91440" bIns="45720" rtlCol="0" anchor="ctr">
            <a:normAutofit/>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Tahkim yargılaması, hakem kararının verilmesi veya aşağıdaki hallerden birinin gerçekleşmesi ile sona erer:</a:t>
            </a:r>
          </a:p>
          <a:p>
            <a:pPr marL="914263" lvl="1" indent="-457200" algn="just">
              <a:lnSpc>
                <a:spcPct val="100000"/>
              </a:lnSpc>
              <a:buClr>
                <a:schemeClr val="tx1">
                  <a:lumMod val="65000"/>
                  <a:lumOff val="35000"/>
                </a:schemeClr>
              </a:buClr>
              <a:buFont typeface="+mj-lt"/>
              <a:buAutoNum type="alphaLcPeriod"/>
            </a:pPr>
            <a:r>
              <a:rPr lang="tr-TR" sz="2200" dirty="0">
                <a:latin typeface="Baskerville" panose="02020502070401020303" pitchFamily="18" charset="0"/>
                <a:ea typeface="Baskerville" panose="02020502070401020303" pitchFamily="18" charset="0"/>
              </a:rPr>
              <a:t>Davalının itirazı üzerine Hakem / Hakem Heyetinin uyuşmazlığın kesin olarak çözümünde davalının hukuki yararı bulunduğunu kabul etmesi hali hariç davacı, davasını geri alırsa ya da feragat ederse</a:t>
            </a:r>
          </a:p>
          <a:p>
            <a:pPr marL="914263" lvl="1" indent="-457200" algn="just">
              <a:lnSpc>
                <a:spcPct val="100000"/>
              </a:lnSpc>
              <a:buClr>
                <a:schemeClr val="tx1">
                  <a:lumMod val="65000"/>
                  <a:lumOff val="35000"/>
                </a:schemeClr>
              </a:buClr>
              <a:buFont typeface="+mj-lt"/>
              <a:buAutoNum type="alphaLcPeriod"/>
            </a:pPr>
            <a:r>
              <a:rPr lang="tr-TR" sz="2200" dirty="0">
                <a:latin typeface="Baskerville" panose="02020502070401020303" pitchFamily="18" charset="0"/>
                <a:ea typeface="Baskerville" panose="02020502070401020303" pitchFamily="18" charset="0"/>
              </a:rPr>
              <a:t>Taraflar, yargılamanın sona erdirilmesi konusunda anlaşırlarsa</a:t>
            </a:r>
          </a:p>
          <a:p>
            <a:pPr marL="914263" lvl="1" indent="-457200" algn="just">
              <a:lnSpc>
                <a:spcPct val="100000"/>
              </a:lnSpc>
              <a:buClr>
                <a:schemeClr val="tx1">
                  <a:lumMod val="65000"/>
                  <a:lumOff val="35000"/>
                </a:schemeClr>
              </a:buClr>
              <a:buFont typeface="+mj-lt"/>
              <a:buAutoNum type="alphaLcPeriod"/>
            </a:pPr>
            <a:r>
              <a:rPr lang="tr-TR" sz="2200" dirty="0">
                <a:latin typeface="Baskerville" panose="02020502070401020303" pitchFamily="18" charset="0"/>
                <a:ea typeface="Baskerville" panose="02020502070401020303" pitchFamily="18" charset="0"/>
              </a:rPr>
              <a:t>Hakem / Hakem Heyeti, başka bir sebeple yargılamanın sürdürülmesini gereksiz veya imkansız bulursa</a:t>
            </a:r>
          </a:p>
          <a:p>
            <a:pPr marL="914263" lvl="1" indent="-457200" algn="just">
              <a:lnSpc>
                <a:spcPct val="100000"/>
              </a:lnSpc>
              <a:buClr>
                <a:schemeClr val="tx1">
                  <a:lumMod val="65000"/>
                  <a:lumOff val="35000"/>
                </a:schemeClr>
              </a:buClr>
              <a:buFont typeface="+mj-lt"/>
              <a:buAutoNum type="alphaLcPeriod"/>
            </a:pPr>
            <a:r>
              <a:rPr lang="tr-TR" sz="2200" dirty="0">
                <a:latin typeface="Baskerville" panose="02020502070401020303" pitchFamily="18" charset="0"/>
                <a:ea typeface="Baskerville" panose="02020502070401020303" pitchFamily="18" charset="0"/>
              </a:rPr>
              <a:t>Tarifede belirlenen ücretler yatırılmazsa</a:t>
            </a:r>
          </a:p>
        </p:txBody>
      </p:sp>
    </p:spTree>
    <p:extLst>
      <p:ext uri="{BB962C8B-B14F-4D97-AF65-F5344CB8AC3E}">
        <p14:creationId xmlns:p14="http://schemas.microsoft.com/office/powerpoint/2010/main" val="390344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5271" y="548680"/>
            <a:ext cx="10174729" cy="864096"/>
          </a:xfrm>
        </p:spPr>
        <p:txBody>
          <a:bodyPr rtlCol="0">
            <a:normAutofit fontScale="90000"/>
          </a:bodyPr>
          <a:lstStyle/>
          <a:p>
            <a:pPr algn="ctr" rtl="0"/>
            <a: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YARGILAMA GİDERLERİ</a:t>
            </a:r>
            <a:b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r>
              <a:rPr lang="tr-TR" sz="2000" b="1" u="sng" cap="none" dirty="0">
                <a:latin typeface="Baskerville" panose="02020502070401020303" pitchFamily="18" charset="0"/>
                <a:ea typeface="Baskerville" panose="02020502070401020303" pitchFamily="18" charset="0"/>
              </a:rPr>
              <a:t>(TBB Tahkim Kuralları Madde 35)</a:t>
            </a:r>
            <a:br>
              <a:rPr lang="tr-TR" sz="2000" b="1" u="sng" cap="none" dirty="0">
                <a:latin typeface="Baskerville" panose="02020502070401020303" pitchFamily="18" charset="0"/>
                <a:ea typeface="Baskerville" panose="02020502070401020303" pitchFamily="18" charset="0"/>
              </a:rPr>
            </a:br>
            <a:endPar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endParaRP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sp>
        <p:nvSpPr>
          <p:cNvPr id="6" name="İçerik Yer Tutucusu 2">
            <a:extLst>
              <a:ext uri="{FF2B5EF4-FFF2-40B4-BE49-F238E27FC236}">
                <a16:creationId xmlns:a16="http://schemas.microsoft.com/office/drawing/2014/main" id="{4D7EEF09-A627-DF47-B18F-F69402AD5A63}"/>
              </a:ext>
            </a:extLst>
          </p:cNvPr>
          <p:cNvSpPr txBox="1">
            <a:spLocks/>
          </p:cNvSpPr>
          <p:nvPr/>
        </p:nvSpPr>
        <p:spPr>
          <a:xfrm>
            <a:off x="987619" y="1412776"/>
            <a:ext cx="10801200" cy="5031483"/>
          </a:xfrm>
          <a:prstGeom prst="rect">
            <a:avLst/>
          </a:prstGeom>
        </p:spPr>
        <p:txBody>
          <a:bodyPr vert="horz" lIns="91440" tIns="45720" rIns="91440" bIns="45720" rtlCol="0" anchor="ctr">
            <a:normAutofit/>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Yargılama masrafları,</a:t>
            </a:r>
          </a:p>
          <a:p>
            <a:pPr marL="914263" lvl="1" indent="-457200">
              <a:lnSpc>
                <a:spcPct val="100000"/>
              </a:lnSpc>
              <a:buClr>
                <a:schemeClr val="tx1">
                  <a:lumMod val="65000"/>
                  <a:lumOff val="35000"/>
                </a:schemeClr>
              </a:buClr>
              <a:buFont typeface="+mj-lt"/>
              <a:buAutoNum type="alphaLcPeriod"/>
            </a:pPr>
            <a:r>
              <a:rPr lang="tr-TR" sz="2000" dirty="0">
                <a:latin typeface="Baskerville" panose="02020502070401020303" pitchFamily="18" charset="0"/>
                <a:ea typeface="Baskerville" panose="02020502070401020303" pitchFamily="18" charset="0"/>
              </a:rPr>
              <a:t>Tahkim yargılamasının başladığı tarihte yürürlükte bulunan Tarifeye göre Divan tarafından belirlenecek, Merkezin idari masrafları ile Hakem / Hakem Heyeti üyelerinin ücretini</a:t>
            </a:r>
          </a:p>
          <a:p>
            <a:pPr marL="914263" lvl="1" indent="-457200">
              <a:lnSpc>
                <a:spcPct val="100000"/>
              </a:lnSpc>
              <a:buClr>
                <a:schemeClr val="tx1">
                  <a:lumMod val="65000"/>
                  <a:lumOff val="35000"/>
                </a:schemeClr>
              </a:buClr>
              <a:buFont typeface="+mj-lt"/>
              <a:buAutoNum type="alphaLcPeriod"/>
            </a:pPr>
            <a:r>
              <a:rPr lang="tr-TR" sz="2000" dirty="0">
                <a:latin typeface="Baskerville" panose="02020502070401020303" pitchFamily="18" charset="0"/>
                <a:ea typeface="Baskerville" panose="02020502070401020303" pitchFamily="18" charset="0"/>
              </a:rPr>
              <a:t>Hakem / Hakem Heyeti üyelerinin yaptığı harcamaları</a:t>
            </a:r>
          </a:p>
          <a:p>
            <a:pPr marL="914263" lvl="1" indent="-457200">
              <a:lnSpc>
                <a:spcPct val="100000"/>
              </a:lnSpc>
              <a:buClr>
                <a:schemeClr val="tx1">
                  <a:lumMod val="65000"/>
                  <a:lumOff val="35000"/>
                </a:schemeClr>
              </a:buClr>
              <a:buFont typeface="+mj-lt"/>
              <a:buAutoNum type="alphaLcPeriod"/>
            </a:pPr>
            <a:r>
              <a:rPr lang="tr-TR" sz="2000" dirty="0">
                <a:latin typeface="Baskerville" panose="02020502070401020303" pitchFamily="18" charset="0"/>
                <a:ea typeface="Baskerville" panose="02020502070401020303" pitchFamily="18" charset="0"/>
              </a:rPr>
              <a:t>Hakem / Hakem Heyeti tarafından atanan bilirkişilerin, uzmanların ve yardımına başvurulan diğer kişilerin ücret ve masrafları ile keşif giderlerini</a:t>
            </a:r>
          </a:p>
          <a:p>
            <a:pPr marL="914263" lvl="1" indent="-457200">
              <a:lnSpc>
                <a:spcPct val="100000"/>
              </a:lnSpc>
              <a:buClr>
                <a:schemeClr val="tx1">
                  <a:lumMod val="65000"/>
                  <a:lumOff val="35000"/>
                </a:schemeClr>
              </a:buClr>
              <a:buFont typeface="+mj-lt"/>
              <a:buAutoNum type="alphaLcPeriod"/>
            </a:pPr>
            <a:r>
              <a:rPr lang="tr-TR" sz="2000" b="1" u="sng" dirty="0">
                <a:latin typeface="Baskerville" panose="02020502070401020303" pitchFamily="18" charset="0"/>
                <a:ea typeface="Baskerville" panose="02020502070401020303" pitchFamily="18" charset="0"/>
              </a:rPr>
              <a:t>AAÜT uyarınca hükmedilecek vekalet ücretini</a:t>
            </a:r>
          </a:p>
          <a:p>
            <a:pPr marL="914263" lvl="1" indent="-457200">
              <a:lnSpc>
                <a:spcPct val="100000"/>
              </a:lnSpc>
              <a:buClr>
                <a:schemeClr val="tx1">
                  <a:lumMod val="65000"/>
                  <a:lumOff val="35000"/>
                </a:schemeClr>
              </a:buClr>
              <a:buFont typeface="+mj-lt"/>
              <a:buAutoNum type="alphaLcPeriod"/>
            </a:pPr>
            <a:r>
              <a:rPr lang="tr-TR" sz="2000" dirty="0">
                <a:latin typeface="Baskerville" panose="02020502070401020303" pitchFamily="18" charset="0"/>
                <a:ea typeface="Baskerville" panose="02020502070401020303" pitchFamily="18" charset="0"/>
              </a:rPr>
              <a:t>Tarafların, tahkim yargılaması sırasında yaptıkları diğer masrafları</a:t>
            </a:r>
            <a:br>
              <a:rPr lang="tr-TR" sz="2000" dirty="0">
                <a:latin typeface="Baskerville" panose="02020502070401020303" pitchFamily="18" charset="0"/>
                <a:ea typeface="Baskerville" panose="02020502070401020303" pitchFamily="18" charset="0"/>
              </a:rPr>
            </a:br>
            <a:endParaRPr lang="tr-TR" sz="2000" dirty="0">
              <a:latin typeface="Baskerville" panose="02020502070401020303" pitchFamily="18" charset="0"/>
              <a:ea typeface="Baskerville" panose="02020502070401020303" pitchFamily="18" charset="0"/>
            </a:endParaRPr>
          </a:p>
          <a:p>
            <a:pPr marL="457063" lvl="1" indent="0">
              <a:lnSpc>
                <a:spcPct val="100000"/>
              </a:lnSpc>
              <a:buClr>
                <a:schemeClr val="tx1">
                  <a:lumMod val="65000"/>
                  <a:lumOff val="35000"/>
                </a:schemeClr>
              </a:buClr>
              <a:buNone/>
            </a:pPr>
            <a:r>
              <a:rPr lang="tr-TR" sz="2000" dirty="0">
                <a:latin typeface="Baskerville" panose="02020502070401020303" pitchFamily="18" charset="0"/>
                <a:ea typeface="Baskerville" panose="02020502070401020303" pitchFamily="18" charset="0"/>
              </a:rPr>
              <a:t>kapsar.</a:t>
            </a:r>
          </a:p>
          <a:p>
            <a:pPr marL="0" indent="0" algn="just">
              <a:lnSpc>
                <a:spcPct val="100000"/>
              </a:lnSpc>
              <a:buClr>
                <a:schemeClr val="tx1">
                  <a:lumMod val="65000"/>
                  <a:lumOff val="35000"/>
                </a:schemeClr>
              </a:buClr>
              <a:buNone/>
            </a:pPr>
            <a:endParaRPr lang="tr-TR" sz="24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92235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5213" y="189235"/>
            <a:ext cx="10533547" cy="360040"/>
          </a:xfrm>
        </p:spPr>
        <p:txBody>
          <a:bodyPr rtlCol="0">
            <a:noAutofit/>
          </a:bodyPr>
          <a:lstStyle/>
          <a:p>
            <a:pPr algn="ctr" rtl="0"/>
            <a:r>
              <a:rPr lang="tr-TR" sz="28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HAKEM ÜCRETLERİ ve MASRAFLAR</a:t>
            </a: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sp>
        <p:nvSpPr>
          <p:cNvPr id="6" name="İçerik Yer Tutucusu 2">
            <a:extLst>
              <a:ext uri="{FF2B5EF4-FFF2-40B4-BE49-F238E27FC236}">
                <a16:creationId xmlns:a16="http://schemas.microsoft.com/office/drawing/2014/main" id="{4D7EEF09-A627-DF47-B18F-F69402AD5A63}"/>
              </a:ext>
            </a:extLst>
          </p:cNvPr>
          <p:cNvSpPr txBox="1">
            <a:spLocks/>
          </p:cNvSpPr>
          <p:nvPr/>
        </p:nvSpPr>
        <p:spPr>
          <a:xfrm>
            <a:off x="1065212" y="764704"/>
            <a:ext cx="10789839" cy="6093296"/>
          </a:xfrm>
          <a:prstGeom prst="rect">
            <a:avLst/>
          </a:prstGeom>
        </p:spPr>
        <p:txBody>
          <a:bodyPr vert="horz" lIns="91440" tIns="45720" rIns="91440" bIns="45720" rtlCol="0" anchor="ctr">
            <a:normAutofit fontScale="25000" lnSpcReduction="20000"/>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tr-TR" sz="7200" b="1" i="0" dirty="0">
                <a:solidFill>
                  <a:srgbClr val="212529"/>
                </a:solidFill>
                <a:effectLst/>
                <a:latin typeface="Calibri" panose="020F0502020204030204" pitchFamily="34" charset="0"/>
                <a:cs typeface="Calibri" panose="020F0502020204030204" pitchFamily="34" charset="0"/>
              </a:rPr>
              <a:t>TBB TAHKİM MERKEZİ MASRAFLAR VE ÜCRETLER TARİFESİ</a:t>
            </a:r>
          </a:p>
          <a:p>
            <a:pPr marL="0" indent="0" algn="l">
              <a:buNone/>
            </a:pPr>
            <a:r>
              <a:rPr lang="tr-TR" sz="6400" b="1" i="0" dirty="0">
                <a:solidFill>
                  <a:srgbClr val="212529"/>
                </a:solidFill>
                <a:effectLst/>
                <a:latin typeface="Calibri" panose="020F0502020204030204" pitchFamily="34" charset="0"/>
                <a:cs typeface="Calibri" panose="020F0502020204030204" pitchFamily="34" charset="0"/>
              </a:rPr>
              <a:t>Madde 7</a:t>
            </a:r>
            <a:endParaRPr lang="tr-TR" sz="6400" b="0" i="0" dirty="0">
              <a:solidFill>
                <a:srgbClr val="212529"/>
              </a:solidFill>
              <a:effectLst/>
              <a:latin typeface="Calibri" panose="020F0502020204030204" pitchFamily="34" charset="0"/>
              <a:cs typeface="Calibri" panose="020F0502020204030204" pitchFamily="34" charset="0"/>
            </a:endParaRPr>
          </a:p>
          <a:p>
            <a:pPr marL="0" indent="0" algn="l">
              <a:buNone/>
            </a:pPr>
            <a:r>
              <a:rPr lang="tr-TR" sz="6400" b="0" i="0" dirty="0">
                <a:solidFill>
                  <a:srgbClr val="212529"/>
                </a:solidFill>
                <a:effectLst/>
                <a:latin typeface="Calibri" panose="020F0502020204030204" pitchFamily="34" charset="0"/>
                <a:cs typeface="Calibri" panose="020F0502020204030204" pitchFamily="34" charset="0"/>
              </a:rPr>
              <a:t>(1) Başvuru ücreti, idari masraf ve hakem ücretlerinin belirlenmesinde, Merkez'e başvuruda bulunulduğu tarihte yürürlükte olan Tarife esas alınır.</a:t>
            </a:r>
            <a:br>
              <a:rPr lang="tr-TR" sz="6400" b="0" i="0" dirty="0">
                <a:solidFill>
                  <a:srgbClr val="212529"/>
                </a:solidFill>
                <a:effectLst/>
                <a:latin typeface="Calibri" panose="020F0502020204030204" pitchFamily="34" charset="0"/>
                <a:cs typeface="Calibri" panose="020F0502020204030204" pitchFamily="34" charset="0"/>
              </a:rPr>
            </a:br>
            <a:br>
              <a:rPr lang="tr-TR" sz="6400" b="0" i="0" dirty="0">
                <a:solidFill>
                  <a:srgbClr val="212529"/>
                </a:solidFill>
                <a:effectLst/>
                <a:latin typeface="Calibri" panose="020F0502020204030204" pitchFamily="34" charset="0"/>
                <a:cs typeface="Calibri" panose="020F0502020204030204" pitchFamily="34" charset="0"/>
              </a:rPr>
            </a:br>
            <a:r>
              <a:rPr lang="tr-TR" sz="6400" b="0" i="0" dirty="0">
                <a:solidFill>
                  <a:srgbClr val="212529"/>
                </a:solidFill>
                <a:effectLst/>
                <a:latin typeface="Calibri" panose="020F0502020204030204" pitchFamily="34" charset="0"/>
                <a:cs typeface="Calibri" panose="020F0502020204030204" pitchFamily="34" charset="0"/>
              </a:rPr>
              <a:t>(2) Yürürlük tarihinden itibaren geçerli olmak üzere başvuru ücreti, idari masraf ve hakem ücret tarifesi aşağıdaki gibidir:</a:t>
            </a:r>
            <a:br>
              <a:rPr lang="tr-TR" sz="6400" b="0" i="0" dirty="0">
                <a:solidFill>
                  <a:srgbClr val="212529"/>
                </a:solidFill>
                <a:effectLst/>
                <a:latin typeface="Calibri" panose="020F0502020204030204" pitchFamily="34" charset="0"/>
                <a:cs typeface="Calibri" panose="020F0502020204030204" pitchFamily="34" charset="0"/>
              </a:rPr>
            </a:br>
            <a:br>
              <a:rPr lang="tr-TR" sz="6400" b="0" i="0" dirty="0">
                <a:solidFill>
                  <a:srgbClr val="212529"/>
                </a:solidFill>
                <a:effectLst/>
                <a:latin typeface="Calibri" panose="020F0502020204030204" pitchFamily="34" charset="0"/>
                <a:cs typeface="Calibri" panose="020F0502020204030204" pitchFamily="34" charset="0"/>
              </a:rPr>
            </a:br>
            <a:r>
              <a:rPr lang="tr-TR" sz="6400" b="1" i="0" dirty="0">
                <a:solidFill>
                  <a:srgbClr val="212529"/>
                </a:solidFill>
                <a:effectLst/>
                <a:latin typeface="Calibri" panose="020F0502020204030204" pitchFamily="34" charset="0"/>
                <a:cs typeface="Calibri" panose="020F0502020204030204" pitchFamily="34" charset="0"/>
              </a:rPr>
              <a:t>a) Başvurma ücreti, her başvuru için 1.000,00 TL’den az olmamak üzere dava değerine göre belirlenen hakem ücretinin %10’u oranında alınacaktır.</a:t>
            </a:r>
            <a:br>
              <a:rPr lang="tr-TR" sz="6400" b="1" i="0" dirty="0">
                <a:solidFill>
                  <a:srgbClr val="212529"/>
                </a:solidFill>
                <a:effectLst/>
                <a:latin typeface="Calibri" panose="020F0502020204030204" pitchFamily="34" charset="0"/>
                <a:cs typeface="Calibri" panose="020F0502020204030204" pitchFamily="34" charset="0"/>
              </a:rPr>
            </a:br>
            <a:endParaRPr lang="tr-TR" sz="6400" b="1" i="0" dirty="0">
              <a:solidFill>
                <a:srgbClr val="212529"/>
              </a:solidFill>
              <a:effectLst/>
              <a:latin typeface="Calibri" panose="020F0502020204030204" pitchFamily="34" charset="0"/>
              <a:cs typeface="Calibri" panose="020F0502020204030204" pitchFamily="34" charset="0"/>
            </a:endParaRPr>
          </a:p>
          <a:p>
            <a:pPr marL="0" indent="0" algn="l">
              <a:buNone/>
            </a:pPr>
            <a:r>
              <a:rPr lang="tr-TR" sz="6400" b="1" i="0" dirty="0">
                <a:solidFill>
                  <a:srgbClr val="212529"/>
                </a:solidFill>
                <a:effectLst/>
                <a:latin typeface="Calibri" panose="020F0502020204030204" pitchFamily="34" charset="0"/>
                <a:cs typeface="Calibri" panose="020F0502020204030204" pitchFamily="34" charset="0"/>
              </a:rPr>
              <a:t>b) Yargılama gideri avansı ve idari masraf, başlangıç için 500,00 TL’dir. </a:t>
            </a:r>
            <a:r>
              <a:rPr lang="tr-TR" sz="6400" b="0" i="0" dirty="0">
                <a:solidFill>
                  <a:srgbClr val="212529"/>
                </a:solidFill>
                <a:effectLst/>
                <a:latin typeface="Calibri" panose="020F0502020204030204" pitchFamily="34" charset="0"/>
                <a:cs typeface="Calibri" panose="020F0502020204030204" pitchFamily="34" charset="0"/>
              </a:rPr>
              <a:t>İşbu tarife uyarınca ilave avans isteme hakkı saklıdır.</a:t>
            </a:r>
            <a:br>
              <a:rPr lang="tr-TR" sz="6400" b="0" i="0" dirty="0">
                <a:solidFill>
                  <a:srgbClr val="212529"/>
                </a:solidFill>
                <a:effectLst/>
                <a:latin typeface="Calibri" panose="020F0502020204030204" pitchFamily="34" charset="0"/>
                <a:cs typeface="Calibri" panose="020F0502020204030204" pitchFamily="34" charset="0"/>
              </a:rPr>
            </a:br>
            <a:r>
              <a:rPr lang="tr-TR" sz="6400" b="0" i="0" dirty="0">
                <a:solidFill>
                  <a:srgbClr val="212529"/>
                </a:solidFill>
                <a:effectLst/>
                <a:latin typeface="Calibri" panose="020F0502020204030204" pitchFamily="34" charset="0"/>
                <a:cs typeface="Calibri" panose="020F0502020204030204" pitchFamily="34" charset="0"/>
              </a:rPr>
              <a:t>c) Hakem ücretleri ise konusu para ile ölçülebilen uyuşmazlıklar yönünden uyuşmazlık miktarına göre aşağıdaki şekilde belirlenmiştir.</a:t>
            </a:r>
          </a:p>
          <a:p>
            <a:pPr marL="0" indent="0" algn="just">
              <a:buNone/>
            </a:pPr>
            <a:r>
              <a:rPr lang="tr-TR" sz="6400" b="0" i="0" dirty="0">
                <a:solidFill>
                  <a:srgbClr val="212529"/>
                </a:solidFill>
                <a:effectLst/>
                <a:latin typeface="Calibri" panose="020F0502020204030204" pitchFamily="34" charset="0"/>
                <a:cs typeface="Calibri" panose="020F0502020204030204" pitchFamily="34" charset="0"/>
              </a:rPr>
              <a:t>	0,00 TL.-20.000,00 TL. =&gt; 2.500,00 TL.</a:t>
            </a:r>
          </a:p>
          <a:p>
            <a:pPr marL="0" indent="0" algn="just">
              <a:buNone/>
            </a:pPr>
            <a:r>
              <a:rPr lang="tr-TR" sz="6400" b="0" i="0" dirty="0">
                <a:solidFill>
                  <a:srgbClr val="212529"/>
                </a:solidFill>
                <a:effectLst/>
                <a:latin typeface="Calibri" panose="020F0502020204030204" pitchFamily="34" charset="0"/>
                <a:cs typeface="Calibri" panose="020F0502020204030204" pitchFamily="34" charset="0"/>
              </a:rPr>
              <a:t>	20.000,01 TL.-50.000,00 TL. =&gt; 6.000,00 TL.</a:t>
            </a:r>
          </a:p>
          <a:p>
            <a:pPr marL="0" indent="0" algn="just">
              <a:buNone/>
            </a:pPr>
            <a:r>
              <a:rPr lang="tr-TR" sz="6400" b="0" i="0" dirty="0">
                <a:solidFill>
                  <a:srgbClr val="212529"/>
                </a:solidFill>
                <a:effectLst/>
                <a:latin typeface="Calibri" panose="020F0502020204030204" pitchFamily="34" charset="0"/>
                <a:cs typeface="Calibri" panose="020F0502020204030204" pitchFamily="34" charset="0"/>
              </a:rPr>
              <a:t>	50.000,01 TL.-100.000,00 TL. =&gt;9.000,00 TL.</a:t>
            </a:r>
          </a:p>
          <a:p>
            <a:pPr marL="0" indent="0" algn="just">
              <a:buNone/>
            </a:pPr>
            <a:r>
              <a:rPr lang="tr-TR" sz="6400" b="0" i="0" dirty="0">
                <a:solidFill>
                  <a:srgbClr val="212529"/>
                </a:solidFill>
                <a:effectLst/>
                <a:latin typeface="Calibri" panose="020F0502020204030204" pitchFamily="34" charset="0"/>
                <a:cs typeface="Calibri" panose="020F0502020204030204" pitchFamily="34" charset="0"/>
              </a:rPr>
              <a:t>	100.000,01 TL.-150.000,00 TL. =&gt;15.000,00 TL.</a:t>
            </a:r>
          </a:p>
          <a:p>
            <a:pPr marL="0" indent="0" algn="just">
              <a:buNone/>
            </a:pPr>
            <a:r>
              <a:rPr lang="tr-TR" sz="6400" b="0" i="0" dirty="0">
                <a:solidFill>
                  <a:srgbClr val="212529"/>
                </a:solidFill>
                <a:effectLst/>
                <a:latin typeface="Calibri" panose="020F0502020204030204" pitchFamily="34" charset="0"/>
                <a:cs typeface="Calibri" panose="020F0502020204030204" pitchFamily="34" charset="0"/>
              </a:rPr>
              <a:t>	150.000,01 TL. ve üzeri =&gt;15.000,00 TL’den az olmamak üzere uyuşmazlık miktarının %3’ü (yüzde üçü) ;</a:t>
            </a:r>
            <a:br>
              <a:rPr lang="tr-TR" sz="6400" b="0" i="0" dirty="0">
                <a:solidFill>
                  <a:srgbClr val="212529"/>
                </a:solidFill>
                <a:effectLst/>
                <a:latin typeface="Calibri" panose="020F0502020204030204" pitchFamily="34" charset="0"/>
                <a:cs typeface="Calibri" panose="020F0502020204030204" pitchFamily="34" charset="0"/>
              </a:rPr>
            </a:br>
            <a:r>
              <a:rPr lang="tr-TR" sz="6400" b="0" i="0" dirty="0">
                <a:solidFill>
                  <a:srgbClr val="212529"/>
                </a:solidFill>
                <a:effectLst/>
                <a:latin typeface="Calibri" panose="020F0502020204030204" pitchFamily="34" charset="0"/>
                <a:cs typeface="Calibri" panose="020F0502020204030204" pitchFamily="34" charset="0"/>
              </a:rPr>
              <a:t>d) Hakem Heyeti ücretleri, tek Hakem için belirlenen ücretin iki katıdır. Bu ücret, hakemler arasında eşit olarak paylaştırılır.</a:t>
            </a:r>
            <a:br>
              <a:rPr lang="tr-TR" sz="6400" b="0" i="0" dirty="0">
                <a:solidFill>
                  <a:srgbClr val="212529"/>
                </a:solidFill>
                <a:effectLst/>
                <a:latin typeface="Calibri" panose="020F0502020204030204" pitchFamily="34" charset="0"/>
                <a:cs typeface="Calibri" panose="020F0502020204030204" pitchFamily="34" charset="0"/>
              </a:rPr>
            </a:br>
            <a:endParaRPr lang="tr-TR" sz="6400" b="0" i="0" dirty="0">
              <a:solidFill>
                <a:srgbClr val="212529"/>
              </a:solidFill>
              <a:effectLst/>
              <a:latin typeface="Calibri" panose="020F0502020204030204" pitchFamily="34" charset="0"/>
              <a:cs typeface="Calibri" panose="020F0502020204030204" pitchFamily="34" charset="0"/>
            </a:endParaRPr>
          </a:p>
          <a:p>
            <a:pPr marL="0" indent="0" algn="just">
              <a:buNone/>
            </a:pPr>
            <a:r>
              <a:rPr lang="tr-TR" sz="6400" b="0" i="0" dirty="0">
                <a:solidFill>
                  <a:srgbClr val="212529"/>
                </a:solidFill>
                <a:effectLst/>
                <a:latin typeface="Calibri" panose="020F0502020204030204" pitchFamily="34" charset="0"/>
                <a:cs typeface="Calibri" panose="020F0502020204030204" pitchFamily="34" charset="0"/>
              </a:rPr>
              <a:t>e) Konusu para ile ölçülemeyen davalarda davanın niteliğine, tüm hal ve şartlara bakılarak Divan tarafından hakem ücreti belirlenir.</a:t>
            </a:r>
          </a:p>
          <a:p>
            <a:pPr marL="0" indent="0">
              <a:buNone/>
            </a:pPr>
            <a:br>
              <a:rPr lang="tr-TR" sz="2800" dirty="0"/>
            </a:br>
            <a:endParaRPr lang="tr-TR" sz="2800" dirty="0"/>
          </a:p>
          <a:p>
            <a:pPr marL="0" indent="0" algn="just">
              <a:lnSpc>
                <a:spcPct val="100000"/>
              </a:lnSpc>
              <a:buClr>
                <a:schemeClr val="tx1">
                  <a:lumMod val="65000"/>
                  <a:lumOff val="35000"/>
                </a:schemeClr>
              </a:buClr>
              <a:buNone/>
            </a:pPr>
            <a:endParaRPr lang="tr-TR" sz="24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2243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çerik Yer Tutucusu 2">
            <a:extLst>
              <a:ext uri="{FF2B5EF4-FFF2-40B4-BE49-F238E27FC236}">
                <a16:creationId xmlns:a16="http://schemas.microsoft.com/office/drawing/2014/main" id="{454FDFCD-1547-634D-95D7-1F380E40EF81}"/>
              </a:ext>
            </a:extLst>
          </p:cNvPr>
          <p:cNvSpPr txBox="1">
            <a:spLocks/>
          </p:cNvSpPr>
          <p:nvPr/>
        </p:nvSpPr>
        <p:spPr>
          <a:xfrm>
            <a:off x="0" y="549276"/>
            <a:ext cx="6958013" cy="63087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45720" indent="0" algn="ctr">
              <a:buNone/>
            </a:pPr>
            <a:endParaRPr lang="tr-TR" sz="4000" b="1" dirty="0">
              <a:solidFill>
                <a:schemeClr val="tx1"/>
              </a:solidFill>
              <a:latin typeface="Baskerville" panose="02020502070401020303" pitchFamily="18" charset="0"/>
              <a:ea typeface="Baskerville" panose="02020502070401020303" pitchFamily="18" charset="0"/>
            </a:endParaRPr>
          </a:p>
          <a:p>
            <a:pPr marL="45720" indent="0" algn="ctr">
              <a:buNone/>
            </a:pPr>
            <a:endParaRPr lang="tr-TR" sz="4000" b="1" dirty="0">
              <a:latin typeface="Baskerville" panose="02020502070401020303" pitchFamily="18" charset="0"/>
              <a:ea typeface="Baskerville" panose="02020502070401020303" pitchFamily="18" charset="0"/>
            </a:endParaRPr>
          </a:p>
          <a:p>
            <a:pPr marL="45720" indent="0" algn="ctr">
              <a:buNone/>
            </a:pPr>
            <a:r>
              <a:rPr lang="tr-TR" sz="4800" b="1" dirty="0">
                <a:solidFill>
                  <a:schemeClr val="tx1"/>
                </a:solidFill>
                <a:latin typeface="Baskerville" panose="02020502070401020303" pitchFamily="18" charset="0"/>
                <a:ea typeface="Baskerville" panose="02020502070401020303" pitchFamily="18" charset="0"/>
              </a:rPr>
              <a:t>TEŞEKKÜRLER</a:t>
            </a:r>
          </a:p>
          <a:p>
            <a:pPr marL="45720" indent="0" algn="ctr">
              <a:buNone/>
            </a:pPr>
            <a:endParaRPr lang="tr-TR" sz="3200" dirty="0">
              <a:solidFill>
                <a:schemeClr val="tx1"/>
              </a:solidFill>
              <a:latin typeface="Baskerville" panose="02020502070401020303" pitchFamily="18" charset="0"/>
              <a:ea typeface="Baskerville" panose="02020502070401020303" pitchFamily="18" charset="0"/>
            </a:endParaRPr>
          </a:p>
          <a:p>
            <a:pPr marL="45720" indent="0" algn="ctr">
              <a:buNone/>
            </a:pPr>
            <a:r>
              <a:rPr lang="tr-TR" sz="3200" b="1" dirty="0">
                <a:solidFill>
                  <a:schemeClr val="tx1"/>
                </a:solidFill>
                <a:latin typeface="Baskerville" panose="02020502070401020303" pitchFamily="18" charset="0"/>
                <a:ea typeface="Baskerville" panose="02020502070401020303" pitchFamily="18" charset="0"/>
              </a:rPr>
              <a:t>Av. </a:t>
            </a:r>
            <a:r>
              <a:rPr lang="tr-TR" sz="3200" b="1" dirty="0" err="1">
                <a:solidFill>
                  <a:schemeClr val="tx1"/>
                </a:solidFill>
                <a:latin typeface="Baskerville" panose="02020502070401020303" pitchFamily="18" charset="0"/>
                <a:ea typeface="Baskerville" panose="02020502070401020303" pitchFamily="18" charset="0"/>
              </a:rPr>
              <a:t>Arb</a:t>
            </a:r>
            <a:r>
              <a:rPr lang="tr-TR" sz="3200" b="1" dirty="0">
                <a:solidFill>
                  <a:schemeClr val="tx1"/>
                </a:solidFill>
                <a:latin typeface="Baskerville" panose="02020502070401020303" pitchFamily="18" charset="0"/>
                <a:ea typeface="Baskerville" panose="02020502070401020303" pitchFamily="18" charset="0"/>
              </a:rPr>
              <a:t>. Hasret Ülkü İBLİKCİ</a:t>
            </a:r>
          </a:p>
          <a:p>
            <a:pPr marL="45720" indent="0" algn="ctr">
              <a:buNone/>
            </a:pPr>
            <a:r>
              <a:rPr lang="tr-TR" sz="2800" i="1" dirty="0">
                <a:solidFill>
                  <a:schemeClr val="tx1"/>
                </a:solidFill>
                <a:latin typeface="Baskerville" panose="02020502070401020303" pitchFamily="18" charset="0"/>
                <a:ea typeface="Baskerville" panose="02020502070401020303" pitchFamily="18" charset="0"/>
              </a:rPr>
              <a:t>TBB Tahkim Merkezi Genel Sekreter Yardımcısı</a:t>
            </a:r>
          </a:p>
          <a:p>
            <a:pPr marL="45720" indent="0" algn="ctr">
              <a:buNone/>
            </a:pPr>
            <a:endParaRPr lang="tr-TR" sz="3200" dirty="0">
              <a:solidFill>
                <a:schemeClr val="tx1"/>
              </a:solidFill>
              <a:latin typeface="Baskerville" panose="02020502070401020303" pitchFamily="18" charset="0"/>
              <a:ea typeface="Baskerville" panose="02020502070401020303" pitchFamily="18" charset="0"/>
            </a:endParaRPr>
          </a:p>
          <a:p>
            <a:pPr marL="45720" indent="0" algn="ctr">
              <a:buNone/>
            </a:pPr>
            <a:r>
              <a:rPr lang="tr-TR" sz="2400" i="1" dirty="0" err="1">
                <a:solidFill>
                  <a:schemeClr val="tx1"/>
                </a:solidFill>
                <a:latin typeface="Baskerville" panose="02020502070401020303" pitchFamily="18" charset="0"/>
                <a:ea typeface="Baskerville" panose="02020502070401020303" pitchFamily="18" charset="0"/>
              </a:rPr>
              <a:t>av.hasretiblikci@gmail.com</a:t>
            </a:r>
            <a:endParaRPr lang="tr-TR" sz="2400" i="1" dirty="0">
              <a:solidFill>
                <a:schemeClr val="tx1"/>
              </a:solidFill>
              <a:latin typeface="Baskerville" panose="02020502070401020303" pitchFamily="18" charset="0"/>
              <a:ea typeface="Baskerville" panose="02020502070401020303" pitchFamily="18" charset="0"/>
            </a:endParaRPr>
          </a:p>
          <a:p>
            <a:pPr marL="45720" indent="0" algn="ctr">
              <a:buNone/>
            </a:pPr>
            <a:r>
              <a:rPr lang="tr-TR" sz="2400" i="1" dirty="0">
                <a:solidFill>
                  <a:schemeClr val="tx1"/>
                </a:solidFill>
                <a:latin typeface="Baskerville" panose="02020502070401020303" pitchFamily="18" charset="0"/>
                <a:ea typeface="Baskerville" panose="02020502070401020303" pitchFamily="18" charset="0"/>
              </a:rPr>
              <a:t>+90 (553) 090 09 66</a:t>
            </a:r>
          </a:p>
          <a:p>
            <a:pPr marL="45720" indent="0" algn="ctr">
              <a:buNone/>
            </a:pPr>
            <a:r>
              <a:rPr lang="tr-TR" sz="2400" i="1" dirty="0">
                <a:solidFill>
                  <a:schemeClr val="tx1"/>
                </a:solidFill>
                <a:latin typeface="Baskerville" panose="02020502070401020303" pitchFamily="18" charset="0"/>
                <a:ea typeface="Baskerville" panose="02020502070401020303" pitchFamily="18" charset="0"/>
              </a:rPr>
              <a:t>      @</a:t>
            </a:r>
            <a:r>
              <a:rPr lang="tr-TR" sz="2400" i="1" dirty="0" err="1">
                <a:solidFill>
                  <a:schemeClr val="tx1"/>
                </a:solidFill>
                <a:latin typeface="Baskerville" panose="02020502070401020303" pitchFamily="18" charset="0"/>
                <a:ea typeface="Baskerville" panose="02020502070401020303" pitchFamily="18" charset="0"/>
              </a:rPr>
              <a:t>hasretulkublkc</a:t>
            </a:r>
            <a:r>
              <a:rPr lang="en-US" sz="1800" i="1" dirty="0">
                <a:solidFill>
                  <a:schemeClr val="tx1">
                    <a:lumMod val="85000"/>
                    <a:lumOff val="15000"/>
                  </a:schemeClr>
                </a:solidFill>
                <a:latin typeface="Baskerville" panose="02020502070401020303" pitchFamily="18" charset="0"/>
                <a:ea typeface="Baskerville" panose="02020502070401020303" pitchFamily="18" charset="0"/>
              </a:rPr>
              <a:t>                                                                           				 				</a:t>
            </a:r>
            <a:endParaRPr lang="en-US" sz="1800" b="1" i="1" dirty="0">
              <a:solidFill>
                <a:schemeClr val="tx1">
                  <a:lumMod val="85000"/>
                  <a:lumOff val="15000"/>
                </a:schemeClr>
              </a:solidFill>
            </a:endParaRPr>
          </a:p>
        </p:txBody>
      </p:sp>
      <p:pic>
        <p:nvPicPr>
          <p:cNvPr id="5" name="Resim 4">
            <a:extLst>
              <a:ext uri="{FF2B5EF4-FFF2-40B4-BE49-F238E27FC236}">
                <a16:creationId xmlns:a16="http://schemas.microsoft.com/office/drawing/2014/main" id="{1DAE74D8-AB03-B045-B3E3-F1B7A903DB82}"/>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7102524" y="1193006"/>
            <a:ext cx="4471987" cy="4471987"/>
          </a:xfrm>
          <a:prstGeom prst="rect">
            <a:avLst/>
          </a:prstGeom>
        </p:spPr>
      </p:pic>
    </p:spTree>
    <p:extLst>
      <p:ext uri="{BB962C8B-B14F-4D97-AF65-F5344CB8AC3E}">
        <p14:creationId xmlns:p14="http://schemas.microsoft.com/office/powerpoint/2010/main" val="317641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78815573-B0C0-F28C-921A-830E78E4AE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564904"/>
            <a:ext cx="12188825" cy="4293096"/>
          </a:xfrm>
        </p:spPr>
      </p:pic>
      <p:pic>
        <p:nvPicPr>
          <p:cNvPr id="8" name="Resim 7">
            <a:extLst>
              <a:ext uri="{FF2B5EF4-FFF2-40B4-BE49-F238E27FC236}">
                <a16:creationId xmlns:a16="http://schemas.microsoft.com/office/drawing/2014/main" id="{3F47F9E3-8B6F-FC5C-F112-147CC4D2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2060848"/>
          </a:xfrm>
          <a:prstGeom prst="rect">
            <a:avLst/>
          </a:prstGeom>
        </p:spPr>
      </p:pic>
      <p:sp>
        <p:nvSpPr>
          <p:cNvPr id="2" name="Metin kutusu 1">
            <a:extLst>
              <a:ext uri="{FF2B5EF4-FFF2-40B4-BE49-F238E27FC236}">
                <a16:creationId xmlns:a16="http://schemas.microsoft.com/office/drawing/2014/main" id="{A7AF7684-1BFF-CDA7-A8DE-7FDA8293DDAA}"/>
              </a:ext>
            </a:extLst>
          </p:cNvPr>
          <p:cNvSpPr txBox="1"/>
          <p:nvPr/>
        </p:nvSpPr>
        <p:spPr>
          <a:xfrm>
            <a:off x="1485900" y="2132856"/>
            <a:ext cx="9073008" cy="461665"/>
          </a:xfrm>
          <a:prstGeom prst="rect">
            <a:avLst/>
          </a:prstGeom>
          <a:noFill/>
        </p:spPr>
        <p:txBody>
          <a:bodyPr wrap="square" rtlCol="0">
            <a:spAutoFit/>
          </a:bodyPr>
          <a:lstStyle/>
          <a:p>
            <a:pPr algn="ctr"/>
            <a:r>
              <a:rPr lang="tr-TR" sz="2400" b="1" dirty="0" err="1">
                <a:latin typeface="Baskerville" panose="02020502070401020303" pitchFamily="18" charset="0"/>
                <a:ea typeface="Baskerville" panose="02020502070401020303" pitchFamily="18" charset="0"/>
              </a:rPr>
              <a:t>https</a:t>
            </a:r>
            <a:r>
              <a:rPr lang="tr-TR" sz="2400" b="1" dirty="0">
                <a:latin typeface="Baskerville" panose="02020502070401020303" pitchFamily="18" charset="0"/>
                <a:ea typeface="Baskerville" panose="02020502070401020303" pitchFamily="18" charset="0"/>
              </a:rPr>
              <a:t>://</a:t>
            </a:r>
            <a:r>
              <a:rPr lang="tr-TR" sz="2400" b="1" dirty="0" err="1">
                <a:latin typeface="Baskerville" panose="02020502070401020303" pitchFamily="18" charset="0"/>
                <a:ea typeface="Baskerville" panose="02020502070401020303" pitchFamily="18" charset="0"/>
              </a:rPr>
              <a:t>tahkim.barobirlik.org.tr</a:t>
            </a:r>
            <a:r>
              <a:rPr lang="tr-TR" sz="2400" b="1" dirty="0">
                <a:latin typeface="Baskerville" panose="02020502070401020303" pitchFamily="18" charset="0"/>
                <a:ea typeface="Baskerville" panose="02020502070401020303" pitchFamily="18" charset="0"/>
              </a:rPr>
              <a:t>/Tahkim-</a:t>
            </a:r>
            <a:r>
              <a:rPr lang="tr-TR" sz="2400" b="1" dirty="0" err="1">
                <a:latin typeface="Baskerville" panose="02020502070401020303" pitchFamily="18" charset="0"/>
                <a:ea typeface="Baskerville" panose="02020502070401020303" pitchFamily="18" charset="0"/>
              </a:rPr>
              <a:t>Sarti</a:t>
            </a:r>
            <a:endParaRPr lang="tr-TR" sz="2400" b="1"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65629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1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765820" y="1078378"/>
            <a:ext cx="3282548" cy="4701244"/>
          </a:xfrm>
        </p:spPr>
        <p:txBody>
          <a:bodyPr rtlCol="0" anchor="ctr">
            <a:normAutofit/>
          </a:bodyPr>
          <a:lstStyle/>
          <a:p>
            <a:pPr algn="ctr" rtl="0"/>
            <a:r>
              <a:rPr lang="tr-TR" sz="3300" b="1" dirty="0">
                <a:latin typeface="Baskerville" panose="02020502070401020303" pitchFamily="18" charset="0"/>
                <a:ea typeface="Baskerville" panose="02020502070401020303" pitchFamily="18" charset="0"/>
                <a:cs typeface="Bangla MN" panose="02000500020000000000" pitchFamily="2" charset="0"/>
              </a:rPr>
              <a:t>TBB </a:t>
            </a:r>
            <a:br>
              <a:rPr lang="tr-TR" sz="3300" b="1" dirty="0">
                <a:latin typeface="Baskerville" panose="02020502070401020303" pitchFamily="18" charset="0"/>
                <a:ea typeface="Baskerville" panose="02020502070401020303" pitchFamily="18" charset="0"/>
                <a:cs typeface="Bangla MN" panose="02000500020000000000" pitchFamily="2" charset="0"/>
              </a:rPr>
            </a:br>
            <a:r>
              <a:rPr lang="tr-TR" sz="3300" b="1" dirty="0">
                <a:latin typeface="Baskerville" panose="02020502070401020303" pitchFamily="18" charset="0"/>
                <a:ea typeface="Baskerville" panose="02020502070401020303" pitchFamily="18" charset="0"/>
                <a:cs typeface="Bangla MN" panose="02000500020000000000" pitchFamily="2" charset="0"/>
              </a:rPr>
              <a:t>TAHKİM KURALLARI</a:t>
            </a:r>
          </a:p>
        </p:txBody>
      </p:sp>
      <p:sp>
        <p:nvSpPr>
          <p:cNvPr id="23"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594"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İçerik Yer Tutucusu 2"/>
          <p:cNvSpPr>
            <a:spLocks noGrp="1"/>
          </p:cNvSpPr>
          <p:nvPr>
            <p:ph idx="1"/>
          </p:nvPr>
        </p:nvSpPr>
        <p:spPr>
          <a:xfrm>
            <a:off x="5029149" y="404664"/>
            <a:ext cx="6897911" cy="689848"/>
          </a:xfrm>
        </p:spPr>
        <p:txBody>
          <a:bodyPr rtlCol="0" anchor="ctr">
            <a:normAutofit/>
          </a:bodyPr>
          <a:lstStyle/>
          <a:p>
            <a:pPr marL="0" indent="0" algn="ctr">
              <a:buNone/>
            </a:pPr>
            <a:r>
              <a:rPr lang="tr-TR" sz="2800" b="1" dirty="0">
                <a:solidFill>
                  <a:schemeClr val="tx1"/>
                </a:solidFill>
                <a:latin typeface="Baskerville" panose="02020502070401020303" pitchFamily="18" charset="0"/>
                <a:ea typeface="Baskerville" panose="02020502070401020303" pitchFamily="18" charset="0"/>
                <a:hlinkClick r:id="rId3">
                  <a:extLst>
                    <a:ext uri="{A12FA001-AC4F-418D-AE19-62706E023703}">
                      <ahyp:hlinkClr xmlns:ahyp="http://schemas.microsoft.com/office/drawing/2018/hyperlinkcolor" val="tx"/>
                    </a:ext>
                  </a:extLst>
                </a:hlinkClick>
              </a:rPr>
              <a:t>http://tahkim.barobirlik.org.tr</a:t>
            </a:r>
            <a:r>
              <a:rPr lang="tr-TR" sz="2800" b="1" dirty="0">
                <a:solidFill>
                  <a:schemeClr val="tx1"/>
                </a:solidFill>
                <a:latin typeface="Baskerville" panose="02020502070401020303" pitchFamily="18" charset="0"/>
                <a:ea typeface="Baskerville" panose="02020502070401020303" pitchFamily="18" charset="0"/>
              </a:rPr>
              <a:t> </a:t>
            </a:r>
          </a:p>
        </p:txBody>
      </p:sp>
      <p:sp>
        <p:nvSpPr>
          <p:cNvPr id="16" name="İçerik Yer Tutucusu 2">
            <a:extLst>
              <a:ext uri="{FF2B5EF4-FFF2-40B4-BE49-F238E27FC236}">
                <a16:creationId xmlns:a16="http://schemas.microsoft.com/office/drawing/2014/main" id="{2154903C-90FD-5E4A-95F2-7E82EE17089E}"/>
              </a:ext>
            </a:extLst>
          </p:cNvPr>
          <p:cNvSpPr txBox="1">
            <a:spLocks/>
          </p:cNvSpPr>
          <p:nvPr/>
        </p:nvSpPr>
        <p:spPr>
          <a:xfrm>
            <a:off x="5029149" y="1499176"/>
            <a:ext cx="6897911" cy="4522112"/>
          </a:xfrm>
          <a:prstGeom prst="rect">
            <a:avLst/>
          </a:prstGeom>
        </p:spPr>
        <p:txBody>
          <a:bodyPr vert="horz" lIns="91440" tIns="45720" rIns="91440" bIns="45720" rtlCol="0" anchor="ctr">
            <a:normAutofit/>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tr-TR" sz="2800" dirty="0">
              <a:latin typeface="Baskerville" panose="02020502070401020303" pitchFamily="18" charset="0"/>
              <a:ea typeface="Baskerville" panose="02020502070401020303" pitchFamily="18" charset="0"/>
            </a:endParaRPr>
          </a:p>
        </p:txBody>
      </p:sp>
      <p:sp>
        <p:nvSpPr>
          <p:cNvPr id="25" name="İçerik Yer Tutucusu 2">
            <a:extLst>
              <a:ext uri="{FF2B5EF4-FFF2-40B4-BE49-F238E27FC236}">
                <a16:creationId xmlns:a16="http://schemas.microsoft.com/office/drawing/2014/main" id="{FCD43B9C-1A37-C44D-8327-01D903FCAE15}"/>
              </a:ext>
            </a:extLst>
          </p:cNvPr>
          <p:cNvSpPr txBox="1">
            <a:spLocks/>
          </p:cNvSpPr>
          <p:nvPr/>
        </p:nvSpPr>
        <p:spPr>
          <a:xfrm>
            <a:off x="4654253" y="1196752"/>
            <a:ext cx="7534572" cy="5661248"/>
          </a:xfrm>
          <a:prstGeom prst="rect">
            <a:avLst/>
          </a:prstGeom>
        </p:spPr>
        <p:txBody>
          <a:bodyPr vert="horz" lIns="91440" tIns="45720" rIns="91440" bIns="45720" rtlCol="0" anchor="ctr">
            <a:normAutofit/>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lnSpc>
                <a:spcPct val="100000"/>
              </a:lnSpc>
              <a:buClr>
                <a:schemeClr val="tx1">
                  <a:lumMod val="75000"/>
                  <a:lumOff val="25000"/>
                </a:schemeClr>
              </a:buClr>
            </a:pPr>
            <a:r>
              <a:rPr lang="tr-TR" sz="2000" dirty="0">
                <a:latin typeface="Baskerville" panose="02020502070401020303" pitchFamily="18" charset="0"/>
                <a:ea typeface="Baskerville" panose="02020502070401020303" pitchFamily="18" charset="0"/>
              </a:rPr>
              <a:t>TBB Tahkim Merkezi Tahkim Kuralları ile Masraflar ve Ücretler Tarifesi, Merkez’in web sitesinde yayınlanmıştır. </a:t>
            </a:r>
          </a:p>
          <a:p>
            <a:pPr algn="just">
              <a:lnSpc>
                <a:spcPct val="100000"/>
              </a:lnSpc>
              <a:buClr>
                <a:schemeClr val="tx1">
                  <a:lumMod val="75000"/>
                  <a:lumOff val="25000"/>
                </a:schemeClr>
              </a:buClr>
            </a:pPr>
            <a:r>
              <a:rPr lang="tr-TR" sz="2000" dirty="0">
                <a:latin typeface="Baskerville" panose="02020502070401020303" pitchFamily="18" charset="0"/>
                <a:ea typeface="Baskerville" panose="02020502070401020303" pitchFamily="18" charset="0"/>
              </a:rPr>
              <a:t>Modern tahkim merkezleri ile benzer kurallar kabul edilmiştir.</a:t>
            </a:r>
          </a:p>
          <a:p>
            <a:pPr algn="just">
              <a:lnSpc>
                <a:spcPct val="100000"/>
              </a:lnSpc>
              <a:buClr>
                <a:schemeClr val="tx1">
                  <a:lumMod val="75000"/>
                  <a:lumOff val="25000"/>
                </a:schemeClr>
              </a:buClr>
            </a:pPr>
            <a:r>
              <a:rPr lang="tr-TR" sz="2000" dirty="0">
                <a:latin typeface="Baskerville" panose="02020502070401020303" pitchFamily="18" charset="0"/>
                <a:ea typeface="Baskerville" panose="02020502070401020303" pitchFamily="18" charset="0"/>
              </a:rPr>
              <a:t>TBB Tahkim Merkezi; Yürütme Kurulu, Divan ve </a:t>
            </a:r>
            <a:r>
              <a:rPr lang="tr-TR" sz="2000" dirty="0" err="1">
                <a:latin typeface="Baskerville" panose="02020502070401020303" pitchFamily="18" charset="0"/>
                <a:ea typeface="Baskerville" panose="02020502070401020303" pitchFamily="18" charset="0"/>
              </a:rPr>
              <a:t>Sekreterya’dan</a:t>
            </a:r>
            <a:r>
              <a:rPr lang="tr-TR" sz="2000" dirty="0">
                <a:latin typeface="Baskerville" panose="02020502070401020303" pitchFamily="18" charset="0"/>
                <a:ea typeface="Baskerville" panose="02020502070401020303" pitchFamily="18" charset="0"/>
              </a:rPr>
              <a:t> oluşmaktadır. </a:t>
            </a:r>
          </a:p>
          <a:p>
            <a:pPr algn="just">
              <a:lnSpc>
                <a:spcPct val="100000"/>
              </a:lnSpc>
              <a:buClr>
                <a:schemeClr val="tx1">
                  <a:lumMod val="75000"/>
                  <a:lumOff val="25000"/>
                </a:schemeClr>
              </a:buClr>
            </a:pPr>
            <a:r>
              <a:rPr lang="tr-TR" sz="2000" b="1" dirty="0">
                <a:latin typeface="Baskerville" panose="02020502070401020303" pitchFamily="18" charset="0"/>
                <a:ea typeface="Baskerville" panose="02020502070401020303" pitchFamily="18" charset="0"/>
              </a:rPr>
              <a:t>Divan üyeleri şu şekildedir: </a:t>
            </a:r>
          </a:p>
          <a:p>
            <a:pPr lvl="1" algn="just">
              <a:lnSpc>
                <a:spcPct val="100000"/>
              </a:lnSpc>
              <a:buClr>
                <a:schemeClr val="tx1">
                  <a:lumMod val="75000"/>
                  <a:lumOff val="25000"/>
                </a:schemeClr>
              </a:buClr>
            </a:pPr>
            <a:r>
              <a:rPr lang="tr-TR" sz="2000" b="1" dirty="0">
                <a:latin typeface="Baskerville" panose="02020502070401020303" pitchFamily="18" charset="0"/>
                <a:ea typeface="Baskerville" panose="02020502070401020303" pitchFamily="18" charset="0"/>
              </a:rPr>
              <a:t>Prof. Dr. Fikret EREN</a:t>
            </a:r>
          </a:p>
          <a:p>
            <a:pPr lvl="1" algn="just">
              <a:lnSpc>
                <a:spcPct val="100000"/>
              </a:lnSpc>
              <a:buClr>
                <a:schemeClr val="tx1">
                  <a:lumMod val="75000"/>
                  <a:lumOff val="25000"/>
                </a:schemeClr>
              </a:buClr>
            </a:pPr>
            <a:r>
              <a:rPr lang="tr-TR" sz="2000" b="1" dirty="0">
                <a:latin typeface="Baskerville" panose="02020502070401020303" pitchFamily="18" charset="0"/>
                <a:ea typeface="Baskerville" panose="02020502070401020303" pitchFamily="18" charset="0"/>
              </a:rPr>
              <a:t>Prof. Dr. </a:t>
            </a:r>
            <a:r>
              <a:rPr lang="tr-TR" sz="2000" b="1" dirty="0" err="1">
                <a:latin typeface="Baskerville" panose="02020502070401020303" pitchFamily="18" charset="0"/>
                <a:ea typeface="Baskerville" panose="02020502070401020303" pitchFamily="18" charset="0"/>
              </a:rPr>
              <a:t>Rifat</a:t>
            </a:r>
            <a:r>
              <a:rPr lang="tr-TR" sz="2000" b="1" dirty="0">
                <a:latin typeface="Baskerville" panose="02020502070401020303" pitchFamily="18" charset="0"/>
                <a:ea typeface="Baskerville" panose="02020502070401020303" pitchFamily="18" charset="0"/>
              </a:rPr>
              <a:t> ERTEN</a:t>
            </a:r>
          </a:p>
          <a:p>
            <a:pPr lvl="1" algn="just">
              <a:lnSpc>
                <a:spcPct val="100000"/>
              </a:lnSpc>
              <a:buClr>
                <a:schemeClr val="tx1">
                  <a:lumMod val="75000"/>
                  <a:lumOff val="25000"/>
                </a:schemeClr>
              </a:buClr>
            </a:pPr>
            <a:r>
              <a:rPr lang="tr-TR" sz="2000" b="1" dirty="0">
                <a:latin typeface="Baskerville" panose="02020502070401020303" pitchFamily="18" charset="0"/>
                <a:ea typeface="Baskerville" panose="02020502070401020303" pitchFamily="18" charset="0"/>
              </a:rPr>
              <a:t>Prof. Dr. Bilgehan ÇETİNER</a:t>
            </a:r>
          </a:p>
          <a:p>
            <a:pPr lvl="1" algn="just">
              <a:lnSpc>
                <a:spcPct val="100000"/>
              </a:lnSpc>
              <a:buClr>
                <a:schemeClr val="tx1">
                  <a:lumMod val="75000"/>
                  <a:lumOff val="25000"/>
                </a:schemeClr>
              </a:buClr>
            </a:pPr>
            <a:r>
              <a:rPr lang="tr-TR" sz="2000" b="1" dirty="0">
                <a:latin typeface="Baskerville" panose="02020502070401020303" pitchFamily="18" charset="0"/>
                <a:ea typeface="Baskerville" panose="02020502070401020303" pitchFamily="18" charset="0"/>
              </a:rPr>
              <a:t>Av. Mehmet </a:t>
            </a:r>
            <a:r>
              <a:rPr lang="tr-TR" sz="2000" b="1" dirty="0" err="1">
                <a:latin typeface="Baskerville" panose="02020502070401020303" pitchFamily="18" charset="0"/>
                <a:ea typeface="Baskerville" panose="02020502070401020303" pitchFamily="18" charset="0"/>
              </a:rPr>
              <a:t>Rifat</a:t>
            </a:r>
            <a:r>
              <a:rPr lang="tr-TR" sz="2000" b="1" dirty="0">
                <a:latin typeface="Baskerville" panose="02020502070401020303" pitchFamily="18" charset="0"/>
                <a:ea typeface="Baskerville" panose="02020502070401020303" pitchFamily="18" charset="0"/>
              </a:rPr>
              <a:t> BACANLI</a:t>
            </a:r>
          </a:p>
          <a:p>
            <a:pPr lvl="1" algn="just">
              <a:lnSpc>
                <a:spcPct val="100000"/>
              </a:lnSpc>
              <a:buClr>
                <a:schemeClr val="tx1">
                  <a:lumMod val="75000"/>
                  <a:lumOff val="25000"/>
                </a:schemeClr>
              </a:buClr>
            </a:pPr>
            <a:r>
              <a:rPr lang="tr-TR" sz="2000" b="1" dirty="0">
                <a:latin typeface="Baskerville" panose="02020502070401020303" pitchFamily="18" charset="0"/>
                <a:ea typeface="Baskerville" panose="02020502070401020303" pitchFamily="18" charset="0"/>
              </a:rPr>
              <a:t>Av. İrem Ongun GÖBEL</a:t>
            </a:r>
          </a:p>
        </p:txBody>
      </p:sp>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974"/>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845940" y="375430"/>
            <a:ext cx="8686801" cy="591344"/>
          </a:xfrm>
        </p:spPr>
        <p:txBody>
          <a:bodyPr rtlCol="0">
            <a:normAutofit/>
          </a:bodyPr>
          <a:lstStyle/>
          <a:p>
            <a:pPr algn="ctr"/>
            <a:r>
              <a:rPr lang="tr-TR" sz="3200" b="0" dirty="0">
                <a:solidFill>
                  <a:schemeClr val="tx1">
                    <a:lumMod val="65000"/>
                    <a:lumOff val="35000"/>
                  </a:schemeClr>
                </a:solidFill>
                <a:latin typeface="Baskerville" panose="02020502070401020303" pitchFamily="18" charset="0"/>
                <a:ea typeface="Baskerville" panose="02020502070401020303" pitchFamily="18" charset="0"/>
                <a:cs typeface="Bangla MN" panose="02000500020000000000" pitchFamily="2" charset="0"/>
              </a:rPr>
              <a:t> </a:t>
            </a:r>
            <a:r>
              <a:rPr lang="tr-TR" sz="3200" b="1" dirty="0">
                <a:solidFill>
                  <a:schemeClr val="tx1"/>
                </a:solidFill>
                <a:latin typeface="Baskerville" panose="02020502070401020303" pitchFamily="18" charset="0"/>
                <a:ea typeface="Baskerville" panose="02020502070401020303" pitchFamily="18" charset="0"/>
                <a:cs typeface="Bangla MN" panose="02000500020000000000" pitchFamily="2" charset="0"/>
              </a:rPr>
              <a:t>ÖZET TAHKİM SÜRECİ</a:t>
            </a:r>
            <a:endParaRPr lang="tr-TR" b="1" dirty="0">
              <a:solidFill>
                <a:schemeClr val="tx1"/>
              </a:solidFill>
              <a:latin typeface="Baskerville" panose="02020502070401020303" pitchFamily="18" charset="0"/>
              <a:ea typeface="Baskerville" panose="02020502070401020303" pitchFamily="18" charset="0"/>
              <a:cs typeface="Bangla MN" panose="02000500020000000000" pitchFamily="2" charset="0"/>
            </a:endParaRPr>
          </a:p>
        </p:txBody>
      </p:sp>
      <p:sp>
        <p:nvSpPr>
          <p:cNvPr id="4" name="İçerik Yer Tutucusu 2">
            <a:extLst>
              <a:ext uri="{FF2B5EF4-FFF2-40B4-BE49-F238E27FC236}">
                <a16:creationId xmlns:a16="http://schemas.microsoft.com/office/drawing/2014/main" id="{4DC55D9F-CCA6-D848-84D7-D0707E7D6756}"/>
              </a:ext>
            </a:extLst>
          </p:cNvPr>
          <p:cNvSpPr txBox="1">
            <a:spLocks/>
          </p:cNvSpPr>
          <p:nvPr/>
        </p:nvSpPr>
        <p:spPr>
          <a:xfrm>
            <a:off x="837828" y="1196752"/>
            <a:ext cx="9361040" cy="36004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just">
              <a:spcBef>
                <a:spcPts val="1200"/>
              </a:spcBef>
              <a:buNone/>
            </a:pPr>
            <a:r>
              <a:rPr lang="tr-TR" dirty="0">
                <a:solidFill>
                  <a:schemeClr val="tx1">
                    <a:lumMod val="65000"/>
                    <a:lumOff val="35000"/>
                  </a:schemeClr>
                </a:solidFill>
                <a:latin typeface="Baskerville" panose="02020502070401020303" pitchFamily="18" charset="0"/>
                <a:ea typeface="Baskerville" panose="02020502070401020303" pitchFamily="18" charset="0"/>
              </a:rPr>
              <a:t> 1- Tahkime elverişli bir uyuşmazlık – </a:t>
            </a:r>
            <a:r>
              <a:rPr lang="tr-TR" dirty="0">
                <a:solidFill>
                  <a:srgbClr val="FF0000"/>
                </a:solidFill>
                <a:latin typeface="Baskerville" panose="02020502070401020303" pitchFamily="18" charset="0"/>
                <a:ea typeface="Baskerville" panose="02020502070401020303" pitchFamily="18" charset="0"/>
              </a:rPr>
              <a:t>mahkeme kararları sık sık takip edilmeli </a:t>
            </a:r>
          </a:p>
          <a:p>
            <a:pPr algn="just"/>
            <a:endParaRPr lang="tr-TR" dirty="0">
              <a:latin typeface="Baskerville" panose="02020502070401020303" pitchFamily="18" charset="0"/>
              <a:ea typeface="Baskerville" panose="02020502070401020303" pitchFamily="18" charset="0"/>
            </a:endParaRPr>
          </a:p>
        </p:txBody>
      </p:sp>
      <p:sp>
        <p:nvSpPr>
          <p:cNvPr id="8" name="İçerik Yer Tutucusu 2">
            <a:extLst>
              <a:ext uri="{FF2B5EF4-FFF2-40B4-BE49-F238E27FC236}">
                <a16:creationId xmlns:a16="http://schemas.microsoft.com/office/drawing/2014/main" id="{54B072FB-79A7-A345-9B1A-9A4DC55E02CB}"/>
              </a:ext>
            </a:extLst>
          </p:cNvPr>
          <p:cNvSpPr>
            <a:spLocks noGrp="1"/>
          </p:cNvSpPr>
          <p:nvPr>
            <p:ph idx="1"/>
          </p:nvPr>
        </p:nvSpPr>
        <p:spPr>
          <a:xfrm>
            <a:off x="843271" y="1556792"/>
            <a:ext cx="11011781" cy="432048"/>
          </a:xfrm>
        </p:spPr>
        <p:txBody>
          <a:bodyPr rtlCol="0">
            <a:normAutofit fontScale="92500"/>
          </a:bodyPr>
          <a:lstStyle/>
          <a:p>
            <a:pPr marL="45720" indent="0" algn="just">
              <a:spcBef>
                <a:spcPts val="1200"/>
              </a:spcBef>
              <a:buNone/>
            </a:pPr>
            <a:r>
              <a:rPr lang="tr-TR" dirty="0">
                <a:solidFill>
                  <a:schemeClr val="tx1">
                    <a:lumMod val="65000"/>
                    <a:lumOff val="35000"/>
                  </a:schemeClr>
                </a:solidFill>
                <a:latin typeface="Baskerville" panose="02020502070401020303" pitchFamily="18" charset="0"/>
                <a:ea typeface="Baskerville" panose="02020502070401020303" pitchFamily="18" charset="0"/>
              </a:rPr>
              <a:t> 2- Tahkim anlaşması – </a:t>
            </a:r>
            <a:r>
              <a:rPr lang="tr-TR" dirty="0">
                <a:solidFill>
                  <a:srgbClr val="FF0000"/>
                </a:solidFill>
                <a:latin typeface="Baskerville" panose="02020502070401020303" pitchFamily="18" charset="0"/>
                <a:ea typeface="Baskerville" panose="02020502070401020303" pitchFamily="18" charset="0"/>
              </a:rPr>
              <a:t>ad hoc / kurumsal. Zorunlu (!) tahkim türlerinde ya da yatırım tahkiminde aranmaz. </a:t>
            </a:r>
          </a:p>
          <a:p>
            <a:pPr algn="just"/>
            <a:endParaRPr lang="tr-TR" dirty="0">
              <a:latin typeface="Baskerville" panose="02020502070401020303" pitchFamily="18" charset="0"/>
              <a:ea typeface="Baskerville" panose="02020502070401020303" pitchFamily="18" charset="0"/>
            </a:endParaRPr>
          </a:p>
        </p:txBody>
      </p:sp>
      <p:sp>
        <p:nvSpPr>
          <p:cNvPr id="9" name="İçerik Yer Tutucusu 2">
            <a:extLst>
              <a:ext uri="{FF2B5EF4-FFF2-40B4-BE49-F238E27FC236}">
                <a16:creationId xmlns:a16="http://schemas.microsoft.com/office/drawing/2014/main" id="{BC2F5513-D9B3-6E4D-8675-47226D64151B}"/>
              </a:ext>
            </a:extLst>
          </p:cNvPr>
          <p:cNvSpPr txBox="1">
            <a:spLocks/>
          </p:cNvSpPr>
          <p:nvPr/>
        </p:nvSpPr>
        <p:spPr>
          <a:xfrm>
            <a:off x="843271" y="1988840"/>
            <a:ext cx="10795757" cy="36004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just">
              <a:spcBef>
                <a:spcPts val="1200"/>
              </a:spcBef>
              <a:buNone/>
            </a:pPr>
            <a:r>
              <a:rPr lang="tr-TR" dirty="0">
                <a:solidFill>
                  <a:schemeClr val="tx1">
                    <a:lumMod val="65000"/>
                    <a:lumOff val="35000"/>
                  </a:schemeClr>
                </a:solidFill>
                <a:latin typeface="Baskerville" panose="02020502070401020303" pitchFamily="18" charset="0"/>
                <a:ea typeface="Baskerville" panose="02020502070401020303" pitchFamily="18" charset="0"/>
              </a:rPr>
              <a:t> 3- Tahkimden önce tüketilmesi gereken yollar – </a:t>
            </a:r>
            <a:r>
              <a:rPr lang="tr-TR" dirty="0">
                <a:solidFill>
                  <a:srgbClr val="FF0000"/>
                </a:solidFill>
                <a:latin typeface="Baskerville" panose="02020502070401020303" pitchFamily="18" charset="0"/>
                <a:ea typeface="Baskerville" panose="02020502070401020303" pitchFamily="18" charset="0"/>
              </a:rPr>
              <a:t>arabuluculuk / müzakereye davet</a:t>
            </a:r>
          </a:p>
        </p:txBody>
      </p:sp>
      <p:sp>
        <p:nvSpPr>
          <p:cNvPr id="10" name="İçerik Yer Tutucusu 2">
            <a:extLst>
              <a:ext uri="{FF2B5EF4-FFF2-40B4-BE49-F238E27FC236}">
                <a16:creationId xmlns:a16="http://schemas.microsoft.com/office/drawing/2014/main" id="{26C308E7-0D07-364B-B6DC-814DC4C9FF65}"/>
              </a:ext>
            </a:extLst>
          </p:cNvPr>
          <p:cNvSpPr txBox="1">
            <a:spLocks/>
          </p:cNvSpPr>
          <p:nvPr/>
        </p:nvSpPr>
        <p:spPr>
          <a:xfrm>
            <a:off x="837827" y="2420888"/>
            <a:ext cx="9361041" cy="360040"/>
          </a:xfrm>
          <a:prstGeom prst="rect">
            <a:avLst/>
          </a:prstGeom>
        </p:spPr>
        <p:txBody>
          <a:bodyPr vert="horz" lIns="91440" tIns="45720" rIns="91440" bIns="45720" rtlCol="0">
            <a:normAutofit fontScale="62500" lnSpcReduction="2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just">
              <a:spcBef>
                <a:spcPts val="1200"/>
              </a:spcBef>
              <a:buNone/>
            </a:pPr>
            <a:r>
              <a:rPr lang="tr-TR" dirty="0">
                <a:solidFill>
                  <a:schemeClr val="tx1">
                    <a:lumMod val="65000"/>
                    <a:lumOff val="35000"/>
                  </a:schemeClr>
                </a:solidFill>
                <a:latin typeface="Baskerville" panose="02020502070401020303" pitchFamily="18" charset="0"/>
                <a:ea typeface="Baskerville" panose="02020502070401020303" pitchFamily="18" charset="0"/>
              </a:rPr>
              <a:t> </a:t>
            </a:r>
            <a:r>
              <a:rPr lang="tr-TR" sz="2900" dirty="0">
                <a:solidFill>
                  <a:schemeClr val="tx1">
                    <a:lumMod val="65000"/>
                    <a:lumOff val="35000"/>
                  </a:schemeClr>
                </a:solidFill>
                <a:latin typeface="Baskerville" panose="02020502070401020303" pitchFamily="18" charset="0"/>
                <a:ea typeface="Baskerville" panose="02020502070401020303" pitchFamily="18" charset="0"/>
              </a:rPr>
              <a:t>4-Tahkim Talebi ya da Dava Dilekçesi – </a:t>
            </a:r>
            <a:r>
              <a:rPr lang="tr-TR" sz="2900" dirty="0">
                <a:solidFill>
                  <a:srgbClr val="FF0000"/>
                </a:solidFill>
                <a:latin typeface="Baskerville" panose="02020502070401020303" pitchFamily="18" charset="0"/>
                <a:ea typeface="Baskerville" panose="02020502070401020303" pitchFamily="18" charset="0"/>
              </a:rPr>
              <a:t>Tahkim sürecinin başlaması, zamanaşımının kesilmesi</a:t>
            </a:r>
            <a:endParaRPr lang="tr-TR" dirty="0">
              <a:solidFill>
                <a:srgbClr val="FF0000"/>
              </a:solidFill>
              <a:latin typeface="Baskerville" panose="02020502070401020303" pitchFamily="18" charset="0"/>
              <a:ea typeface="Baskerville" panose="02020502070401020303" pitchFamily="18" charset="0"/>
            </a:endParaRPr>
          </a:p>
        </p:txBody>
      </p:sp>
      <p:sp>
        <p:nvSpPr>
          <p:cNvPr id="11" name="İçerik Yer Tutucusu 2">
            <a:extLst>
              <a:ext uri="{FF2B5EF4-FFF2-40B4-BE49-F238E27FC236}">
                <a16:creationId xmlns:a16="http://schemas.microsoft.com/office/drawing/2014/main" id="{E267A86B-FADE-E44D-BBE9-674A4755096E}"/>
              </a:ext>
            </a:extLst>
          </p:cNvPr>
          <p:cNvSpPr txBox="1">
            <a:spLocks/>
          </p:cNvSpPr>
          <p:nvPr/>
        </p:nvSpPr>
        <p:spPr>
          <a:xfrm>
            <a:off x="837828" y="2924944"/>
            <a:ext cx="10795757" cy="36004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just">
              <a:spcBef>
                <a:spcPts val="1200"/>
              </a:spcBef>
              <a:buNone/>
            </a:pPr>
            <a:r>
              <a:rPr lang="tr-TR" dirty="0">
                <a:solidFill>
                  <a:schemeClr val="tx1">
                    <a:lumMod val="65000"/>
                    <a:lumOff val="35000"/>
                  </a:schemeClr>
                </a:solidFill>
                <a:latin typeface="Baskerville" panose="02020502070401020303" pitchFamily="18" charset="0"/>
                <a:ea typeface="Baskerville" panose="02020502070401020303" pitchFamily="18" charset="0"/>
              </a:rPr>
              <a:t> 5-Hakem heyetinin oluşması – </a:t>
            </a:r>
            <a:r>
              <a:rPr lang="tr-TR" dirty="0">
                <a:solidFill>
                  <a:srgbClr val="FF0000"/>
                </a:solidFill>
                <a:latin typeface="Baskerville" panose="02020502070401020303" pitchFamily="18" charset="0"/>
                <a:ea typeface="Baskerville" panose="02020502070401020303" pitchFamily="18" charset="0"/>
              </a:rPr>
              <a:t>tarafsızlık ve bağımsızlık, baş hakemin ya da tek hakemin seçimi</a:t>
            </a:r>
          </a:p>
        </p:txBody>
      </p:sp>
      <p:sp>
        <p:nvSpPr>
          <p:cNvPr id="12" name="İçerik Yer Tutucusu 2">
            <a:extLst>
              <a:ext uri="{FF2B5EF4-FFF2-40B4-BE49-F238E27FC236}">
                <a16:creationId xmlns:a16="http://schemas.microsoft.com/office/drawing/2014/main" id="{642A0F06-6871-6041-9B0D-E096FED1E160}"/>
              </a:ext>
            </a:extLst>
          </p:cNvPr>
          <p:cNvSpPr txBox="1">
            <a:spLocks/>
          </p:cNvSpPr>
          <p:nvPr/>
        </p:nvSpPr>
        <p:spPr>
          <a:xfrm>
            <a:off x="843271" y="3356992"/>
            <a:ext cx="10795757" cy="36004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just">
              <a:spcBef>
                <a:spcPts val="1200"/>
              </a:spcBef>
              <a:buNone/>
            </a:pPr>
            <a:r>
              <a:rPr lang="tr-TR" dirty="0">
                <a:solidFill>
                  <a:schemeClr val="tx1">
                    <a:lumMod val="65000"/>
                    <a:lumOff val="35000"/>
                  </a:schemeClr>
                </a:solidFill>
                <a:latin typeface="Baskerville" panose="02020502070401020303" pitchFamily="18" charset="0"/>
                <a:ea typeface="Baskerville" panose="02020502070401020303" pitchFamily="18" charset="0"/>
              </a:rPr>
              <a:t> 6-Görev belgesi ve </a:t>
            </a:r>
            <a:r>
              <a:rPr lang="tr-TR" dirty="0" err="1">
                <a:solidFill>
                  <a:schemeClr val="tx1">
                    <a:lumMod val="65000"/>
                    <a:lumOff val="35000"/>
                  </a:schemeClr>
                </a:solidFill>
                <a:latin typeface="Baskerville" panose="02020502070401020303" pitchFamily="18" charset="0"/>
                <a:ea typeface="Baskerville" panose="02020502070401020303" pitchFamily="18" charset="0"/>
              </a:rPr>
              <a:t>usuli</a:t>
            </a:r>
            <a:r>
              <a:rPr lang="tr-TR" dirty="0">
                <a:solidFill>
                  <a:schemeClr val="tx1">
                    <a:lumMod val="65000"/>
                    <a:lumOff val="35000"/>
                  </a:schemeClr>
                </a:solidFill>
                <a:latin typeface="Baskerville" panose="02020502070401020303" pitchFamily="18" charset="0"/>
                <a:ea typeface="Baskerville" panose="02020502070401020303" pitchFamily="18" charset="0"/>
              </a:rPr>
              <a:t> zaman çizelgesi – </a:t>
            </a:r>
            <a:r>
              <a:rPr lang="tr-TR" dirty="0">
                <a:solidFill>
                  <a:srgbClr val="FF0000"/>
                </a:solidFill>
                <a:latin typeface="Baskerville" panose="02020502070401020303" pitchFamily="18" charset="0"/>
                <a:ea typeface="Baskerville" panose="02020502070401020303" pitchFamily="18" charset="0"/>
              </a:rPr>
              <a:t>uyuşmazlığın, taleplerin ve sürelerin belirlenmesi</a:t>
            </a:r>
          </a:p>
        </p:txBody>
      </p:sp>
      <p:sp>
        <p:nvSpPr>
          <p:cNvPr id="13" name="İçerik Yer Tutucusu 2">
            <a:extLst>
              <a:ext uri="{FF2B5EF4-FFF2-40B4-BE49-F238E27FC236}">
                <a16:creationId xmlns:a16="http://schemas.microsoft.com/office/drawing/2014/main" id="{F8472427-FF14-2147-B9DE-81317A9C4C24}"/>
              </a:ext>
            </a:extLst>
          </p:cNvPr>
          <p:cNvSpPr txBox="1">
            <a:spLocks/>
          </p:cNvSpPr>
          <p:nvPr/>
        </p:nvSpPr>
        <p:spPr>
          <a:xfrm>
            <a:off x="843271" y="3789040"/>
            <a:ext cx="10795757" cy="36004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just">
              <a:spcBef>
                <a:spcPts val="1200"/>
              </a:spcBef>
              <a:buNone/>
            </a:pPr>
            <a:r>
              <a:rPr lang="tr-TR" dirty="0">
                <a:solidFill>
                  <a:schemeClr val="tx1">
                    <a:lumMod val="65000"/>
                    <a:lumOff val="35000"/>
                  </a:schemeClr>
                </a:solidFill>
                <a:latin typeface="Baskerville" panose="02020502070401020303" pitchFamily="18" charset="0"/>
                <a:ea typeface="Baskerville" panose="02020502070401020303" pitchFamily="18" charset="0"/>
              </a:rPr>
              <a:t> 7-Tahkim yargılaması ve duruşmalar – </a:t>
            </a:r>
            <a:r>
              <a:rPr lang="tr-TR" dirty="0">
                <a:solidFill>
                  <a:srgbClr val="FF0000"/>
                </a:solidFill>
                <a:latin typeface="Baskerville" panose="02020502070401020303" pitchFamily="18" charset="0"/>
                <a:ea typeface="Baskerville" panose="02020502070401020303" pitchFamily="18" charset="0"/>
              </a:rPr>
              <a:t>Esasa ilişkin incelemenin yapılması, tanıkların dinlemesi</a:t>
            </a:r>
          </a:p>
        </p:txBody>
      </p:sp>
      <p:sp>
        <p:nvSpPr>
          <p:cNvPr id="14" name="İçerik Yer Tutucusu 2">
            <a:extLst>
              <a:ext uri="{FF2B5EF4-FFF2-40B4-BE49-F238E27FC236}">
                <a16:creationId xmlns:a16="http://schemas.microsoft.com/office/drawing/2014/main" id="{6840EEF4-53A2-054D-9309-86D7345B77BA}"/>
              </a:ext>
            </a:extLst>
          </p:cNvPr>
          <p:cNvSpPr txBox="1">
            <a:spLocks/>
          </p:cNvSpPr>
          <p:nvPr/>
        </p:nvSpPr>
        <p:spPr>
          <a:xfrm>
            <a:off x="837828" y="4221088"/>
            <a:ext cx="10795757" cy="36004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just">
              <a:spcBef>
                <a:spcPts val="1200"/>
              </a:spcBef>
              <a:buNone/>
            </a:pPr>
            <a:r>
              <a:rPr lang="tr-TR" dirty="0">
                <a:solidFill>
                  <a:schemeClr val="tx1">
                    <a:lumMod val="65000"/>
                    <a:lumOff val="35000"/>
                  </a:schemeClr>
                </a:solidFill>
                <a:latin typeface="Baskerville" panose="02020502070401020303" pitchFamily="18" charset="0"/>
                <a:ea typeface="Baskerville" panose="02020502070401020303" pitchFamily="18" charset="0"/>
              </a:rPr>
              <a:t> 8-Kararın verilmesi – </a:t>
            </a:r>
            <a:r>
              <a:rPr lang="tr-TR" dirty="0">
                <a:solidFill>
                  <a:srgbClr val="FF0000"/>
                </a:solidFill>
                <a:latin typeface="Baskerville" panose="02020502070401020303" pitchFamily="18" charset="0"/>
                <a:ea typeface="Baskerville" panose="02020502070401020303" pitchFamily="18" charset="0"/>
              </a:rPr>
              <a:t>Emredici kurallara uygunluk, yargılama giderleri, icra edilebilme</a:t>
            </a:r>
          </a:p>
          <a:p>
            <a:pPr algn="just"/>
            <a:endParaRPr lang="tr-TR" dirty="0">
              <a:latin typeface="Baskerville" panose="02020502070401020303" pitchFamily="18" charset="0"/>
              <a:ea typeface="Baskerville" panose="02020502070401020303" pitchFamily="18" charset="0"/>
            </a:endParaRPr>
          </a:p>
        </p:txBody>
      </p:sp>
      <p:sp>
        <p:nvSpPr>
          <p:cNvPr id="15" name="İçerik Yer Tutucusu 2">
            <a:extLst>
              <a:ext uri="{FF2B5EF4-FFF2-40B4-BE49-F238E27FC236}">
                <a16:creationId xmlns:a16="http://schemas.microsoft.com/office/drawing/2014/main" id="{B8BFD261-69A9-F643-AF4B-4C3D6FF45937}"/>
              </a:ext>
            </a:extLst>
          </p:cNvPr>
          <p:cNvSpPr txBox="1">
            <a:spLocks/>
          </p:cNvSpPr>
          <p:nvPr/>
        </p:nvSpPr>
        <p:spPr>
          <a:xfrm>
            <a:off x="843271" y="4653136"/>
            <a:ext cx="10795757" cy="36004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just">
              <a:spcBef>
                <a:spcPts val="1200"/>
              </a:spcBef>
              <a:buNone/>
            </a:pPr>
            <a:r>
              <a:rPr lang="tr-TR" dirty="0">
                <a:solidFill>
                  <a:schemeClr val="tx1">
                    <a:lumMod val="65000"/>
                    <a:lumOff val="35000"/>
                  </a:schemeClr>
                </a:solidFill>
                <a:latin typeface="Baskerville" panose="02020502070401020303" pitchFamily="18" charset="0"/>
                <a:ea typeface="Baskerville" panose="02020502070401020303" pitchFamily="18" charset="0"/>
              </a:rPr>
              <a:t> 9-Kararın tamamlanması, yorumlanması ve düzeltilmesi – </a:t>
            </a:r>
            <a:r>
              <a:rPr lang="tr-TR" dirty="0">
                <a:solidFill>
                  <a:srgbClr val="FF0000"/>
                </a:solidFill>
                <a:latin typeface="Baskerville" panose="02020502070401020303" pitchFamily="18" charset="0"/>
                <a:ea typeface="Baskerville" panose="02020502070401020303" pitchFamily="18" charset="0"/>
              </a:rPr>
              <a:t>iptal davası yerine pratik yöntemler</a:t>
            </a:r>
          </a:p>
          <a:p>
            <a:pPr marL="45720" indent="0" algn="just">
              <a:buNone/>
            </a:pPr>
            <a:endParaRPr lang="tr-TR" dirty="0">
              <a:latin typeface="Baskerville" panose="02020502070401020303" pitchFamily="18" charset="0"/>
              <a:ea typeface="Baskerville" panose="02020502070401020303" pitchFamily="18" charset="0"/>
            </a:endParaRPr>
          </a:p>
        </p:txBody>
      </p:sp>
      <p:sp>
        <p:nvSpPr>
          <p:cNvPr id="16" name="İçerik Yer Tutucusu 2">
            <a:extLst>
              <a:ext uri="{FF2B5EF4-FFF2-40B4-BE49-F238E27FC236}">
                <a16:creationId xmlns:a16="http://schemas.microsoft.com/office/drawing/2014/main" id="{BB735EB1-EA00-4942-88D5-EEFA70A94BE4}"/>
              </a:ext>
            </a:extLst>
          </p:cNvPr>
          <p:cNvSpPr txBox="1">
            <a:spLocks/>
          </p:cNvSpPr>
          <p:nvPr/>
        </p:nvSpPr>
        <p:spPr>
          <a:xfrm>
            <a:off x="837827" y="5085184"/>
            <a:ext cx="10513168" cy="36004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just">
              <a:spcBef>
                <a:spcPts val="1200"/>
              </a:spcBef>
              <a:buNone/>
            </a:pPr>
            <a:r>
              <a:rPr lang="tr-TR" dirty="0">
                <a:solidFill>
                  <a:schemeClr val="tx1">
                    <a:lumMod val="65000"/>
                    <a:lumOff val="35000"/>
                  </a:schemeClr>
                </a:solidFill>
                <a:latin typeface="Baskerville" panose="02020502070401020303" pitchFamily="18" charset="0"/>
                <a:ea typeface="Baskerville" panose="02020502070401020303" pitchFamily="18" charset="0"/>
              </a:rPr>
              <a:t> 10-İptal davası – </a:t>
            </a:r>
            <a:r>
              <a:rPr lang="tr-TR" dirty="0">
                <a:solidFill>
                  <a:srgbClr val="FF0000"/>
                </a:solidFill>
                <a:latin typeface="Baskerville" panose="02020502070401020303" pitchFamily="18" charset="0"/>
                <a:ea typeface="Baskerville" panose="02020502070401020303" pitchFamily="18" charset="0"/>
              </a:rPr>
              <a:t>Esastan inceleme yasağı, sınırlı iptal sebepleri</a:t>
            </a:r>
          </a:p>
          <a:p>
            <a:pPr algn="just"/>
            <a:endParaRPr lang="tr-TR" dirty="0">
              <a:latin typeface="Baskerville" panose="02020502070401020303" pitchFamily="18" charset="0"/>
              <a:ea typeface="Baskerville" panose="02020502070401020303" pitchFamily="18" charset="0"/>
            </a:endParaRPr>
          </a:p>
        </p:txBody>
      </p:sp>
      <p:sp>
        <p:nvSpPr>
          <p:cNvPr id="17" name="İçerik Yer Tutucusu 2">
            <a:extLst>
              <a:ext uri="{FF2B5EF4-FFF2-40B4-BE49-F238E27FC236}">
                <a16:creationId xmlns:a16="http://schemas.microsoft.com/office/drawing/2014/main" id="{6D2C6D47-375C-4344-9309-D26F35FEB9EB}"/>
              </a:ext>
            </a:extLst>
          </p:cNvPr>
          <p:cNvSpPr txBox="1">
            <a:spLocks/>
          </p:cNvSpPr>
          <p:nvPr/>
        </p:nvSpPr>
        <p:spPr>
          <a:xfrm>
            <a:off x="837827" y="5517232"/>
            <a:ext cx="9865097" cy="360040"/>
          </a:xfrm>
          <a:prstGeom prst="rect">
            <a:avLst/>
          </a:prstGeom>
        </p:spPr>
        <p:txBody>
          <a:bodyPr vert="horz" lIns="91440" tIns="45720" rIns="91440" bIns="45720" rtlCol="0">
            <a:normAutofit fontScale="925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just">
              <a:spcBef>
                <a:spcPts val="1200"/>
              </a:spcBef>
              <a:buNone/>
            </a:pPr>
            <a:r>
              <a:rPr lang="tr-TR" dirty="0">
                <a:solidFill>
                  <a:schemeClr val="tx1">
                    <a:lumMod val="65000"/>
                    <a:lumOff val="35000"/>
                  </a:schemeClr>
                </a:solidFill>
                <a:latin typeface="Baskerville" panose="02020502070401020303" pitchFamily="18" charset="0"/>
                <a:ea typeface="Baskerville" panose="02020502070401020303" pitchFamily="18" charset="0"/>
              </a:rPr>
              <a:t> 11-Kararın icrası – </a:t>
            </a:r>
            <a:r>
              <a:rPr lang="tr-TR" dirty="0">
                <a:solidFill>
                  <a:srgbClr val="FF0000"/>
                </a:solidFill>
                <a:latin typeface="Baskerville" panose="02020502070401020303" pitchFamily="18" charset="0"/>
                <a:ea typeface="Baskerville" panose="02020502070401020303" pitchFamily="18" charset="0"/>
              </a:rPr>
              <a:t>İptal davası reddedildiğinde ve kesinleştiğinde tehiri icra kararı ortadan kalkar</a:t>
            </a:r>
          </a:p>
        </p:txBody>
      </p:sp>
      <p:sp>
        <p:nvSpPr>
          <p:cNvPr id="18" name="İçerik Yer Tutucusu 2">
            <a:extLst>
              <a:ext uri="{FF2B5EF4-FFF2-40B4-BE49-F238E27FC236}">
                <a16:creationId xmlns:a16="http://schemas.microsoft.com/office/drawing/2014/main" id="{B9B9DCCF-213E-204F-B5D8-C475CD291918}"/>
              </a:ext>
            </a:extLst>
          </p:cNvPr>
          <p:cNvSpPr txBox="1">
            <a:spLocks/>
          </p:cNvSpPr>
          <p:nvPr/>
        </p:nvSpPr>
        <p:spPr>
          <a:xfrm>
            <a:off x="843271" y="5949280"/>
            <a:ext cx="10795757" cy="36004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just">
              <a:spcBef>
                <a:spcPts val="1200"/>
              </a:spcBef>
              <a:buNone/>
            </a:pPr>
            <a:r>
              <a:rPr lang="tr-TR" dirty="0">
                <a:solidFill>
                  <a:schemeClr val="tx1">
                    <a:lumMod val="65000"/>
                    <a:lumOff val="35000"/>
                  </a:schemeClr>
                </a:solidFill>
                <a:latin typeface="Baskerville" panose="02020502070401020303" pitchFamily="18" charset="0"/>
                <a:ea typeface="Baskerville" panose="02020502070401020303" pitchFamily="18" charset="0"/>
              </a:rPr>
              <a:t> 12-Kararın tanınması ve tenfizi – </a:t>
            </a:r>
            <a:r>
              <a:rPr lang="tr-TR" dirty="0">
                <a:solidFill>
                  <a:srgbClr val="FF0000"/>
                </a:solidFill>
                <a:latin typeface="Baskerville" panose="02020502070401020303" pitchFamily="18" charset="0"/>
                <a:ea typeface="Baskerville" panose="02020502070401020303" pitchFamily="18" charset="0"/>
              </a:rPr>
              <a:t>Yabancı hakem kararlarının farklı ülkelerde icraya konu edilmesi</a:t>
            </a:r>
          </a:p>
        </p:txBody>
      </p:sp>
      <p:sp>
        <p:nvSpPr>
          <p:cNvPr id="3" name="Metin kutusu 2">
            <a:extLst>
              <a:ext uri="{FF2B5EF4-FFF2-40B4-BE49-F238E27FC236}">
                <a16:creationId xmlns:a16="http://schemas.microsoft.com/office/drawing/2014/main" id="{AAC15AF2-17B9-ADFE-F33A-FB2EAA724B63}"/>
              </a:ext>
            </a:extLst>
          </p:cNvPr>
          <p:cNvSpPr txBox="1"/>
          <p:nvPr/>
        </p:nvSpPr>
        <p:spPr>
          <a:xfrm>
            <a:off x="1323833" y="838916"/>
            <a:ext cx="184731" cy="369332"/>
          </a:xfrm>
          <a:prstGeom prst="rect">
            <a:avLst/>
          </a:prstGeom>
          <a:noFill/>
          <a:ln>
            <a:solidFill>
              <a:schemeClr val="bg2"/>
            </a:solidFill>
          </a:ln>
        </p:spPr>
        <p:txBody>
          <a:bodyPr wrap="none" rtlCol="0" anchor="ctr" anchorCtr="1">
            <a:spAutoFit/>
          </a:bodyPr>
          <a:lstStyle/>
          <a:p>
            <a:endParaRPr lang="tr-TR" dirty="0"/>
          </a:p>
        </p:txBody>
      </p:sp>
    </p:spTree>
    <p:extLst>
      <p:ext uri="{BB962C8B-B14F-4D97-AF65-F5344CB8AC3E}">
        <p14:creationId xmlns:p14="http://schemas.microsoft.com/office/powerpoint/2010/main" val="12408703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edg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8" presetClass="entr" presetSubtype="0" accel="50000" fill="hold" grpId="0" nodeType="clickEffect">
                                  <p:stCondLst>
                                    <p:cond delay="0"/>
                                  </p:stCondLst>
                                  <p:iterate type="lt">
                                    <p:tmPct val="50000"/>
                                  </p:iterate>
                                  <p:childTnLst>
                                    <p:set>
                                      <p:cBhvr>
                                        <p:cTn id="53" dur="1" fill="hold">
                                          <p:stCondLst>
                                            <p:cond delay="0"/>
                                          </p:stCondLst>
                                        </p:cTn>
                                        <p:tgtEl>
                                          <p:spTgt spid="16"/>
                                        </p:tgtEl>
                                        <p:attrNameLst>
                                          <p:attrName>style.visibility</p:attrName>
                                        </p:attrNameLst>
                                      </p:cBhvr>
                                      <p:to>
                                        <p:strVal val="visible"/>
                                      </p:to>
                                    </p:set>
                                    <p:set>
                                      <p:cBhvr>
                                        <p:cTn id="54" dur="455" fill="hold">
                                          <p:stCondLst>
                                            <p:cond delay="0"/>
                                          </p:stCondLst>
                                        </p:cTn>
                                        <p:tgtEl>
                                          <p:spTgt spid="16"/>
                                        </p:tgtEl>
                                        <p:attrNameLst>
                                          <p:attrName>style.rotation</p:attrName>
                                        </p:attrNameLst>
                                      </p:cBhvr>
                                      <p:to>
                                        <p:strVal val="-45.0"/>
                                      </p:to>
                                    </p:set>
                                    <p:anim calcmode="lin" valueType="num">
                                      <p:cBhvr>
                                        <p:cTn id="55"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56"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57"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58"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17"/>
                                        </p:tgtEl>
                                        <p:attrNameLst>
                                          <p:attrName>style.visibility</p:attrName>
                                        </p:attrNameLst>
                                      </p:cBhvr>
                                      <p:to>
                                        <p:strVal val="visible"/>
                                      </p:to>
                                    </p:set>
                                    <p:anim by="(-#ppt_w*2)" calcmode="lin" valueType="num">
                                      <p:cBhvr rctx="PPT">
                                        <p:cTn id="63" dur="500" autoRev="1" fill="hold">
                                          <p:stCondLst>
                                            <p:cond delay="0"/>
                                          </p:stCondLst>
                                        </p:cTn>
                                        <p:tgtEl>
                                          <p:spTgt spid="17"/>
                                        </p:tgtEl>
                                        <p:attrNameLst>
                                          <p:attrName>ppt_w</p:attrName>
                                        </p:attrNameLst>
                                      </p:cBhvr>
                                    </p:anim>
                                    <p:anim by="(#ppt_w*0.50)" calcmode="lin" valueType="num">
                                      <p:cBhvr>
                                        <p:cTn id="64" dur="500" decel="50000" autoRev="1" fill="hold">
                                          <p:stCondLst>
                                            <p:cond delay="0"/>
                                          </p:stCondLst>
                                        </p:cTn>
                                        <p:tgtEl>
                                          <p:spTgt spid="17"/>
                                        </p:tgtEl>
                                        <p:attrNameLst>
                                          <p:attrName>ppt_x</p:attrName>
                                        </p:attrNameLst>
                                      </p:cBhvr>
                                    </p:anim>
                                    <p:anim from="(-#ppt_h/2)" to="(#ppt_y)" calcmode="lin" valueType="num">
                                      <p:cBhvr>
                                        <p:cTn id="65" dur="1000" fill="hold">
                                          <p:stCondLst>
                                            <p:cond delay="0"/>
                                          </p:stCondLst>
                                        </p:cTn>
                                        <p:tgtEl>
                                          <p:spTgt spid="17"/>
                                        </p:tgtEl>
                                        <p:attrNameLst>
                                          <p:attrName>ppt_y</p:attrName>
                                        </p:attrNameLst>
                                      </p:cBhvr>
                                    </p:anim>
                                    <p:animRot by="21600000">
                                      <p:cBhvr>
                                        <p:cTn id="66" dur="1000" fill="hold">
                                          <p:stCondLst>
                                            <p:cond delay="0"/>
                                          </p:stCondLst>
                                        </p:cTn>
                                        <p:tgtEl>
                                          <p:spTgt spid="17"/>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P spid="9" grpId="0"/>
      <p:bldP spid="10" grpId="0"/>
      <p:bldP spid="11" grpId="0"/>
      <p:bldP spid="12"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D6D70F-5F2F-0D90-9459-7C207310EFAD}"/>
              </a:ext>
            </a:extLst>
          </p:cNvPr>
          <p:cNvSpPr>
            <a:spLocks noGrp="1"/>
          </p:cNvSpPr>
          <p:nvPr>
            <p:ph type="title"/>
          </p:nvPr>
        </p:nvSpPr>
        <p:spPr>
          <a:xfrm>
            <a:off x="1251352" y="382384"/>
            <a:ext cx="10175671" cy="1678463"/>
          </a:xfrm>
        </p:spPr>
        <p:txBody>
          <a:bodyPr>
            <a:noAutofit/>
          </a:bodyPr>
          <a:lstStyle/>
          <a:p>
            <a:pPr algn="ctr"/>
            <a:r>
              <a:rPr lang="tr-TR" sz="2800" b="1" dirty="0">
                <a:latin typeface="Baskerville" panose="02020502070401020303" pitchFamily="18" charset="0"/>
                <a:ea typeface="Baskerville" panose="02020502070401020303" pitchFamily="18" charset="0"/>
              </a:rPr>
              <a:t>Ankara Bölge Adliye Mahkemesi 4. Hukuk Dairesi (İlk Derece Mahkemesi sıfatıyla) 2019/1 esas, 2021/5 karar sayılı 30.6.2021 tarihli kararı</a:t>
            </a:r>
          </a:p>
        </p:txBody>
      </p:sp>
      <p:sp>
        <p:nvSpPr>
          <p:cNvPr id="3" name="İçerik Yer Tutucusu 2">
            <a:extLst>
              <a:ext uri="{FF2B5EF4-FFF2-40B4-BE49-F238E27FC236}">
                <a16:creationId xmlns:a16="http://schemas.microsoft.com/office/drawing/2014/main" id="{E7E07216-FFA7-C799-AE3D-9B335C675462}"/>
              </a:ext>
            </a:extLst>
          </p:cNvPr>
          <p:cNvSpPr>
            <a:spLocks noGrp="1"/>
          </p:cNvSpPr>
          <p:nvPr>
            <p:ph idx="1"/>
          </p:nvPr>
        </p:nvSpPr>
        <p:spPr>
          <a:xfrm>
            <a:off x="1251352" y="2286002"/>
            <a:ext cx="10175671" cy="4571998"/>
          </a:xfrm>
        </p:spPr>
        <p:txBody>
          <a:bodyPr>
            <a:normAutofit/>
          </a:bodyPr>
          <a:lstStyle/>
          <a:p>
            <a:pPr marL="0" indent="0" algn="just">
              <a:buNone/>
            </a:pPr>
            <a:endParaRPr lang="tr-TR" sz="2400" i="1" dirty="0"/>
          </a:p>
          <a:p>
            <a:pPr marL="0" indent="0" algn="just">
              <a:buNone/>
            </a:pPr>
            <a:r>
              <a:rPr lang="tr-TR" sz="2400" i="1" dirty="0"/>
              <a:t>«kaldı ki </a:t>
            </a:r>
            <a:r>
              <a:rPr lang="tr-TR" sz="2400" i="1" dirty="0" err="1"/>
              <a:t>HMK'nın</a:t>
            </a:r>
            <a:r>
              <a:rPr lang="tr-TR" sz="2400" i="1" dirty="0"/>
              <a:t> 437. maddesi gereğince, taraflardan her birinin, hakem kararının kendisine bildirilmesinden itibaren iki hafta içinde, </a:t>
            </a:r>
            <a:r>
              <a:rPr lang="tr-TR" sz="2400" b="1" i="1" u="sng" dirty="0"/>
              <a:t>hakem kararında bulunan hesap, yazı ve benzeri maddi hataların düzeltilmesini isteme hakları bulunmasına rağmen, davacının bu yola başvurmayarak, bu hususu iptal sebebi yapmış olması karşısında, hakem kararının sırf bu nedenle iptali talebinin, iyi niyet ve dürüstlük kurallarına uygun olmadığı sonucuna varılmıştır. </a:t>
            </a:r>
            <a:r>
              <a:rPr lang="tr-TR" sz="2400" i="1" dirty="0"/>
              <a:t>Dolayısıyla davacının bu konudaki iptal sebebi de yerinde görülmemiştir.»</a:t>
            </a:r>
          </a:p>
        </p:txBody>
      </p:sp>
    </p:spTree>
    <p:extLst>
      <p:ext uri="{BB962C8B-B14F-4D97-AF65-F5344CB8AC3E}">
        <p14:creationId xmlns:p14="http://schemas.microsoft.com/office/powerpoint/2010/main" val="154439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1D7604-555F-59A5-2787-5764FB4A7973}"/>
              </a:ext>
            </a:extLst>
          </p:cNvPr>
          <p:cNvSpPr>
            <a:spLocks noGrp="1"/>
          </p:cNvSpPr>
          <p:nvPr>
            <p:ph type="title"/>
          </p:nvPr>
        </p:nvSpPr>
        <p:spPr>
          <a:xfrm>
            <a:off x="1485900" y="4394910"/>
            <a:ext cx="10175671" cy="1492132"/>
          </a:xfrm>
        </p:spPr>
        <p:txBody>
          <a:bodyPr/>
          <a:lstStyle/>
          <a:p>
            <a:pPr algn="ctr"/>
            <a:r>
              <a:rPr lang="tr-TR" b="1" dirty="0" err="1">
                <a:latin typeface="Baskerville" panose="02020502070401020303" pitchFamily="18" charset="0"/>
                <a:ea typeface="Baskerville" panose="02020502070401020303" pitchFamily="18" charset="0"/>
              </a:rPr>
              <a:t>Tbb</a:t>
            </a:r>
            <a:r>
              <a:rPr lang="tr-TR" b="1" dirty="0">
                <a:latin typeface="Baskerville" panose="02020502070401020303" pitchFamily="18" charset="0"/>
                <a:ea typeface="Baskerville" panose="02020502070401020303" pitchFamily="18" charset="0"/>
              </a:rPr>
              <a:t> tahkim merkezi tahkim süreci</a:t>
            </a:r>
          </a:p>
        </p:txBody>
      </p:sp>
      <p:pic>
        <p:nvPicPr>
          <p:cNvPr id="4" name="Resim 3">
            <a:extLst>
              <a:ext uri="{FF2B5EF4-FFF2-40B4-BE49-F238E27FC236}">
                <a16:creationId xmlns:a16="http://schemas.microsoft.com/office/drawing/2014/main" id="{12F75C0F-C34B-5A81-08C8-A9BB92D24CFF}"/>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4654252" y="0"/>
            <a:ext cx="3906416" cy="3906416"/>
          </a:xfrm>
          <a:prstGeom prst="rect">
            <a:avLst/>
          </a:prstGeom>
        </p:spPr>
      </p:pic>
    </p:spTree>
    <p:extLst>
      <p:ext uri="{BB962C8B-B14F-4D97-AF65-F5344CB8AC3E}">
        <p14:creationId xmlns:p14="http://schemas.microsoft.com/office/powerpoint/2010/main" val="215243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57908" y="173360"/>
            <a:ext cx="9346233" cy="1023392"/>
          </a:xfrm>
        </p:spPr>
        <p:txBody>
          <a:bodyPr rtlCol="0">
            <a:normAutofit fontScale="90000"/>
          </a:bodyPr>
          <a:lstStyle/>
          <a:p>
            <a:pPr algn="ctr"/>
            <a: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DAVA DİLEKÇESİ</a:t>
            </a:r>
            <a:br>
              <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br>
            <a:r>
              <a:rPr lang="tr-TR" sz="20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rPr>
              <a:t>(</a:t>
            </a:r>
            <a:r>
              <a:rPr lang="tr-TR" sz="2000" b="1" u="sng" dirty="0">
                <a:latin typeface="Baskerville" panose="02020502070401020303" pitchFamily="18" charset="0"/>
                <a:ea typeface="Baskerville" panose="02020502070401020303" pitchFamily="18" charset="0"/>
              </a:rPr>
              <a:t>TBB </a:t>
            </a:r>
            <a:r>
              <a:rPr lang="tr-TR" sz="2000" b="1" u="sng" cap="none" dirty="0">
                <a:latin typeface="Baskerville" panose="02020502070401020303" pitchFamily="18" charset="0"/>
                <a:ea typeface="Baskerville" panose="02020502070401020303" pitchFamily="18" charset="0"/>
              </a:rPr>
              <a:t>Tahkim Kuralları Madde </a:t>
            </a:r>
            <a:r>
              <a:rPr lang="tr-TR" sz="2000" b="1" u="sng" dirty="0">
                <a:latin typeface="Baskerville" panose="02020502070401020303" pitchFamily="18" charset="0"/>
                <a:ea typeface="Baskerville" panose="02020502070401020303" pitchFamily="18" charset="0"/>
              </a:rPr>
              <a:t>6)</a:t>
            </a:r>
            <a:br>
              <a:rPr lang="tr-TR" sz="2000" b="1" u="sng" dirty="0">
                <a:latin typeface="Baskerville" panose="02020502070401020303" pitchFamily="18" charset="0"/>
                <a:ea typeface="Baskerville" panose="02020502070401020303" pitchFamily="18" charset="0"/>
              </a:rPr>
            </a:br>
            <a:endParaRPr lang="tr-TR" sz="3200" b="1" dirty="0">
              <a:solidFill>
                <a:schemeClr val="tx1">
                  <a:lumMod val="75000"/>
                  <a:lumOff val="25000"/>
                </a:schemeClr>
              </a:solidFill>
              <a:latin typeface="Baskerville" panose="02020502070401020303" pitchFamily="18" charset="0"/>
              <a:ea typeface="Baskerville" panose="02020502070401020303" pitchFamily="18" charset="0"/>
              <a:cs typeface="Bangla MN" panose="02000500020000000000" pitchFamily="2" charset="0"/>
            </a:endParaRPr>
          </a:p>
        </p:txBody>
      </p:sp>
      <p:sp>
        <p:nvSpPr>
          <p:cNvPr id="5" name="Metin kutusu 4">
            <a:extLst>
              <a:ext uri="{FF2B5EF4-FFF2-40B4-BE49-F238E27FC236}">
                <a16:creationId xmlns:a16="http://schemas.microsoft.com/office/drawing/2014/main" id="{736A1EFB-9C7F-C243-A78F-2FE3EBE3C4DD}"/>
              </a:ext>
            </a:extLst>
          </p:cNvPr>
          <p:cNvSpPr txBox="1"/>
          <p:nvPr/>
        </p:nvSpPr>
        <p:spPr>
          <a:xfrm>
            <a:off x="802888" y="6372251"/>
            <a:ext cx="184731" cy="369332"/>
          </a:xfrm>
          <a:prstGeom prst="rect">
            <a:avLst/>
          </a:prstGeom>
          <a:noFill/>
          <a:ln>
            <a:solidFill>
              <a:schemeClr val="bg2"/>
            </a:solidFill>
          </a:ln>
        </p:spPr>
        <p:txBody>
          <a:bodyPr wrap="none" rtlCol="0" anchor="ctr" anchorCtr="1">
            <a:spAutoFit/>
          </a:bodyPr>
          <a:lstStyle/>
          <a:p>
            <a:endParaRPr lang="tr-TR" dirty="0"/>
          </a:p>
        </p:txBody>
      </p:sp>
      <p:sp>
        <p:nvSpPr>
          <p:cNvPr id="6" name="İçerik Yer Tutucusu 2">
            <a:extLst>
              <a:ext uri="{FF2B5EF4-FFF2-40B4-BE49-F238E27FC236}">
                <a16:creationId xmlns:a16="http://schemas.microsoft.com/office/drawing/2014/main" id="{4D7EEF09-A627-DF47-B18F-F69402AD5A63}"/>
              </a:ext>
            </a:extLst>
          </p:cNvPr>
          <p:cNvSpPr txBox="1">
            <a:spLocks/>
          </p:cNvSpPr>
          <p:nvPr/>
        </p:nvSpPr>
        <p:spPr>
          <a:xfrm>
            <a:off x="987618" y="764705"/>
            <a:ext cx="10867433" cy="6093296"/>
          </a:xfrm>
          <a:prstGeom prst="rect">
            <a:avLst/>
          </a:prstGeom>
        </p:spPr>
        <p:txBody>
          <a:bodyPr vert="horz" lIns="91440" tIns="45720" rIns="91440" bIns="45720" rtlCol="0" anchor="ctr">
            <a:normAutofit/>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Tahkim yargılamasını başlatmak isteyen taraf, dava dilekçesini belirlenen nüsha sayılarında fiziksel veya </a:t>
            </a:r>
            <a:r>
              <a:rPr lang="tr-TR" sz="2400" b="1" u="sng" dirty="0">
                <a:latin typeface="Baskerville" panose="02020502070401020303" pitchFamily="18" charset="0"/>
                <a:ea typeface="Baskerville" panose="02020502070401020303" pitchFamily="18" charset="0"/>
              </a:rPr>
              <a:t>elektronik yöntemlerle</a:t>
            </a:r>
            <a:r>
              <a:rPr lang="tr-TR" sz="2400" b="1" dirty="0">
                <a:latin typeface="Baskerville" panose="02020502070401020303" pitchFamily="18" charset="0"/>
                <a:ea typeface="Baskerville" panose="02020502070401020303" pitchFamily="18" charset="0"/>
              </a:rPr>
              <a:t> </a:t>
            </a:r>
            <a:r>
              <a:rPr lang="tr-TR" sz="2400" dirty="0">
                <a:latin typeface="Baskerville" panose="02020502070401020303" pitchFamily="18" charset="0"/>
                <a:ea typeface="Baskerville" panose="02020502070401020303" pitchFamily="18" charset="0"/>
              </a:rPr>
              <a:t>Sekretaryaya sunar.</a:t>
            </a:r>
          </a:p>
          <a:p>
            <a:pPr marL="0" indent="0" algn="just">
              <a:lnSpc>
                <a:spcPct val="100000"/>
              </a:lnSpc>
              <a:buClr>
                <a:schemeClr val="tx1">
                  <a:lumMod val="65000"/>
                  <a:lumOff val="35000"/>
                </a:schemeClr>
              </a:buClr>
              <a:buNone/>
            </a:pPr>
            <a:endParaRPr lang="tr-TR" sz="2400" dirty="0">
              <a:latin typeface="Baskerville" panose="02020502070401020303" pitchFamily="18" charset="0"/>
              <a:ea typeface="Baskerville" panose="02020502070401020303" pitchFamily="18" charset="0"/>
            </a:endParaRP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Davacı, dava dilekçesi ile birlikte, talepte bulunduğu tarihte yürürlükte olan Tarife uyarınca belirlenen ücretleri yatırır. </a:t>
            </a:r>
          </a:p>
          <a:p>
            <a:pPr marL="0" indent="0" algn="just">
              <a:lnSpc>
                <a:spcPct val="100000"/>
              </a:lnSpc>
              <a:buClr>
                <a:schemeClr val="tx1">
                  <a:lumMod val="65000"/>
                  <a:lumOff val="35000"/>
                </a:schemeClr>
              </a:buClr>
              <a:buNone/>
            </a:pPr>
            <a:endParaRPr lang="tr-TR" sz="2400" dirty="0">
              <a:latin typeface="Baskerville" panose="02020502070401020303" pitchFamily="18" charset="0"/>
              <a:ea typeface="Baskerville" panose="02020502070401020303" pitchFamily="18" charset="0"/>
            </a:endParaRPr>
          </a:p>
          <a:p>
            <a:pPr algn="just">
              <a:lnSpc>
                <a:spcPct val="100000"/>
              </a:lnSpc>
              <a:buClr>
                <a:schemeClr val="tx1">
                  <a:lumMod val="65000"/>
                  <a:lumOff val="35000"/>
                </a:schemeClr>
              </a:buClr>
            </a:pPr>
            <a:r>
              <a:rPr lang="tr-TR" sz="2400" b="1" dirty="0">
                <a:latin typeface="Baskerville" panose="02020502070401020303" pitchFamily="18" charset="0"/>
                <a:ea typeface="Baskerville" panose="02020502070401020303" pitchFamily="18" charset="0"/>
              </a:rPr>
              <a:t>Dava dilekçesi ve belirlenen ücretlerin Sekretarya tarafından alındığı tarihte </a:t>
            </a:r>
            <a:r>
              <a:rPr lang="tr-TR" sz="2400" b="1" u="sng" dirty="0">
                <a:latin typeface="Baskerville" panose="02020502070401020303" pitchFamily="18" charset="0"/>
                <a:ea typeface="Baskerville" panose="02020502070401020303" pitchFamily="18" charset="0"/>
              </a:rPr>
              <a:t>dava açılmış sayılır. </a:t>
            </a:r>
            <a:endParaRPr lang="tr-TR" sz="2400" u="sng" dirty="0">
              <a:latin typeface="Baskerville" panose="02020502070401020303" pitchFamily="18" charset="0"/>
              <a:ea typeface="Baskerville" panose="02020502070401020303" pitchFamily="18" charset="0"/>
            </a:endParaRPr>
          </a:p>
          <a:p>
            <a:pPr algn="just">
              <a:lnSpc>
                <a:spcPct val="100000"/>
              </a:lnSpc>
              <a:buClr>
                <a:schemeClr val="tx1">
                  <a:lumMod val="65000"/>
                  <a:lumOff val="35000"/>
                </a:schemeClr>
              </a:buClr>
            </a:pPr>
            <a:r>
              <a:rPr lang="tr-TR" sz="2400" dirty="0">
                <a:latin typeface="Baskerville" panose="02020502070401020303" pitchFamily="18" charset="0"/>
                <a:ea typeface="Baskerville" panose="02020502070401020303" pitchFamily="18" charset="0"/>
              </a:rPr>
              <a:t>Tahkim anlaşmasının bir nüshası ile hakem sayısı, hakemlerin seçilmesi, tahkim yeri, tahkim dili, uygulanacak hukuk ve duruşma talebi hakkındaki beyanlara dava dilekçesinde yer verilmelidir. </a:t>
            </a:r>
          </a:p>
          <a:p>
            <a:pPr algn="just">
              <a:lnSpc>
                <a:spcPct val="100000"/>
              </a:lnSpc>
              <a:buClr>
                <a:schemeClr val="tx1">
                  <a:lumMod val="65000"/>
                  <a:lumOff val="35000"/>
                </a:schemeClr>
              </a:buClr>
            </a:pPr>
            <a:endParaRPr lang="tr-TR" sz="18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21938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ozet">
  <a:themeElements>
    <a:clrScheme name="Rozet">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eması">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sı">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F1070-8794-47AC-90B7-1F2E078096FF}">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7CB30B94-6D3B-4C91-947C-5EB8E8EFF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3E1689-1E09-4ADC-A5E7-6718BF79A8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6258</TotalTime>
  <Words>3266</Words>
  <Application>Microsoft Macintosh PowerPoint</Application>
  <PresentationFormat>Özel</PresentationFormat>
  <Paragraphs>241</Paragraphs>
  <Slides>37</Slides>
  <Notes>20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37</vt:i4>
      </vt:variant>
    </vt:vector>
  </HeadingPairs>
  <TitlesOfParts>
    <vt:vector size="46" baseType="lpstr">
      <vt:lpstr>Arial</vt:lpstr>
      <vt:lpstr>Baskerville</vt:lpstr>
      <vt:lpstr>Calibri</vt:lpstr>
      <vt:lpstr>Calibri Light</vt:lpstr>
      <vt:lpstr>Gill Sans MT</vt:lpstr>
      <vt:lpstr>Impact</vt:lpstr>
      <vt:lpstr>Palatino Linotype</vt:lpstr>
      <vt:lpstr>Roboto Condensed</vt:lpstr>
      <vt:lpstr>Rozet</vt:lpstr>
      <vt:lpstr>TÜRKİYE BAROLAR BİRLİĞİ  TAHKİM MERKEZİ  TAHKİM KURALLARI</vt:lpstr>
      <vt:lpstr>TBB TAHKİM MERKEZİ</vt:lpstr>
      <vt:lpstr>TBB TAHKİM MERKEZİ</vt:lpstr>
      <vt:lpstr>PowerPoint Sunusu</vt:lpstr>
      <vt:lpstr>TBB  TAHKİM KURALLARI</vt:lpstr>
      <vt:lpstr> ÖZET TAHKİM SÜRECİ</vt:lpstr>
      <vt:lpstr>Ankara Bölge Adliye Mahkemesi 4. Hukuk Dairesi (İlk Derece Mahkemesi sıfatıyla) 2019/1 esas, 2021/5 karar sayılı 30.6.2021 tarihli kararı</vt:lpstr>
      <vt:lpstr>Tbb tahkim merkezi tahkim süreci</vt:lpstr>
      <vt:lpstr>DAVA DİLEKÇESİ (TBB Tahkim Kuralları Madde 6) </vt:lpstr>
      <vt:lpstr>PowerPoint Sunusu</vt:lpstr>
      <vt:lpstr>CEVAP DİLEKÇESİ (TBB Tahkim Kuralları Madde 7) </vt:lpstr>
      <vt:lpstr>HAKEMLERİN TARAFSIZLIĞI VE BAĞIMSIZLIĞI (TBB Tahkim Kuralları Madde 11) </vt:lpstr>
      <vt:lpstr>HAKEM SAYISI  ve HAKEMLERİN SEÇİMİ</vt:lpstr>
      <vt:lpstr>HAKEMLERİN REDDİ VE DEĞİŞTİRİLMESİ (TBB Tahkim Kuralları Madde 14 ve 15) </vt:lpstr>
      <vt:lpstr>TAHKİM YERİ, TAHKİM DİLİ VE  ESASA UYGULANACAK HUKUK (TBB Tahkim Kuralları Madde 18, 19 ve 20)  </vt:lpstr>
      <vt:lpstr>Duruşmaya İlişkin Temel Esaslar</vt:lpstr>
      <vt:lpstr>PowerPoint Sunusu</vt:lpstr>
      <vt:lpstr>PowerPoint Sunusu</vt:lpstr>
      <vt:lpstr>PowerPoint Sunusu</vt:lpstr>
      <vt:lpstr>PowerPoint Sunusu</vt:lpstr>
      <vt:lpstr>PowerPoint Sunusu</vt:lpstr>
      <vt:lpstr>PowerPoint Sunusu</vt:lpstr>
      <vt:lpstr>TAHKİM SÜRESİ (TBB Tahkim Kuralları Madde 28)  </vt:lpstr>
      <vt:lpstr>YENİ TALEP SONUCU, TAHKİKAT VE DELİLLER (Tbb Tahkim Kuralları Madde 23 Ve 24) </vt:lpstr>
      <vt:lpstr>PowerPoint Sunusu</vt:lpstr>
      <vt:lpstr>DURUŞMaLAR (TBB Tahkim Kuralları Madde 25) </vt:lpstr>
      <vt:lpstr>PowerPoint Sunusu</vt:lpstr>
      <vt:lpstr>Duruşma Gündemi</vt:lpstr>
      <vt:lpstr>Geçici hukuki koruma önlemleri (TBB Tahkim Kuralları Madde 26) </vt:lpstr>
      <vt:lpstr>TAHKİKATIN SONA ERMESİ (TBB Tahkim Kuralları Madde 27) </vt:lpstr>
      <vt:lpstr>KARARIN VERİLMESİ (TBB Tahkim Kuralları Madde 29) </vt:lpstr>
      <vt:lpstr>KARARIN İÇERİĞİ (TBB Tahkim Kuralları Madde 30) </vt:lpstr>
      <vt:lpstr>sULH VE ARABULUCULUK (TBB Tahkim Kuralları Madde 32) </vt:lpstr>
      <vt:lpstr>YARGILAMANIN SONA ERMESİ (TBB Tahkim Kuralları Madde 33)  </vt:lpstr>
      <vt:lpstr>YARGILAMA GİDERLERİ (TBB Tahkim Kuralları Madde 35) </vt:lpstr>
      <vt:lpstr>HAKEM ÜCRETLERİ ve MASRAFLAR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Uluslararası Ticarette Yoğun Olarak Kullanılan Sözleşmeler</dc:title>
  <dc:creator>H.alparslan</dc:creator>
  <cp:lastModifiedBy>Hasret ülkü iplikçi</cp:lastModifiedBy>
  <cp:revision>252</cp:revision>
  <dcterms:created xsi:type="dcterms:W3CDTF">2020-09-09T19:17:53Z</dcterms:created>
  <dcterms:modified xsi:type="dcterms:W3CDTF">2023-11-04T08:18:58Z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