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6" r:id="rId4"/>
    <p:sldId id="410" r:id="rId5"/>
    <p:sldId id="419" r:id="rId6"/>
    <p:sldId id="403" r:id="rId7"/>
    <p:sldId id="404" r:id="rId8"/>
    <p:sldId id="411" r:id="rId9"/>
    <p:sldId id="412" r:id="rId10"/>
    <p:sldId id="413" r:id="rId11"/>
    <p:sldId id="516" r:id="rId12"/>
    <p:sldId id="517" r:id="rId13"/>
    <p:sldId id="518" r:id="rId14"/>
    <p:sldId id="531" r:id="rId15"/>
    <p:sldId id="414" r:id="rId16"/>
    <p:sldId id="451" r:id="rId17"/>
    <p:sldId id="409" r:id="rId18"/>
    <p:sldId id="452" r:id="rId19"/>
    <p:sldId id="562" r:id="rId20"/>
    <p:sldId id="453" r:id="rId21"/>
    <p:sldId id="415" r:id="rId22"/>
    <p:sldId id="455" r:id="rId23"/>
    <p:sldId id="561" r:id="rId24"/>
    <p:sldId id="454" r:id="rId25"/>
    <p:sldId id="456" r:id="rId26"/>
    <p:sldId id="416" r:id="rId27"/>
    <p:sldId id="458" r:id="rId28"/>
    <p:sldId id="457" r:id="rId29"/>
    <p:sldId id="417" r:id="rId30"/>
    <p:sldId id="563" r:id="rId31"/>
    <p:sldId id="564" r:id="rId32"/>
    <p:sldId id="565" r:id="rId33"/>
    <p:sldId id="566" r:id="rId34"/>
    <p:sldId id="567" r:id="rId35"/>
    <p:sldId id="568" r:id="rId36"/>
    <p:sldId id="569" r:id="rId37"/>
    <p:sldId id="570" r:id="rId38"/>
    <p:sldId id="571" r:id="rId39"/>
    <p:sldId id="572" r:id="rId40"/>
    <p:sldId id="408" r:id="rId41"/>
    <p:sldId id="511" r:id="rId42"/>
    <p:sldId id="406" r:id="rId43"/>
    <p:sldId id="418" r:id="rId44"/>
    <p:sldId id="407" r:id="rId45"/>
    <p:sldId id="405" r:id="rId46"/>
    <p:sldId id="513" r:id="rId47"/>
    <p:sldId id="343" r:id="rId48"/>
    <p:sldId id="471" r:id="rId49"/>
    <p:sldId id="533" r:id="rId50"/>
    <p:sldId id="534" r:id="rId51"/>
    <p:sldId id="472" r:id="rId52"/>
    <p:sldId id="473" r:id="rId53"/>
    <p:sldId id="539" r:id="rId54"/>
    <p:sldId id="540" r:id="rId55"/>
    <p:sldId id="474" r:id="rId56"/>
    <p:sldId id="475" r:id="rId57"/>
    <p:sldId id="522" r:id="rId58"/>
    <p:sldId id="476" r:id="rId59"/>
    <p:sldId id="345" r:id="rId60"/>
    <p:sldId id="523" r:id="rId61"/>
    <p:sldId id="477" r:id="rId62"/>
    <p:sldId id="478" r:id="rId63"/>
    <p:sldId id="549" r:id="rId64"/>
    <p:sldId id="479" r:id="rId65"/>
    <p:sldId id="480" r:id="rId66"/>
    <p:sldId id="481" r:id="rId67"/>
    <p:sldId id="482" r:id="rId68"/>
    <p:sldId id="483" r:id="rId69"/>
    <p:sldId id="484" r:id="rId70"/>
    <p:sldId id="485" r:id="rId71"/>
    <p:sldId id="486" r:id="rId72"/>
    <p:sldId id="487" r:id="rId73"/>
    <p:sldId id="488" r:id="rId74"/>
    <p:sldId id="344" r:id="rId75"/>
    <p:sldId id="450" r:id="rId76"/>
    <p:sldId id="433" r:id="rId77"/>
    <p:sldId id="434" r:id="rId78"/>
    <p:sldId id="346" r:id="rId79"/>
    <p:sldId id="536" r:id="rId80"/>
    <p:sldId id="519" r:id="rId81"/>
    <p:sldId id="505" r:id="rId82"/>
    <p:sldId id="489" r:id="rId83"/>
    <p:sldId id="535" r:id="rId84"/>
    <p:sldId id="547" r:id="rId85"/>
    <p:sldId id="520" r:id="rId86"/>
    <p:sldId id="506" r:id="rId87"/>
    <p:sldId id="548" r:id="rId88"/>
    <p:sldId id="507" r:id="rId89"/>
    <p:sldId id="508" r:id="rId90"/>
    <p:sldId id="537" r:id="rId91"/>
    <p:sldId id="546" r:id="rId92"/>
    <p:sldId id="509" r:id="rId93"/>
    <p:sldId id="510" r:id="rId94"/>
    <p:sldId id="538" r:id="rId95"/>
    <p:sldId id="470" r:id="rId96"/>
    <p:sldId id="357" r:id="rId97"/>
    <p:sldId id="528" r:id="rId98"/>
    <p:sldId id="529" r:id="rId99"/>
    <p:sldId id="530" r:id="rId100"/>
    <p:sldId id="358" r:id="rId101"/>
    <p:sldId id="527" r:id="rId102"/>
    <p:sldId id="397" r:id="rId103"/>
    <p:sldId id="396" r:id="rId104"/>
    <p:sldId id="398" r:id="rId105"/>
    <p:sldId id="360" r:id="rId106"/>
    <p:sldId id="399" r:id="rId107"/>
    <p:sldId id="559" r:id="rId108"/>
    <p:sldId id="361" r:id="rId109"/>
    <p:sldId id="499" r:id="rId110"/>
    <p:sldId id="362" r:id="rId111"/>
    <p:sldId id="500" r:id="rId112"/>
    <p:sldId id="545" r:id="rId113"/>
    <p:sldId id="501" r:id="rId114"/>
    <p:sldId id="502" r:id="rId115"/>
    <p:sldId id="503" r:id="rId116"/>
    <p:sldId id="544" r:id="rId117"/>
    <p:sldId id="504" r:id="rId118"/>
    <p:sldId id="558" r:id="rId119"/>
    <p:sldId id="383" r:id="rId120"/>
    <p:sldId id="498" r:id="rId121"/>
    <p:sldId id="497" r:id="rId122"/>
    <p:sldId id="363" r:id="rId123"/>
    <p:sldId id="386" r:id="rId124"/>
    <p:sldId id="557" r:id="rId125"/>
    <p:sldId id="387" r:id="rId126"/>
    <p:sldId id="385" r:id="rId127"/>
    <p:sldId id="532" r:id="rId128"/>
    <p:sldId id="364" r:id="rId129"/>
    <p:sldId id="575" r:id="rId130"/>
    <p:sldId id="400" r:id="rId131"/>
    <p:sldId id="365" r:id="rId132"/>
    <p:sldId id="543" r:id="rId133"/>
    <p:sldId id="384" r:id="rId134"/>
    <p:sldId id="366" r:id="rId135"/>
    <p:sldId id="367" r:id="rId136"/>
    <p:sldId id="542" r:id="rId137"/>
    <p:sldId id="388" r:id="rId138"/>
    <p:sldId id="389" r:id="rId139"/>
    <p:sldId id="556" r:id="rId140"/>
    <p:sldId id="390" r:id="rId141"/>
    <p:sldId id="391" r:id="rId142"/>
    <p:sldId id="368" r:id="rId143"/>
    <p:sldId id="525" r:id="rId144"/>
    <p:sldId id="490" r:id="rId145"/>
    <p:sldId id="491" r:id="rId146"/>
    <p:sldId id="394" r:id="rId147"/>
    <p:sldId id="526" r:id="rId148"/>
    <p:sldId id="369" r:id="rId149"/>
    <p:sldId id="555" r:id="rId150"/>
    <p:sldId id="492" r:id="rId151"/>
    <p:sldId id="493" r:id="rId152"/>
    <p:sldId id="494" r:id="rId153"/>
    <p:sldId id="495" r:id="rId154"/>
    <p:sldId id="554" r:id="rId155"/>
    <p:sldId id="496" r:id="rId156"/>
    <p:sldId id="392" r:id="rId157"/>
    <p:sldId id="553" r:id="rId158"/>
    <p:sldId id="371" r:id="rId159"/>
    <p:sldId id="573" r:id="rId160"/>
    <p:sldId id="574" r:id="rId161"/>
    <p:sldId id="552" r:id="rId162"/>
    <p:sldId id="372" r:id="rId163"/>
    <p:sldId id="551" r:id="rId164"/>
    <p:sldId id="373" r:id="rId165"/>
    <p:sldId id="524" r:id="rId166"/>
    <p:sldId id="393" r:id="rId167"/>
    <p:sldId id="382" r:id="rId168"/>
    <p:sldId id="375" r:id="rId169"/>
    <p:sldId id="376" r:id="rId170"/>
    <p:sldId id="378" r:id="rId171"/>
    <p:sldId id="550" r:id="rId172"/>
    <p:sldId id="379" r:id="rId173"/>
    <p:sldId id="380" r:id="rId174"/>
    <p:sldId id="381" r:id="rId175"/>
    <p:sldId id="395" r:id="rId17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29" autoAdjust="0"/>
    <p:restoredTop sz="94660"/>
  </p:normalViewPr>
  <p:slideViewPr>
    <p:cSldViewPr snapToGrid="0">
      <p:cViewPr varScale="1">
        <p:scale>
          <a:sx n="82" d="100"/>
          <a:sy n="82" d="100"/>
        </p:scale>
        <p:origin x="7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4.xml"/><Relationship Id="rId21" Type="http://schemas.openxmlformats.org/officeDocument/2006/relationships/slide" Target="slides/slide18.xml"/><Relationship Id="rId42" Type="http://schemas.openxmlformats.org/officeDocument/2006/relationships/slide" Target="slides/slide39.xml"/><Relationship Id="rId63" Type="http://schemas.openxmlformats.org/officeDocument/2006/relationships/slide" Target="slides/slide60.xml"/><Relationship Id="rId84" Type="http://schemas.openxmlformats.org/officeDocument/2006/relationships/slide" Target="slides/slide81.xml"/><Relationship Id="rId138" Type="http://schemas.openxmlformats.org/officeDocument/2006/relationships/slide" Target="slides/slide135.xml"/><Relationship Id="rId159" Type="http://schemas.openxmlformats.org/officeDocument/2006/relationships/slide" Target="slides/slide156.xml"/><Relationship Id="rId170" Type="http://schemas.openxmlformats.org/officeDocument/2006/relationships/slide" Target="slides/slide167.xml"/><Relationship Id="rId107" Type="http://schemas.openxmlformats.org/officeDocument/2006/relationships/slide" Target="slides/slide104.xml"/><Relationship Id="rId11" Type="http://schemas.openxmlformats.org/officeDocument/2006/relationships/slide" Target="slides/slide8.xml"/><Relationship Id="rId32" Type="http://schemas.openxmlformats.org/officeDocument/2006/relationships/slide" Target="slides/slide29.xml"/><Relationship Id="rId53" Type="http://schemas.openxmlformats.org/officeDocument/2006/relationships/slide" Target="slides/slide50.xml"/><Relationship Id="rId74" Type="http://schemas.openxmlformats.org/officeDocument/2006/relationships/slide" Target="slides/slide71.xml"/><Relationship Id="rId128" Type="http://schemas.openxmlformats.org/officeDocument/2006/relationships/slide" Target="slides/slide125.xml"/><Relationship Id="rId149" Type="http://schemas.openxmlformats.org/officeDocument/2006/relationships/slide" Target="slides/slide146.xml"/><Relationship Id="rId5" Type="http://schemas.openxmlformats.org/officeDocument/2006/relationships/slide" Target="slides/slide2.xml"/><Relationship Id="rId95" Type="http://schemas.openxmlformats.org/officeDocument/2006/relationships/slide" Target="slides/slide92.xml"/><Relationship Id="rId160" Type="http://schemas.openxmlformats.org/officeDocument/2006/relationships/slide" Target="slides/slide157.xml"/><Relationship Id="rId22" Type="http://schemas.openxmlformats.org/officeDocument/2006/relationships/slide" Target="slides/slide19.xml"/><Relationship Id="rId43" Type="http://schemas.openxmlformats.org/officeDocument/2006/relationships/slide" Target="slides/slide40.xml"/><Relationship Id="rId64" Type="http://schemas.openxmlformats.org/officeDocument/2006/relationships/slide" Target="slides/slide61.xml"/><Relationship Id="rId118" Type="http://schemas.openxmlformats.org/officeDocument/2006/relationships/slide" Target="slides/slide115.xml"/><Relationship Id="rId139" Type="http://schemas.openxmlformats.org/officeDocument/2006/relationships/slide" Target="slides/slide136.xml"/><Relationship Id="rId85" Type="http://schemas.openxmlformats.org/officeDocument/2006/relationships/slide" Target="slides/slide82.xml"/><Relationship Id="rId150" Type="http://schemas.openxmlformats.org/officeDocument/2006/relationships/slide" Target="slides/slide147.xml"/><Relationship Id="rId171" Type="http://schemas.openxmlformats.org/officeDocument/2006/relationships/slide" Target="slides/slide168.xml"/><Relationship Id="rId12" Type="http://schemas.openxmlformats.org/officeDocument/2006/relationships/slide" Target="slides/slide9.xml"/><Relationship Id="rId33" Type="http://schemas.openxmlformats.org/officeDocument/2006/relationships/slide" Target="slides/slide30.xml"/><Relationship Id="rId108" Type="http://schemas.openxmlformats.org/officeDocument/2006/relationships/slide" Target="slides/slide105.xml"/><Relationship Id="rId129" Type="http://schemas.openxmlformats.org/officeDocument/2006/relationships/slide" Target="slides/slide126.xml"/><Relationship Id="rId54" Type="http://schemas.openxmlformats.org/officeDocument/2006/relationships/slide" Target="slides/slide51.xml"/><Relationship Id="rId75" Type="http://schemas.openxmlformats.org/officeDocument/2006/relationships/slide" Target="slides/slide72.xml"/><Relationship Id="rId96" Type="http://schemas.openxmlformats.org/officeDocument/2006/relationships/slide" Target="slides/slide93.xml"/><Relationship Id="rId140" Type="http://schemas.openxmlformats.org/officeDocument/2006/relationships/slide" Target="slides/slide137.xml"/><Relationship Id="rId161" Type="http://schemas.openxmlformats.org/officeDocument/2006/relationships/slide" Target="slides/slide158.xml"/><Relationship Id="rId6" Type="http://schemas.openxmlformats.org/officeDocument/2006/relationships/slide" Target="slides/slide3.xml"/><Relationship Id="rId23" Type="http://schemas.openxmlformats.org/officeDocument/2006/relationships/slide" Target="slides/slide20.xml"/><Relationship Id="rId28" Type="http://schemas.openxmlformats.org/officeDocument/2006/relationships/slide" Target="slides/slide25.xml"/><Relationship Id="rId49" Type="http://schemas.openxmlformats.org/officeDocument/2006/relationships/slide" Target="slides/slide46.xml"/><Relationship Id="rId114" Type="http://schemas.openxmlformats.org/officeDocument/2006/relationships/slide" Target="slides/slide111.xml"/><Relationship Id="rId119" Type="http://schemas.openxmlformats.org/officeDocument/2006/relationships/slide" Target="slides/slide116.xml"/><Relationship Id="rId44" Type="http://schemas.openxmlformats.org/officeDocument/2006/relationships/slide" Target="slides/slide41.xml"/><Relationship Id="rId60" Type="http://schemas.openxmlformats.org/officeDocument/2006/relationships/slide" Target="slides/slide57.xml"/><Relationship Id="rId65" Type="http://schemas.openxmlformats.org/officeDocument/2006/relationships/slide" Target="slides/slide62.xml"/><Relationship Id="rId81" Type="http://schemas.openxmlformats.org/officeDocument/2006/relationships/slide" Target="slides/slide78.xml"/><Relationship Id="rId86" Type="http://schemas.openxmlformats.org/officeDocument/2006/relationships/slide" Target="slides/slide83.xml"/><Relationship Id="rId130" Type="http://schemas.openxmlformats.org/officeDocument/2006/relationships/slide" Target="slides/slide127.xml"/><Relationship Id="rId135" Type="http://schemas.openxmlformats.org/officeDocument/2006/relationships/slide" Target="slides/slide132.xml"/><Relationship Id="rId151" Type="http://schemas.openxmlformats.org/officeDocument/2006/relationships/slide" Target="slides/slide148.xml"/><Relationship Id="rId156" Type="http://schemas.openxmlformats.org/officeDocument/2006/relationships/slide" Target="slides/slide153.xml"/><Relationship Id="rId177" Type="http://schemas.openxmlformats.org/officeDocument/2006/relationships/presProps" Target="presProps.xml"/><Relationship Id="rId172" Type="http://schemas.openxmlformats.org/officeDocument/2006/relationships/slide" Target="slides/slide169.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slide" Target="slides/slide10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120" Type="http://schemas.openxmlformats.org/officeDocument/2006/relationships/slide" Target="slides/slide117.xml"/><Relationship Id="rId125" Type="http://schemas.openxmlformats.org/officeDocument/2006/relationships/slide" Target="slides/slide122.xml"/><Relationship Id="rId141" Type="http://schemas.openxmlformats.org/officeDocument/2006/relationships/slide" Target="slides/slide138.xml"/><Relationship Id="rId146" Type="http://schemas.openxmlformats.org/officeDocument/2006/relationships/slide" Target="slides/slide143.xml"/><Relationship Id="rId167" Type="http://schemas.openxmlformats.org/officeDocument/2006/relationships/slide" Target="slides/slide164.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162" Type="http://schemas.openxmlformats.org/officeDocument/2006/relationships/slide" Target="slides/slide159.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110" Type="http://schemas.openxmlformats.org/officeDocument/2006/relationships/slide" Target="slides/slide107.xml"/><Relationship Id="rId115" Type="http://schemas.openxmlformats.org/officeDocument/2006/relationships/slide" Target="slides/slide112.xml"/><Relationship Id="rId131" Type="http://schemas.openxmlformats.org/officeDocument/2006/relationships/slide" Target="slides/slide128.xml"/><Relationship Id="rId136" Type="http://schemas.openxmlformats.org/officeDocument/2006/relationships/slide" Target="slides/slide133.xml"/><Relationship Id="rId157" Type="http://schemas.openxmlformats.org/officeDocument/2006/relationships/slide" Target="slides/slide154.xml"/><Relationship Id="rId178" Type="http://schemas.openxmlformats.org/officeDocument/2006/relationships/viewProps" Target="viewProps.xml"/><Relationship Id="rId61" Type="http://schemas.openxmlformats.org/officeDocument/2006/relationships/slide" Target="slides/slide58.xml"/><Relationship Id="rId82" Type="http://schemas.openxmlformats.org/officeDocument/2006/relationships/slide" Target="slides/slide79.xml"/><Relationship Id="rId152" Type="http://schemas.openxmlformats.org/officeDocument/2006/relationships/slide" Target="slides/slide149.xml"/><Relationship Id="rId173" Type="http://schemas.openxmlformats.org/officeDocument/2006/relationships/slide" Target="slides/slide170.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126" Type="http://schemas.openxmlformats.org/officeDocument/2006/relationships/slide" Target="slides/slide123.xml"/><Relationship Id="rId147" Type="http://schemas.openxmlformats.org/officeDocument/2006/relationships/slide" Target="slides/slide144.xml"/><Relationship Id="rId168" Type="http://schemas.openxmlformats.org/officeDocument/2006/relationships/slide" Target="slides/slide165.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93" Type="http://schemas.openxmlformats.org/officeDocument/2006/relationships/slide" Target="slides/slide90.xml"/><Relationship Id="rId98" Type="http://schemas.openxmlformats.org/officeDocument/2006/relationships/slide" Target="slides/slide95.xml"/><Relationship Id="rId121" Type="http://schemas.openxmlformats.org/officeDocument/2006/relationships/slide" Target="slides/slide118.xml"/><Relationship Id="rId142" Type="http://schemas.openxmlformats.org/officeDocument/2006/relationships/slide" Target="slides/slide139.xml"/><Relationship Id="rId163" Type="http://schemas.openxmlformats.org/officeDocument/2006/relationships/slide" Target="slides/slide160.xml"/><Relationship Id="rId3" Type="http://schemas.openxmlformats.org/officeDocument/2006/relationships/slideMaster" Target="slideMasters/slideMaster3.xml"/><Relationship Id="rId25" Type="http://schemas.openxmlformats.org/officeDocument/2006/relationships/slide" Target="slides/slide22.xml"/><Relationship Id="rId46" Type="http://schemas.openxmlformats.org/officeDocument/2006/relationships/slide" Target="slides/slide43.xml"/><Relationship Id="rId67" Type="http://schemas.openxmlformats.org/officeDocument/2006/relationships/slide" Target="slides/slide64.xml"/><Relationship Id="rId116" Type="http://schemas.openxmlformats.org/officeDocument/2006/relationships/slide" Target="slides/slide113.xml"/><Relationship Id="rId137" Type="http://schemas.openxmlformats.org/officeDocument/2006/relationships/slide" Target="slides/slide134.xml"/><Relationship Id="rId158" Type="http://schemas.openxmlformats.org/officeDocument/2006/relationships/slide" Target="slides/slide155.xml"/><Relationship Id="rId20" Type="http://schemas.openxmlformats.org/officeDocument/2006/relationships/slide" Target="slides/slide17.xml"/><Relationship Id="rId41" Type="http://schemas.openxmlformats.org/officeDocument/2006/relationships/slide" Target="slides/slide38.xml"/><Relationship Id="rId62" Type="http://schemas.openxmlformats.org/officeDocument/2006/relationships/slide" Target="slides/slide59.xml"/><Relationship Id="rId83" Type="http://schemas.openxmlformats.org/officeDocument/2006/relationships/slide" Target="slides/slide80.xml"/><Relationship Id="rId88" Type="http://schemas.openxmlformats.org/officeDocument/2006/relationships/slide" Target="slides/slide85.xml"/><Relationship Id="rId111" Type="http://schemas.openxmlformats.org/officeDocument/2006/relationships/slide" Target="slides/slide108.xml"/><Relationship Id="rId132" Type="http://schemas.openxmlformats.org/officeDocument/2006/relationships/slide" Target="slides/slide129.xml"/><Relationship Id="rId153" Type="http://schemas.openxmlformats.org/officeDocument/2006/relationships/slide" Target="slides/slide150.xml"/><Relationship Id="rId174" Type="http://schemas.openxmlformats.org/officeDocument/2006/relationships/slide" Target="slides/slide171.xml"/><Relationship Id="rId179" Type="http://schemas.openxmlformats.org/officeDocument/2006/relationships/theme" Target="theme/theme1.xml"/><Relationship Id="rId15" Type="http://schemas.openxmlformats.org/officeDocument/2006/relationships/slide" Target="slides/slide12.xml"/><Relationship Id="rId36" Type="http://schemas.openxmlformats.org/officeDocument/2006/relationships/slide" Target="slides/slide33.xml"/><Relationship Id="rId57" Type="http://schemas.openxmlformats.org/officeDocument/2006/relationships/slide" Target="slides/slide54.xml"/><Relationship Id="rId106" Type="http://schemas.openxmlformats.org/officeDocument/2006/relationships/slide" Target="slides/slide103.xml"/><Relationship Id="rId127" Type="http://schemas.openxmlformats.org/officeDocument/2006/relationships/slide" Target="slides/slide124.xml"/><Relationship Id="rId10" Type="http://schemas.openxmlformats.org/officeDocument/2006/relationships/slide" Target="slides/slide7.xml"/><Relationship Id="rId31" Type="http://schemas.openxmlformats.org/officeDocument/2006/relationships/slide" Target="slides/slide28.xml"/><Relationship Id="rId52" Type="http://schemas.openxmlformats.org/officeDocument/2006/relationships/slide" Target="slides/slide49.xml"/><Relationship Id="rId73" Type="http://schemas.openxmlformats.org/officeDocument/2006/relationships/slide" Target="slides/slide70.xml"/><Relationship Id="rId78" Type="http://schemas.openxmlformats.org/officeDocument/2006/relationships/slide" Target="slides/slide75.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122" Type="http://schemas.openxmlformats.org/officeDocument/2006/relationships/slide" Target="slides/slide119.xml"/><Relationship Id="rId143" Type="http://schemas.openxmlformats.org/officeDocument/2006/relationships/slide" Target="slides/slide140.xml"/><Relationship Id="rId148" Type="http://schemas.openxmlformats.org/officeDocument/2006/relationships/slide" Target="slides/slide145.xml"/><Relationship Id="rId164" Type="http://schemas.openxmlformats.org/officeDocument/2006/relationships/slide" Target="slides/slide161.xml"/><Relationship Id="rId169" Type="http://schemas.openxmlformats.org/officeDocument/2006/relationships/slide" Target="slides/slide166.xml"/><Relationship Id="rId4" Type="http://schemas.openxmlformats.org/officeDocument/2006/relationships/slide" Target="slides/slide1.xml"/><Relationship Id="rId9" Type="http://schemas.openxmlformats.org/officeDocument/2006/relationships/slide" Target="slides/slide6.xml"/><Relationship Id="rId180" Type="http://schemas.openxmlformats.org/officeDocument/2006/relationships/tableStyles" Target="tableStyles.xml"/><Relationship Id="rId26" Type="http://schemas.openxmlformats.org/officeDocument/2006/relationships/slide" Target="slides/slide23.xml"/><Relationship Id="rId47" Type="http://schemas.openxmlformats.org/officeDocument/2006/relationships/slide" Target="slides/slide44.xml"/><Relationship Id="rId68" Type="http://schemas.openxmlformats.org/officeDocument/2006/relationships/slide" Target="slides/slide65.xml"/><Relationship Id="rId89" Type="http://schemas.openxmlformats.org/officeDocument/2006/relationships/slide" Target="slides/slide86.xml"/><Relationship Id="rId112" Type="http://schemas.openxmlformats.org/officeDocument/2006/relationships/slide" Target="slides/slide109.xml"/><Relationship Id="rId133" Type="http://schemas.openxmlformats.org/officeDocument/2006/relationships/slide" Target="slides/slide130.xml"/><Relationship Id="rId154" Type="http://schemas.openxmlformats.org/officeDocument/2006/relationships/slide" Target="slides/slide151.xml"/><Relationship Id="rId175" Type="http://schemas.openxmlformats.org/officeDocument/2006/relationships/slide" Target="slides/slide172.xml"/><Relationship Id="rId16" Type="http://schemas.openxmlformats.org/officeDocument/2006/relationships/slide" Target="slides/slide13.xml"/><Relationship Id="rId37" Type="http://schemas.openxmlformats.org/officeDocument/2006/relationships/slide" Target="slides/slide34.xml"/><Relationship Id="rId58" Type="http://schemas.openxmlformats.org/officeDocument/2006/relationships/slide" Target="slides/slide55.xml"/><Relationship Id="rId79" Type="http://schemas.openxmlformats.org/officeDocument/2006/relationships/slide" Target="slides/slide76.xml"/><Relationship Id="rId102" Type="http://schemas.openxmlformats.org/officeDocument/2006/relationships/slide" Target="slides/slide99.xml"/><Relationship Id="rId123" Type="http://schemas.openxmlformats.org/officeDocument/2006/relationships/slide" Target="slides/slide120.xml"/><Relationship Id="rId144" Type="http://schemas.openxmlformats.org/officeDocument/2006/relationships/slide" Target="slides/slide141.xml"/><Relationship Id="rId90" Type="http://schemas.openxmlformats.org/officeDocument/2006/relationships/slide" Target="slides/slide87.xml"/><Relationship Id="rId165" Type="http://schemas.openxmlformats.org/officeDocument/2006/relationships/slide" Target="slides/slide162.xml"/><Relationship Id="rId27" Type="http://schemas.openxmlformats.org/officeDocument/2006/relationships/slide" Target="slides/slide24.xml"/><Relationship Id="rId48" Type="http://schemas.openxmlformats.org/officeDocument/2006/relationships/slide" Target="slides/slide45.xml"/><Relationship Id="rId69" Type="http://schemas.openxmlformats.org/officeDocument/2006/relationships/slide" Target="slides/slide66.xml"/><Relationship Id="rId113" Type="http://schemas.openxmlformats.org/officeDocument/2006/relationships/slide" Target="slides/slide110.xml"/><Relationship Id="rId134" Type="http://schemas.openxmlformats.org/officeDocument/2006/relationships/slide" Target="slides/slide131.xml"/><Relationship Id="rId80" Type="http://schemas.openxmlformats.org/officeDocument/2006/relationships/slide" Target="slides/slide77.xml"/><Relationship Id="rId155" Type="http://schemas.openxmlformats.org/officeDocument/2006/relationships/slide" Target="slides/slide152.xml"/><Relationship Id="rId176" Type="http://schemas.openxmlformats.org/officeDocument/2006/relationships/slide" Target="slides/slide173.xml"/><Relationship Id="rId17" Type="http://schemas.openxmlformats.org/officeDocument/2006/relationships/slide" Target="slides/slide14.xml"/><Relationship Id="rId38" Type="http://schemas.openxmlformats.org/officeDocument/2006/relationships/slide" Target="slides/slide35.xml"/><Relationship Id="rId59" Type="http://schemas.openxmlformats.org/officeDocument/2006/relationships/slide" Target="slides/slide56.xml"/><Relationship Id="rId103" Type="http://schemas.openxmlformats.org/officeDocument/2006/relationships/slide" Target="slides/slide100.xml"/><Relationship Id="rId124" Type="http://schemas.openxmlformats.org/officeDocument/2006/relationships/slide" Target="slides/slide121.xml"/><Relationship Id="rId70" Type="http://schemas.openxmlformats.org/officeDocument/2006/relationships/slide" Target="slides/slide67.xml"/><Relationship Id="rId91" Type="http://schemas.openxmlformats.org/officeDocument/2006/relationships/slide" Target="slides/slide88.xml"/><Relationship Id="rId145" Type="http://schemas.openxmlformats.org/officeDocument/2006/relationships/slide" Target="slides/slide142.xml"/><Relationship Id="rId166" Type="http://schemas.openxmlformats.org/officeDocument/2006/relationships/slide" Target="slides/slide163.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35E593-1536-4AFA-BF18-858A2C5F51A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3DF35D0-1513-4BAF-9C36-5E3B5D2E76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7BBF8B2-42FE-4D0D-95C8-65E2EC97750C}"/>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5" name="Alt Bilgi Yer Tutucusu 4">
            <a:extLst>
              <a:ext uri="{FF2B5EF4-FFF2-40B4-BE49-F238E27FC236}">
                <a16:creationId xmlns:a16="http://schemas.microsoft.com/office/drawing/2014/main" id="{02F85906-D0D6-46F5-A091-379ABBAF6E4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68D5258-4E90-43C9-906F-18EA27CFCF80}"/>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2935196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68826D-4597-4C6E-AA46-CB8F0FF64CD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9DC1D84-3B53-4538-B025-A40C7E13914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92066AF-9ECF-4E16-921B-DB7EB7575925}"/>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5" name="Alt Bilgi Yer Tutucusu 4">
            <a:extLst>
              <a:ext uri="{FF2B5EF4-FFF2-40B4-BE49-F238E27FC236}">
                <a16:creationId xmlns:a16="http://schemas.microsoft.com/office/drawing/2014/main" id="{4D15CA3D-565C-41F5-8BAB-35B62856E41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08244A7-2EA7-454D-8B3F-45270CC5ECBB}"/>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420421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277CF51-CFF0-4937-A4ED-B274579B49A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60BFA22-CFD0-4C47-80B5-82AA2AF7506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988FAFC-6F8F-4CEC-B309-4EEFDA791B30}"/>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5" name="Alt Bilgi Yer Tutucusu 4">
            <a:extLst>
              <a:ext uri="{FF2B5EF4-FFF2-40B4-BE49-F238E27FC236}">
                <a16:creationId xmlns:a16="http://schemas.microsoft.com/office/drawing/2014/main" id="{B8E810A4-1242-4502-AD09-B96346C7201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DC8E192-4902-456D-A7AD-BC4E4DB4B1D3}"/>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6154298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tr-TR"/>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tr-TR"/>
          </a:p>
        </p:txBody>
      </p:sp>
      <p:sp>
        <p:nvSpPr>
          <p:cNvPr id="4" name="Datumsplatzhalter 3">
            <a:extLst>
              <a:ext uri="{FF2B5EF4-FFF2-40B4-BE49-F238E27FC236}">
                <a16:creationId xmlns:a16="http://schemas.microsoft.com/office/drawing/2014/main" id="{37214F66-584C-49AD-97AE-7ACA45DD5705}"/>
              </a:ext>
            </a:extLst>
          </p:cNvPr>
          <p:cNvSpPr>
            <a:spLocks noGrp="1"/>
          </p:cNvSpPr>
          <p:nvPr>
            <p:ph type="dt" sz="half" idx="10"/>
          </p:nvPr>
        </p:nvSpPr>
        <p:spPr/>
        <p:txBody>
          <a:bodyPr/>
          <a:lstStyle>
            <a:lvl1pPr>
              <a:defRPr/>
            </a:lvl1pPr>
          </a:lstStyle>
          <a:p>
            <a:pPr>
              <a:defRPr/>
            </a:pPr>
            <a:fld id="{67B06F71-17E3-45C9-8FE4-792CE379F661}" type="datetimeFigureOut">
              <a:rPr lang="tr-TR"/>
              <a:pPr>
                <a:defRPr/>
              </a:pPr>
              <a:t>7.07.2023</a:t>
            </a:fld>
            <a:endParaRPr lang="tr-TR"/>
          </a:p>
        </p:txBody>
      </p:sp>
      <p:sp>
        <p:nvSpPr>
          <p:cNvPr id="5" name="Fußzeilenplatzhalter 4">
            <a:extLst>
              <a:ext uri="{FF2B5EF4-FFF2-40B4-BE49-F238E27FC236}">
                <a16:creationId xmlns:a16="http://schemas.microsoft.com/office/drawing/2014/main" id="{385BD479-97CE-4171-910F-A20DF9A37BAA}"/>
              </a:ext>
            </a:extLst>
          </p:cNvPr>
          <p:cNvSpPr>
            <a:spLocks noGrp="1"/>
          </p:cNvSpPr>
          <p:nvPr>
            <p:ph type="ftr" sz="quarter" idx="11"/>
          </p:nvPr>
        </p:nvSpPr>
        <p:spPr/>
        <p:txBody>
          <a:bodyPr/>
          <a:lstStyle>
            <a:lvl1pPr>
              <a:defRPr/>
            </a:lvl1pPr>
          </a:lstStyle>
          <a:p>
            <a:pPr>
              <a:defRPr/>
            </a:pPr>
            <a:endParaRPr lang="tr-TR"/>
          </a:p>
        </p:txBody>
      </p:sp>
      <p:sp>
        <p:nvSpPr>
          <p:cNvPr id="6" name="Foliennummernplatzhalter 5">
            <a:extLst>
              <a:ext uri="{FF2B5EF4-FFF2-40B4-BE49-F238E27FC236}">
                <a16:creationId xmlns:a16="http://schemas.microsoft.com/office/drawing/2014/main" id="{974B3D94-295B-411D-955A-390A983F7B3F}"/>
              </a:ext>
            </a:extLst>
          </p:cNvPr>
          <p:cNvSpPr>
            <a:spLocks noGrp="1"/>
          </p:cNvSpPr>
          <p:nvPr>
            <p:ph type="sldNum" sz="quarter" idx="12"/>
          </p:nvPr>
        </p:nvSpPr>
        <p:spPr/>
        <p:txBody>
          <a:bodyPr/>
          <a:lstStyle>
            <a:lvl1pPr>
              <a:defRPr/>
            </a:lvl1pPr>
          </a:lstStyle>
          <a:p>
            <a:fld id="{EF7168BC-F308-46B9-B6E8-E303C780E34A}" type="slidenum">
              <a:rPr lang="tr-TR" altLang="tr-TR"/>
              <a:pPr/>
              <a:t>‹#›</a:t>
            </a:fld>
            <a:endParaRPr lang="tr-TR" altLang="tr-TR"/>
          </a:p>
        </p:txBody>
      </p:sp>
    </p:spTree>
    <p:extLst>
      <p:ext uri="{BB962C8B-B14F-4D97-AF65-F5344CB8AC3E}">
        <p14:creationId xmlns:p14="http://schemas.microsoft.com/office/powerpoint/2010/main" val="41000786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tr-T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tr-TR"/>
          </a:p>
        </p:txBody>
      </p:sp>
      <p:sp>
        <p:nvSpPr>
          <p:cNvPr id="4" name="Datumsplatzhalter 3">
            <a:extLst>
              <a:ext uri="{FF2B5EF4-FFF2-40B4-BE49-F238E27FC236}">
                <a16:creationId xmlns:a16="http://schemas.microsoft.com/office/drawing/2014/main" id="{3D094D88-79D8-47DD-9097-37A2CCAF5C4D}"/>
              </a:ext>
            </a:extLst>
          </p:cNvPr>
          <p:cNvSpPr>
            <a:spLocks noGrp="1"/>
          </p:cNvSpPr>
          <p:nvPr>
            <p:ph type="dt" sz="half" idx="10"/>
          </p:nvPr>
        </p:nvSpPr>
        <p:spPr/>
        <p:txBody>
          <a:bodyPr/>
          <a:lstStyle>
            <a:lvl1pPr>
              <a:defRPr/>
            </a:lvl1pPr>
          </a:lstStyle>
          <a:p>
            <a:pPr>
              <a:defRPr/>
            </a:pPr>
            <a:fld id="{998696F8-A3EC-41C2-9FD2-6CBCD43C3C5A}" type="datetimeFigureOut">
              <a:rPr lang="tr-TR"/>
              <a:pPr>
                <a:defRPr/>
              </a:pPr>
              <a:t>7.07.2023</a:t>
            </a:fld>
            <a:endParaRPr lang="tr-TR"/>
          </a:p>
        </p:txBody>
      </p:sp>
      <p:sp>
        <p:nvSpPr>
          <p:cNvPr id="5" name="Fußzeilenplatzhalter 4">
            <a:extLst>
              <a:ext uri="{FF2B5EF4-FFF2-40B4-BE49-F238E27FC236}">
                <a16:creationId xmlns:a16="http://schemas.microsoft.com/office/drawing/2014/main" id="{8EE91BE3-8D40-431A-B82B-9B50C4775D83}"/>
              </a:ext>
            </a:extLst>
          </p:cNvPr>
          <p:cNvSpPr>
            <a:spLocks noGrp="1"/>
          </p:cNvSpPr>
          <p:nvPr>
            <p:ph type="ftr" sz="quarter" idx="11"/>
          </p:nvPr>
        </p:nvSpPr>
        <p:spPr/>
        <p:txBody>
          <a:bodyPr/>
          <a:lstStyle>
            <a:lvl1pPr>
              <a:defRPr/>
            </a:lvl1pPr>
          </a:lstStyle>
          <a:p>
            <a:pPr>
              <a:defRPr/>
            </a:pPr>
            <a:endParaRPr lang="tr-TR"/>
          </a:p>
        </p:txBody>
      </p:sp>
      <p:sp>
        <p:nvSpPr>
          <p:cNvPr id="6" name="Foliennummernplatzhalter 5">
            <a:extLst>
              <a:ext uri="{FF2B5EF4-FFF2-40B4-BE49-F238E27FC236}">
                <a16:creationId xmlns:a16="http://schemas.microsoft.com/office/drawing/2014/main" id="{A5D1C7A3-EB82-480D-9777-1C833D292C7D}"/>
              </a:ext>
            </a:extLst>
          </p:cNvPr>
          <p:cNvSpPr>
            <a:spLocks noGrp="1"/>
          </p:cNvSpPr>
          <p:nvPr>
            <p:ph type="sldNum" sz="quarter" idx="12"/>
          </p:nvPr>
        </p:nvSpPr>
        <p:spPr/>
        <p:txBody>
          <a:bodyPr/>
          <a:lstStyle>
            <a:lvl1pPr>
              <a:defRPr/>
            </a:lvl1pPr>
          </a:lstStyle>
          <a:p>
            <a:fld id="{55DE867A-1E99-4887-8194-51E181138B28}" type="slidenum">
              <a:rPr lang="tr-TR" altLang="tr-TR"/>
              <a:pPr/>
              <a:t>‹#›</a:t>
            </a:fld>
            <a:endParaRPr lang="tr-TR" altLang="tr-TR"/>
          </a:p>
        </p:txBody>
      </p:sp>
    </p:spTree>
    <p:extLst>
      <p:ext uri="{BB962C8B-B14F-4D97-AF65-F5344CB8AC3E}">
        <p14:creationId xmlns:p14="http://schemas.microsoft.com/office/powerpoint/2010/main" val="21260063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tr-TR"/>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a:extLst>
              <a:ext uri="{FF2B5EF4-FFF2-40B4-BE49-F238E27FC236}">
                <a16:creationId xmlns:a16="http://schemas.microsoft.com/office/drawing/2014/main" id="{B7676D7F-E270-4B3C-9546-2A09B1DCC33F}"/>
              </a:ext>
            </a:extLst>
          </p:cNvPr>
          <p:cNvSpPr>
            <a:spLocks noGrp="1"/>
          </p:cNvSpPr>
          <p:nvPr>
            <p:ph type="dt" sz="half" idx="10"/>
          </p:nvPr>
        </p:nvSpPr>
        <p:spPr/>
        <p:txBody>
          <a:bodyPr/>
          <a:lstStyle>
            <a:lvl1pPr>
              <a:defRPr/>
            </a:lvl1pPr>
          </a:lstStyle>
          <a:p>
            <a:pPr>
              <a:defRPr/>
            </a:pPr>
            <a:fld id="{9B46737C-FB91-44E5-9714-755B6C95B8F0}" type="datetimeFigureOut">
              <a:rPr lang="tr-TR"/>
              <a:pPr>
                <a:defRPr/>
              </a:pPr>
              <a:t>7.07.2023</a:t>
            </a:fld>
            <a:endParaRPr lang="tr-TR"/>
          </a:p>
        </p:txBody>
      </p:sp>
      <p:sp>
        <p:nvSpPr>
          <p:cNvPr id="5" name="Fußzeilenplatzhalter 4">
            <a:extLst>
              <a:ext uri="{FF2B5EF4-FFF2-40B4-BE49-F238E27FC236}">
                <a16:creationId xmlns:a16="http://schemas.microsoft.com/office/drawing/2014/main" id="{CD99E75E-2F59-404E-AC5E-13A39A0E094E}"/>
              </a:ext>
            </a:extLst>
          </p:cNvPr>
          <p:cNvSpPr>
            <a:spLocks noGrp="1"/>
          </p:cNvSpPr>
          <p:nvPr>
            <p:ph type="ftr" sz="quarter" idx="11"/>
          </p:nvPr>
        </p:nvSpPr>
        <p:spPr/>
        <p:txBody>
          <a:bodyPr/>
          <a:lstStyle>
            <a:lvl1pPr>
              <a:defRPr/>
            </a:lvl1pPr>
          </a:lstStyle>
          <a:p>
            <a:pPr>
              <a:defRPr/>
            </a:pPr>
            <a:endParaRPr lang="tr-TR"/>
          </a:p>
        </p:txBody>
      </p:sp>
      <p:sp>
        <p:nvSpPr>
          <p:cNvPr id="6" name="Foliennummernplatzhalter 5">
            <a:extLst>
              <a:ext uri="{FF2B5EF4-FFF2-40B4-BE49-F238E27FC236}">
                <a16:creationId xmlns:a16="http://schemas.microsoft.com/office/drawing/2014/main" id="{9DB21CB9-95B1-496F-8B7E-F7181F5C89A7}"/>
              </a:ext>
            </a:extLst>
          </p:cNvPr>
          <p:cNvSpPr>
            <a:spLocks noGrp="1"/>
          </p:cNvSpPr>
          <p:nvPr>
            <p:ph type="sldNum" sz="quarter" idx="12"/>
          </p:nvPr>
        </p:nvSpPr>
        <p:spPr/>
        <p:txBody>
          <a:bodyPr/>
          <a:lstStyle>
            <a:lvl1pPr>
              <a:defRPr/>
            </a:lvl1pPr>
          </a:lstStyle>
          <a:p>
            <a:fld id="{DA19B819-6578-48CA-8C6A-42AE5F7379AA}" type="slidenum">
              <a:rPr lang="tr-TR" altLang="tr-TR"/>
              <a:pPr/>
              <a:t>‹#›</a:t>
            </a:fld>
            <a:endParaRPr lang="tr-TR" altLang="tr-TR"/>
          </a:p>
        </p:txBody>
      </p:sp>
    </p:spTree>
    <p:extLst>
      <p:ext uri="{BB962C8B-B14F-4D97-AF65-F5344CB8AC3E}">
        <p14:creationId xmlns:p14="http://schemas.microsoft.com/office/powerpoint/2010/main" val="1452362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tr-TR"/>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tr-TR"/>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tr-TR"/>
          </a:p>
        </p:txBody>
      </p:sp>
      <p:sp>
        <p:nvSpPr>
          <p:cNvPr id="5" name="Datumsplatzhalter 3">
            <a:extLst>
              <a:ext uri="{FF2B5EF4-FFF2-40B4-BE49-F238E27FC236}">
                <a16:creationId xmlns:a16="http://schemas.microsoft.com/office/drawing/2014/main" id="{E7AE0D20-919C-4ABC-B289-03144F798F0E}"/>
              </a:ext>
            </a:extLst>
          </p:cNvPr>
          <p:cNvSpPr>
            <a:spLocks noGrp="1"/>
          </p:cNvSpPr>
          <p:nvPr>
            <p:ph type="dt" sz="half" idx="10"/>
          </p:nvPr>
        </p:nvSpPr>
        <p:spPr/>
        <p:txBody>
          <a:bodyPr/>
          <a:lstStyle>
            <a:lvl1pPr>
              <a:defRPr/>
            </a:lvl1pPr>
          </a:lstStyle>
          <a:p>
            <a:pPr>
              <a:defRPr/>
            </a:pPr>
            <a:fld id="{4BC21520-DA24-4C1A-9A68-1C807AFEC0A4}" type="datetimeFigureOut">
              <a:rPr lang="tr-TR"/>
              <a:pPr>
                <a:defRPr/>
              </a:pPr>
              <a:t>7.07.2023</a:t>
            </a:fld>
            <a:endParaRPr lang="tr-TR"/>
          </a:p>
        </p:txBody>
      </p:sp>
      <p:sp>
        <p:nvSpPr>
          <p:cNvPr id="6" name="Fußzeilenplatzhalter 4">
            <a:extLst>
              <a:ext uri="{FF2B5EF4-FFF2-40B4-BE49-F238E27FC236}">
                <a16:creationId xmlns:a16="http://schemas.microsoft.com/office/drawing/2014/main" id="{CCF8856E-2A61-48AE-9ECC-FD0859B5975E}"/>
              </a:ext>
            </a:extLst>
          </p:cNvPr>
          <p:cNvSpPr>
            <a:spLocks noGrp="1"/>
          </p:cNvSpPr>
          <p:nvPr>
            <p:ph type="ftr" sz="quarter" idx="11"/>
          </p:nvPr>
        </p:nvSpPr>
        <p:spPr/>
        <p:txBody>
          <a:bodyPr/>
          <a:lstStyle>
            <a:lvl1pPr>
              <a:defRPr/>
            </a:lvl1pPr>
          </a:lstStyle>
          <a:p>
            <a:pPr>
              <a:defRPr/>
            </a:pPr>
            <a:endParaRPr lang="tr-TR"/>
          </a:p>
        </p:txBody>
      </p:sp>
      <p:sp>
        <p:nvSpPr>
          <p:cNvPr id="7" name="Foliennummernplatzhalter 5">
            <a:extLst>
              <a:ext uri="{FF2B5EF4-FFF2-40B4-BE49-F238E27FC236}">
                <a16:creationId xmlns:a16="http://schemas.microsoft.com/office/drawing/2014/main" id="{A42EF62A-FF8C-4114-9C6A-DCB75E1CE474}"/>
              </a:ext>
            </a:extLst>
          </p:cNvPr>
          <p:cNvSpPr>
            <a:spLocks noGrp="1"/>
          </p:cNvSpPr>
          <p:nvPr>
            <p:ph type="sldNum" sz="quarter" idx="12"/>
          </p:nvPr>
        </p:nvSpPr>
        <p:spPr/>
        <p:txBody>
          <a:bodyPr/>
          <a:lstStyle>
            <a:lvl1pPr>
              <a:defRPr/>
            </a:lvl1pPr>
          </a:lstStyle>
          <a:p>
            <a:fld id="{11DFCC59-5719-49F1-BD01-2F2B0C3F95CE}" type="slidenum">
              <a:rPr lang="tr-TR" altLang="tr-TR"/>
              <a:pPr/>
              <a:t>‹#›</a:t>
            </a:fld>
            <a:endParaRPr lang="tr-TR" altLang="tr-TR"/>
          </a:p>
        </p:txBody>
      </p:sp>
    </p:spTree>
    <p:extLst>
      <p:ext uri="{BB962C8B-B14F-4D97-AF65-F5344CB8AC3E}">
        <p14:creationId xmlns:p14="http://schemas.microsoft.com/office/powerpoint/2010/main" val="26130870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tr-TR"/>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tr-TR"/>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tr-TR"/>
          </a:p>
        </p:txBody>
      </p:sp>
      <p:sp>
        <p:nvSpPr>
          <p:cNvPr id="7" name="Datumsplatzhalter 3">
            <a:extLst>
              <a:ext uri="{FF2B5EF4-FFF2-40B4-BE49-F238E27FC236}">
                <a16:creationId xmlns:a16="http://schemas.microsoft.com/office/drawing/2014/main" id="{76398855-6BFA-4B96-A400-822ABB253BB6}"/>
              </a:ext>
            </a:extLst>
          </p:cNvPr>
          <p:cNvSpPr>
            <a:spLocks noGrp="1"/>
          </p:cNvSpPr>
          <p:nvPr>
            <p:ph type="dt" sz="half" idx="10"/>
          </p:nvPr>
        </p:nvSpPr>
        <p:spPr/>
        <p:txBody>
          <a:bodyPr/>
          <a:lstStyle>
            <a:lvl1pPr>
              <a:defRPr/>
            </a:lvl1pPr>
          </a:lstStyle>
          <a:p>
            <a:pPr>
              <a:defRPr/>
            </a:pPr>
            <a:fld id="{EFB0C149-F884-4524-ADB9-AD20E25254EC}" type="datetimeFigureOut">
              <a:rPr lang="tr-TR"/>
              <a:pPr>
                <a:defRPr/>
              </a:pPr>
              <a:t>7.07.2023</a:t>
            </a:fld>
            <a:endParaRPr lang="tr-TR"/>
          </a:p>
        </p:txBody>
      </p:sp>
      <p:sp>
        <p:nvSpPr>
          <p:cNvPr id="8" name="Fußzeilenplatzhalter 4">
            <a:extLst>
              <a:ext uri="{FF2B5EF4-FFF2-40B4-BE49-F238E27FC236}">
                <a16:creationId xmlns:a16="http://schemas.microsoft.com/office/drawing/2014/main" id="{5C7AFBDC-0F27-4389-AAC5-B3BC87E24C1B}"/>
              </a:ext>
            </a:extLst>
          </p:cNvPr>
          <p:cNvSpPr>
            <a:spLocks noGrp="1"/>
          </p:cNvSpPr>
          <p:nvPr>
            <p:ph type="ftr" sz="quarter" idx="11"/>
          </p:nvPr>
        </p:nvSpPr>
        <p:spPr/>
        <p:txBody>
          <a:bodyPr/>
          <a:lstStyle>
            <a:lvl1pPr>
              <a:defRPr/>
            </a:lvl1pPr>
          </a:lstStyle>
          <a:p>
            <a:pPr>
              <a:defRPr/>
            </a:pPr>
            <a:endParaRPr lang="tr-TR"/>
          </a:p>
        </p:txBody>
      </p:sp>
      <p:sp>
        <p:nvSpPr>
          <p:cNvPr id="9" name="Foliennummernplatzhalter 5">
            <a:extLst>
              <a:ext uri="{FF2B5EF4-FFF2-40B4-BE49-F238E27FC236}">
                <a16:creationId xmlns:a16="http://schemas.microsoft.com/office/drawing/2014/main" id="{A436682D-4CE1-43D0-9EDA-016F86D81ABF}"/>
              </a:ext>
            </a:extLst>
          </p:cNvPr>
          <p:cNvSpPr>
            <a:spLocks noGrp="1"/>
          </p:cNvSpPr>
          <p:nvPr>
            <p:ph type="sldNum" sz="quarter" idx="12"/>
          </p:nvPr>
        </p:nvSpPr>
        <p:spPr/>
        <p:txBody>
          <a:bodyPr/>
          <a:lstStyle>
            <a:lvl1pPr>
              <a:defRPr/>
            </a:lvl1pPr>
          </a:lstStyle>
          <a:p>
            <a:fld id="{736918C7-E378-48AE-9B3A-3A160A332169}" type="slidenum">
              <a:rPr lang="tr-TR" altLang="tr-TR"/>
              <a:pPr/>
              <a:t>‹#›</a:t>
            </a:fld>
            <a:endParaRPr lang="tr-TR" altLang="tr-TR"/>
          </a:p>
        </p:txBody>
      </p:sp>
    </p:spTree>
    <p:extLst>
      <p:ext uri="{BB962C8B-B14F-4D97-AF65-F5344CB8AC3E}">
        <p14:creationId xmlns:p14="http://schemas.microsoft.com/office/powerpoint/2010/main" val="4959692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tr-TR"/>
          </a:p>
        </p:txBody>
      </p:sp>
      <p:sp>
        <p:nvSpPr>
          <p:cNvPr id="3" name="Datumsplatzhalter 3">
            <a:extLst>
              <a:ext uri="{FF2B5EF4-FFF2-40B4-BE49-F238E27FC236}">
                <a16:creationId xmlns:a16="http://schemas.microsoft.com/office/drawing/2014/main" id="{301021A8-10EB-4C4F-A051-AF5175AE9BD5}"/>
              </a:ext>
            </a:extLst>
          </p:cNvPr>
          <p:cNvSpPr>
            <a:spLocks noGrp="1"/>
          </p:cNvSpPr>
          <p:nvPr>
            <p:ph type="dt" sz="half" idx="10"/>
          </p:nvPr>
        </p:nvSpPr>
        <p:spPr/>
        <p:txBody>
          <a:bodyPr/>
          <a:lstStyle>
            <a:lvl1pPr>
              <a:defRPr/>
            </a:lvl1pPr>
          </a:lstStyle>
          <a:p>
            <a:pPr>
              <a:defRPr/>
            </a:pPr>
            <a:fld id="{477AE364-EABA-4D1D-9293-39886CD42157}" type="datetimeFigureOut">
              <a:rPr lang="tr-TR"/>
              <a:pPr>
                <a:defRPr/>
              </a:pPr>
              <a:t>7.07.2023</a:t>
            </a:fld>
            <a:endParaRPr lang="tr-TR"/>
          </a:p>
        </p:txBody>
      </p:sp>
      <p:sp>
        <p:nvSpPr>
          <p:cNvPr id="4" name="Fußzeilenplatzhalter 4">
            <a:extLst>
              <a:ext uri="{FF2B5EF4-FFF2-40B4-BE49-F238E27FC236}">
                <a16:creationId xmlns:a16="http://schemas.microsoft.com/office/drawing/2014/main" id="{95E8B467-5E63-4E7E-92E8-E60D4DC5DAB5}"/>
              </a:ext>
            </a:extLst>
          </p:cNvPr>
          <p:cNvSpPr>
            <a:spLocks noGrp="1"/>
          </p:cNvSpPr>
          <p:nvPr>
            <p:ph type="ftr" sz="quarter" idx="11"/>
          </p:nvPr>
        </p:nvSpPr>
        <p:spPr/>
        <p:txBody>
          <a:bodyPr/>
          <a:lstStyle>
            <a:lvl1pPr>
              <a:defRPr/>
            </a:lvl1pPr>
          </a:lstStyle>
          <a:p>
            <a:pPr>
              <a:defRPr/>
            </a:pPr>
            <a:endParaRPr lang="tr-TR"/>
          </a:p>
        </p:txBody>
      </p:sp>
      <p:sp>
        <p:nvSpPr>
          <p:cNvPr id="5" name="Foliennummernplatzhalter 5">
            <a:extLst>
              <a:ext uri="{FF2B5EF4-FFF2-40B4-BE49-F238E27FC236}">
                <a16:creationId xmlns:a16="http://schemas.microsoft.com/office/drawing/2014/main" id="{2BF426D7-F54E-478E-B0EA-885BD92D4873}"/>
              </a:ext>
            </a:extLst>
          </p:cNvPr>
          <p:cNvSpPr>
            <a:spLocks noGrp="1"/>
          </p:cNvSpPr>
          <p:nvPr>
            <p:ph type="sldNum" sz="quarter" idx="12"/>
          </p:nvPr>
        </p:nvSpPr>
        <p:spPr/>
        <p:txBody>
          <a:bodyPr/>
          <a:lstStyle>
            <a:lvl1pPr>
              <a:defRPr/>
            </a:lvl1pPr>
          </a:lstStyle>
          <a:p>
            <a:fld id="{1F616BA1-F67C-4443-BECC-611C29BBD7F8}" type="slidenum">
              <a:rPr lang="tr-TR" altLang="tr-TR"/>
              <a:pPr/>
              <a:t>‹#›</a:t>
            </a:fld>
            <a:endParaRPr lang="tr-TR" altLang="tr-TR"/>
          </a:p>
        </p:txBody>
      </p:sp>
    </p:spTree>
    <p:extLst>
      <p:ext uri="{BB962C8B-B14F-4D97-AF65-F5344CB8AC3E}">
        <p14:creationId xmlns:p14="http://schemas.microsoft.com/office/powerpoint/2010/main" val="42340403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F9BC9DE9-8EE1-4C93-977D-545B3B1EE39B}"/>
              </a:ext>
            </a:extLst>
          </p:cNvPr>
          <p:cNvSpPr>
            <a:spLocks noGrp="1"/>
          </p:cNvSpPr>
          <p:nvPr>
            <p:ph type="dt" sz="half" idx="10"/>
          </p:nvPr>
        </p:nvSpPr>
        <p:spPr/>
        <p:txBody>
          <a:bodyPr/>
          <a:lstStyle>
            <a:lvl1pPr>
              <a:defRPr/>
            </a:lvl1pPr>
          </a:lstStyle>
          <a:p>
            <a:pPr>
              <a:defRPr/>
            </a:pPr>
            <a:fld id="{2CE37878-7267-4220-A669-C9AB7905BE71}" type="datetimeFigureOut">
              <a:rPr lang="tr-TR"/>
              <a:pPr>
                <a:defRPr/>
              </a:pPr>
              <a:t>7.07.2023</a:t>
            </a:fld>
            <a:endParaRPr lang="tr-TR"/>
          </a:p>
        </p:txBody>
      </p:sp>
      <p:sp>
        <p:nvSpPr>
          <p:cNvPr id="3" name="Fußzeilenplatzhalter 4">
            <a:extLst>
              <a:ext uri="{FF2B5EF4-FFF2-40B4-BE49-F238E27FC236}">
                <a16:creationId xmlns:a16="http://schemas.microsoft.com/office/drawing/2014/main" id="{AD9FFE10-255F-42F8-A488-114E2E8B4520}"/>
              </a:ext>
            </a:extLst>
          </p:cNvPr>
          <p:cNvSpPr>
            <a:spLocks noGrp="1"/>
          </p:cNvSpPr>
          <p:nvPr>
            <p:ph type="ftr" sz="quarter" idx="11"/>
          </p:nvPr>
        </p:nvSpPr>
        <p:spPr/>
        <p:txBody>
          <a:bodyPr/>
          <a:lstStyle>
            <a:lvl1pPr>
              <a:defRPr/>
            </a:lvl1pPr>
          </a:lstStyle>
          <a:p>
            <a:pPr>
              <a:defRPr/>
            </a:pPr>
            <a:endParaRPr lang="tr-TR"/>
          </a:p>
        </p:txBody>
      </p:sp>
      <p:sp>
        <p:nvSpPr>
          <p:cNvPr id="4" name="Foliennummernplatzhalter 5">
            <a:extLst>
              <a:ext uri="{FF2B5EF4-FFF2-40B4-BE49-F238E27FC236}">
                <a16:creationId xmlns:a16="http://schemas.microsoft.com/office/drawing/2014/main" id="{0BCF08FA-F73F-4597-A098-DA63A62E5E7B}"/>
              </a:ext>
            </a:extLst>
          </p:cNvPr>
          <p:cNvSpPr>
            <a:spLocks noGrp="1"/>
          </p:cNvSpPr>
          <p:nvPr>
            <p:ph type="sldNum" sz="quarter" idx="12"/>
          </p:nvPr>
        </p:nvSpPr>
        <p:spPr/>
        <p:txBody>
          <a:bodyPr/>
          <a:lstStyle>
            <a:lvl1pPr>
              <a:defRPr/>
            </a:lvl1pPr>
          </a:lstStyle>
          <a:p>
            <a:fld id="{2EBAD462-8EB9-4544-8438-643AC12A48F2}" type="slidenum">
              <a:rPr lang="tr-TR" altLang="tr-TR"/>
              <a:pPr/>
              <a:t>‹#›</a:t>
            </a:fld>
            <a:endParaRPr lang="tr-TR" altLang="tr-TR"/>
          </a:p>
        </p:txBody>
      </p:sp>
    </p:spTree>
    <p:extLst>
      <p:ext uri="{BB962C8B-B14F-4D97-AF65-F5344CB8AC3E}">
        <p14:creationId xmlns:p14="http://schemas.microsoft.com/office/powerpoint/2010/main" val="19179606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tr-TR"/>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tr-TR"/>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3">
            <a:extLst>
              <a:ext uri="{FF2B5EF4-FFF2-40B4-BE49-F238E27FC236}">
                <a16:creationId xmlns:a16="http://schemas.microsoft.com/office/drawing/2014/main" id="{79F0C8BF-7088-42BD-BD8E-D1D0866C04FC}"/>
              </a:ext>
            </a:extLst>
          </p:cNvPr>
          <p:cNvSpPr>
            <a:spLocks noGrp="1"/>
          </p:cNvSpPr>
          <p:nvPr>
            <p:ph type="dt" sz="half" idx="10"/>
          </p:nvPr>
        </p:nvSpPr>
        <p:spPr/>
        <p:txBody>
          <a:bodyPr/>
          <a:lstStyle>
            <a:lvl1pPr>
              <a:defRPr/>
            </a:lvl1pPr>
          </a:lstStyle>
          <a:p>
            <a:pPr>
              <a:defRPr/>
            </a:pPr>
            <a:fld id="{20E6258E-2798-4AEF-A79F-20B227BE1C72}" type="datetimeFigureOut">
              <a:rPr lang="tr-TR"/>
              <a:pPr>
                <a:defRPr/>
              </a:pPr>
              <a:t>7.07.2023</a:t>
            </a:fld>
            <a:endParaRPr lang="tr-TR"/>
          </a:p>
        </p:txBody>
      </p:sp>
      <p:sp>
        <p:nvSpPr>
          <p:cNvPr id="6" name="Fußzeilenplatzhalter 4">
            <a:extLst>
              <a:ext uri="{FF2B5EF4-FFF2-40B4-BE49-F238E27FC236}">
                <a16:creationId xmlns:a16="http://schemas.microsoft.com/office/drawing/2014/main" id="{71BC9142-808B-4E61-B2B7-2B3163D3425B}"/>
              </a:ext>
            </a:extLst>
          </p:cNvPr>
          <p:cNvSpPr>
            <a:spLocks noGrp="1"/>
          </p:cNvSpPr>
          <p:nvPr>
            <p:ph type="ftr" sz="quarter" idx="11"/>
          </p:nvPr>
        </p:nvSpPr>
        <p:spPr/>
        <p:txBody>
          <a:bodyPr/>
          <a:lstStyle>
            <a:lvl1pPr>
              <a:defRPr/>
            </a:lvl1pPr>
          </a:lstStyle>
          <a:p>
            <a:pPr>
              <a:defRPr/>
            </a:pPr>
            <a:endParaRPr lang="tr-TR"/>
          </a:p>
        </p:txBody>
      </p:sp>
      <p:sp>
        <p:nvSpPr>
          <p:cNvPr id="7" name="Foliennummernplatzhalter 5">
            <a:extLst>
              <a:ext uri="{FF2B5EF4-FFF2-40B4-BE49-F238E27FC236}">
                <a16:creationId xmlns:a16="http://schemas.microsoft.com/office/drawing/2014/main" id="{05D2B124-CEFB-4116-9A62-E7DE5BE6AEC1}"/>
              </a:ext>
            </a:extLst>
          </p:cNvPr>
          <p:cNvSpPr>
            <a:spLocks noGrp="1"/>
          </p:cNvSpPr>
          <p:nvPr>
            <p:ph type="sldNum" sz="quarter" idx="12"/>
          </p:nvPr>
        </p:nvSpPr>
        <p:spPr/>
        <p:txBody>
          <a:bodyPr/>
          <a:lstStyle>
            <a:lvl1pPr>
              <a:defRPr/>
            </a:lvl1pPr>
          </a:lstStyle>
          <a:p>
            <a:fld id="{26621EF3-5774-4873-AA02-48F21E73AA1F}" type="slidenum">
              <a:rPr lang="tr-TR" altLang="tr-TR"/>
              <a:pPr/>
              <a:t>‹#›</a:t>
            </a:fld>
            <a:endParaRPr lang="tr-TR" altLang="tr-TR"/>
          </a:p>
        </p:txBody>
      </p:sp>
    </p:spTree>
    <p:extLst>
      <p:ext uri="{BB962C8B-B14F-4D97-AF65-F5344CB8AC3E}">
        <p14:creationId xmlns:p14="http://schemas.microsoft.com/office/powerpoint/2010/main" val="2395337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95CDDE-694E-426A-A603-531BB4A8A6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EC5DAC4-7EA9-4379-B83A-60A01345295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8A09CC0-0F06-4717-BBFA-682F046A5E8C}"/>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5" name="Alt Bilgi Yer Tutucusu 4">
            <a:extLst>
              <a:ext uri="{FF2B5EF4-FFF2-40B4-BE49-F238E27FC236}">
                <a16:creationId xmlns:a16="http://schemas.microsoft.com/office/drawing/2014/main" id="{E63413AA-8F28-410E-8D3A-5BE637ADE04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9D1A7B6-E86F-42FA-8AB7-C87AF02919C3}"/>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42800930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tr-TR"/>
          </a:p>
        </p:txBody>
      </p:sp>
      <p:sp>
        <p:nvSpPr>
          <p:cNvPr id="3" name="Bildplatzhalt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3">
            <a:extLst>
              <a:ext uri="{FF2B5EF4-FFF2-40B4-BE49-F238E27FC236}">
                <a16:creationId xmlns:a16="http://schemas.microsoft.com/office/drawing/2014/main" id="{B8DDF7A8-0937-433E-89BF-1E742FC9DC19}"/>
              </a:ext>
            </a:extLst>
          </p:cNvPr>
          <p:cNvSpPr>
            <a:spLocks noGrp="1"/>
          </p:cNvSpPr>
          <p:nvPr>
            <p:ph type="dt" sz="half" idx="10"/>
          </p:nvPr>
        </p:nvSpPr>
        <p:spPr/>
        <p:txBody>
          <a:bodyPr/>
          <a:lstStyle>
            <a:lvl1pPr>
              <a:defRPr/>
            </a:lvl1pPr>
          </a:lstStyle>
          <a:p>
            <a:pPr>
              <a:defRPr/>
            </a:pPr>
            <a:fld id="{1CBF7C20-0587-4A42-B5CA-B5CB5C3F61A9}" type="datetimeFigureOut">
              <a:rPr lang="tr-TR"/>
              <a:pPr>
                <a:defRPr/>
              </a:pPr>
              <a:t>7.07.2023</a:t>
            </a:fld>
            <a:endParaRPr lang="tr-TR"/>
          </a:p>
        </p:txBody>
      </p:sp>
      <p:sp>
        <p:nvSpPr>
          <p:cNvPr id="6" name="Fußzeilenplatzhalter 4">
            <a:extLst>
              <a:ext uri="{FF2B5EF4-FFF2-40B4-BE49-F238E27FC236}">
                <a16:creationId xmlns:a16="http://schemas.microsoft.com/office/drawing/2014/main" id="{C42799BF-B764-480D-968E-B4E23B1DF0E6}"/>
              </a:ext>
            </a:extLst>
          </p:cNvPr>
          <p:cNvSpPr>
            <a:spLocks noGrp="1"/>
          </p:cNvSpPr>
          <p:nvPr>
            <p:ph type="ftr" sz="quarter" idx="11"/>
          </p:nvPr>
        </p:nvSpPr>
        <p:spPr/>
        <p:txBody>
          <a:bodyPr/>
          <a:lstStyle>
            <a:lvl1pPr>
              <a:defRPr/>
            </a:lvl1pPr>
          </a:lstStyle>
          <a:p>
            <a:pPr>
              <a:defRPr/>
            </a:pPr>
            <a:endParaRPr lang="tr-TR"/>
          </a:p>
        </p:txBody>
      </p:sp>
      <p:sp>
        <p:nvSpPr>
          <p:cNvPr id="7" name="Foliennummernplatzhalter 5">
            <a:extLst>
              <a:ext uri="{FF2B5EF4-FFF2-40B4-BE49-F238E27FC236}">
                <a16:creationId xmlns:a16="http://schemas.microsoft.com/office/drawing/2014/main" id="{8F1F47EE-C689-46A8-877C-624556507836}"/>
              </a:ext>
            </a:extLst>
          </p:cNvPr>
          <p:cNvSpPr>
            <a:spLocks noGrp="1"/>
          </p:cNvSpPr>
          <p:nvPr>
            <p:ph type="sldNum" sz="quarter" idx="12"/>
          </p:nvPr>
        </p:nvSpPr>
        <p:spPr/>
        <p:txBody>
          <a:bodyPr/>
          <a:lstStyle>
            <a:lvl1pPr>
              <a:defRPr/>
            </a:lvl1pPr>
          </a:lstStyle>
          <a:p>
            <a:fld id="{9F9AC826-C569-49D1-A230-584D48665F6E}" type="slidenum">
              <a:rPr lang="tr-TR" altLang="tr-TR"/>
              <a:pPr/>
              <a:t>‹#›</a:t>
            </a:fld>
            <a:endParaRPr lang="tr-TR" altLang="tr-TR"/>
          </a:p>
        </p:txBody>
      </p:sp>
    </p:spTree>
    <p:extLst>
      <p:ext uri="{BB962C8B-B14F-4D97-AF65-F5344CB8AC3E}">
        <p14:creationId xmlns:p14="http://schemas.microsoft.com/office/powerpoint/2010/main" val="42143476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tr-T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tr-TR"/>
          </a:p>
        </p:txBody>
      </p:sp>
      <p:sp>
        <p:nvSpPr>
          <p:cNvPr id="4" name="Datumsplatzhalter 3">
            <a:extLst>
              <a:ext uri="{FF2B5EF4-FFF2-40B4-BE49-F238E27FC236}">
                <a16:creationId xmlns:a16="http://schemas.microsoft.com/office/drawing/2014/main" id="{6C14928F-05CC-4EDF-952A-B9AC845FBF31}"/>
              </a:ext>
            </a:extLst>
          </p:cNvPr>
          <p:cNvSpPr>
            <a:spLocks noGrp="1"/>
          </p:cNvSpPr>
          <p:nvPr>
            <p:ph type="dt" sz="half" idx="10"/>
          </p:nvPr>
        </p:nvSpPr>
        <p:spPr/>
        <p:txBody>
          <a:bodyPr/>
          <a:lstStyle>
            <a:lvl1pPr>
              <a:defRPr/>
            </a:lvl1pPr>
          </a:lstStyle>
          <a:p>
            <a:pPr>
              <a:defRPr/>
            </a:pPr>
            <a:fld id="{9DA93F23-AE22-46AE-A7D7-AB03DBA9230E}" type="datetimeFigureOut">
              <a:rPr lang="tr-TR"/>
              <a:pPr>
                <a:defRPr/>
              </a:pPr>
              <a:t>7.07.2023</a:t>
            </a:fld>
            <a:endParaRPr lang="tr-TR"/>
          </a:p>
        </p:txBody>
      </p:sp>
      <p:sp>
        <p:nvSpPr>
          <p:cNvPr id="5" name="Fußzeilenplatzhalter 4">
            <a:extLst>
              <a:ext uri="{FF2B5EF4-FFF2-40B4-BE49-F238E27FC236}">
                <a16:creationId xmlns:a16="http://schemas.microsoft.com/office/drawing/2014/main" id="{1BCB21A2-54B6-4042-9895-1B9AA22F9C7E}"/>
              </a:ext>
            </a:extLst>
          </p:cNvPr>
          <p:cNvSpPr>
            <a:spLocks noGrp="1"/>
          </p:cNvSpPr>
          <p:nvPr>
            <p:ph type="ftr" sz="quarter" idx="11"/>
          </p:nvPr>
        </p:nvSpPr>
        <p:spPr/>
        <p:txBody>
          <a:bodyPr/>
          <a:lstStyle>
            <a:lvl1pPr>
              <a:defRPr/>
            </a:lvl1pPr>
          </a:lstStyle>
          <a:p>
            <a:pPr>
              <a:defRPr/>
            </a:pPr>
            <a:endParaRPr lang="tr-TR"/>
          </a:p>
        </p:txBody>
      </p:sp>
      <p:sp>
        <p:nvSpPr>
          <p:cNvPr id="6" name="Foliennummernplatzhalter 5">
            <a:extLst>
              <a:ext uri="{FF2B5EF4-FFF2-40B4-BE49-F238E27FC236}">
                <a16:creationId xmlns:a16="http://schemas.microsoft.com/office/drawing/2014/main" id="{8CBDAE18-CB4A-4F52-B747-0109B6E32B37}"/>
              </a:ext>
            </a:extLst>
          </p:cNvPr>
          <p:cNvSpPr>
            <a:spLocks noGrp="1"/>
          </p:cNvSpPr>
          <p:nvPr>
            <p:ph type="sldNum" sz="quarter" idx="12"/>
          </p:nvPr>
        </p:nvSpPr>
        <p:spPr/>
        <p:txBody>
          <a:bodyPr/>
          <a:lstStyle>
            <a:lvl1pPr>
              <a:defRPr/>
            </a:lvl1pPr>
          </a:lstStyle>
          <a:p>
            <a:fld id="{50E3C814-5406-4FF8-ABCC-FFD2DA3F9D65}" type="slidenum">
              <a:rPr lang="tr-TR" altLang="tr-TR"/>
              <a:pPr/>
              <a:t>‹#›</a:t>
            </a:fld>
            <a:endParaRPr lang="tr-TR" altLang="tr-TR"/>
          </a:p>
        </p:txBody>
      </p:sp>
    </p:spTree>
    <p:extLst>
      <p:ext uri="{BB962C8B-B14F-4D97-AF65-F5344CB8AC3E}">
        <p14:creationId xmlns:p14="http://schemas.microsoft.com/office/powerpoint/2010/main" val="30143329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tr-TR"/>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tr-TR"/>
          </a:p>
        </p:txBody>
      </p:sp>
      <p:sp>
        <p:nvSpPr>
          <p:cNvPr id="4" name="Datumsplatzhalter 3">
            <a:extLst>
              <a:ext uri="{FF2B5EF4-FFF2-40B4-BE49-F238E27FC236}">
                <a16:creationId xmlns:a16="http://schemas.microsoft.com/office/drawing/2014/main" id="{2E82152E-0A3E-44FD-98E9-526DBB7013DD}"/>
              </a:ext>
            </a:extLst>
          </p:cNvPr>
          <p:cNvSpPr>
            <a:spLocks noGrp="1"/>
          </p:cNvSpPr>
          <p:nvPr>
            <p:ph type="dt" sz="half" idx="10"/>
          </p:nvPr>
        </p:nvSpPr>
        <p:spPr/>
        <p:txBody>
          <a:bodyPr/>
          <a:lstStyle>
            <a:lvl1pPr>
              <a:defRPr/>
            </a:lvl1pPr>
          </a:lstStyle>
          <a:p>
            <a:pPr>
              <a:defRPr/>
            </a:pPr>
            <a:fld id="{1456DE97-505A-42C1-A887-F5EC4D0311CC}" type="datetimeFigureOut">
              <a:rPr lang="tr-TR"/>
              <a:pPr>
                <a:defRPr/>
              </a:pPr>
              <a:t>7.07.2023</a:t>
            </a:fld>
            <a:endParaRPr lang="tr-TR"/>
          </a:p>
        </p:txBody>
      </p:sp>
      <p:sp>
        <p:nvSpPr>
          <p:cNvPr id="5" name="Fußzeilenplatzhalter 4">
            <a:extLst>
              <a:ext uri="{FF2B5EF4-FFF2-40B4-BE49-F238E27FC236}">
                <a16:creationId xmlns:a16="http://schemas.microsoft.com/office/drawing/2014/main" id="{570AA68B-5EF2-43F8-AE3B-3A1524E2C75A}"/>
              </a:ext>
            </a:extLst>
          </p:cNvPr>
          <p:cNvSpPr>
            <a:spLocks noGrp="1"/>
          </p:cNvSpPr>
          <p:nvPr>
            <p:ph type="ftr" sz="quarter" idx="11"/>
          </p:nvPr>
        </p:nvSpPr>
        <p:spPr/>
        <p:txBody>
          <a:bodyPr/>
          <a:lstStyle>
            <a:lvl1pPr>
              <a:defRPr/>
            </a:lvl1pPr>
          </a:lstStyle>
          <a:p>
            <a:pPr>
              <a:defRPr/>
            </a:pPr>
            <a:endParaRPr lang="tr-TR"/>
          </a:p>
        </p:txBody>
      </p:sp>
      <p:sp>
        <p:nvSpPr>
          <p:cNvPr id="6" name="Foliennummernplatzhalter 5">
            <a:extLst>
              <a:ext uri="{FF2B5EF4-FFF2-40B4-BE49-F238E27FC236}">
                <a16:creationId xmlns:a16="http://schemas.microsoft.com/office/drawing/2014/main" id="{211BF39E-36F9-4031-BE73-A36D2D339C70}"/>
              </a:ext>
            </a:extLst>
          </p:cNvPr>
          <p:cNvSpPr>
            <a:spLocks noGrp="1"/>
          </p:cNvSpPr>
          <p:nvPr>
            <p:ph type="sldNum" sz="quarter" idx="12"/>
          </p:nvPr>
        </p:nvSpPr>
        <p:spPr/>
        <p:txBody>
          <a:bodyPr/>
          <a:lstStyle>
            <a:lvl1pPr>
              <a:defRPr/>
            </a:lvl1pPr>
          </a:lstStyle>
          <a:p>
            <a:fld id="{91711CBB-30F3-4031-B3DB-0CCADA580D8B}" type="slidenum">
              <a:rPr lang="tr-TR" altLang="tr-TR"/>
              <a:pPr/>
              <a:t>‹#›</a:t>
            </a:fld>
            <a:endParaRPr lang="tr-TR" altLang="tr-TR"/>
          </a:p>
        </p:txBody>
      </p:sp>
    </p:spTree>
    <p:extLst>
      <p:ext uri="{BB962C8B-B14F-4D97-AF65-F5344CB8AC3E}">
        <p14:creationId xmlns:p14="http://schemas.microsoft.com/office/powerpoint/2010/main" val="14373197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tr-T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r-TR"/>
          </a:p>
        </p:txBody>
      </p:sp>
      <p:sp>
        <p:nvSpPr>
          <p:cNvPr id="4" name="Date Placeholder 3"/>
          <p:cNvSpPr>
            <a:spLocks noGrp="1"/>
          </p:cNvSpPr>
          <p:nvPr>
            <p:ph type="dt" sz="half" idx="10"/>
          </p:nvPr>
        </p:nvSpPr>
        <p:spPr/>
        <p:txBody>
          <a:bodyPr/>
          <a:lstStyle/>
          <a:p>
            <a:fld id="{39B44F17-5AAA-4B72-ABF3-4B53800FAF58}" type="datetimeFigureOut">
              <a:rPr lang="tr-TR" smtClean="0"/>
              <a:t>7.07.2023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16673477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39B44F17-5AAA-4B72-ABF3-4B53800FAF58}" type="datetimeFigureOut">
              <a:rPr lang="tr-TR" smtClean="0"/>
              <a:t>7.07.2023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40419613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B44F17-5AAA-4B72-ABF3-4B53800FAF58}" type="datetimeFigureOut">
              <a:rPr lang="tr-TR" smtClean="0"/>
              <a:t>7.07.2023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14820977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p:cNvSpPr>
            <a:spLocks noGrp="1"/>
          </p:cNvSpPr>
          <p:nvPr>
            <p:ph type="dt" sz="half" idx="10"/>
          </p:nvPr>
        </p:nvSpPr>
        <p:spPr/>
        <p:txBody>
          <a:bodyPr/>
          <a:lstStyle/>
          <a:p>
            <a:fld id="{39B44F17-5AAA-4B72-ABF3-4B53800FAF58}" type="datetimeFigureOut">
              <a:rPr lang="tr-TR" smtClean="0"/>
              <a:t>7.07.2023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38483755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p:cNvSpPr>
            <a:spLocks noGrp="1"/>
          </p:cNvSpPr>
          <p:nvPr>
            <p:ph type="dt" sz="half" idx="10"/>
          </p:nvPr>
        </p:nvSpPr>
        <p:spPr/>
        <p:txBody>
          <a:bodyPr/>
          <a:lstStyle/>
          <a:p>
            <a:fld id="{39B44F17-5AAA-4B72-ABF3-4B53800FAF58}" type="datetimeFigureOut">
              <a:rPr lang="tr-TR" smtClean="0"/>
              <a:t>7.07.2023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24594149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Date Placeholder 2"/>
          <p:cNvSpPr>
            <a:spLocks noGrp="1"/>
          </p:cNvSpPr>
          <p:nvPr>
            <p:ph type="dt" sz="half" idx="10"/>
          </p:nvPr>
        </p:nvSpPr>
        <p:spPr/>
        <p:txBody>
          <a:bodyPr/>
          <a:lstStyle/>
          <a:p>
            <a:fld id="{39B44F17-5AAA-4B72-ABF3-4B53800FAF58}" type="datetimeFigureOut">
              <a:rPr lang="tr-TR" smtClean="0"/>
              <a:t>7.07.2023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12937983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B44F17-5AAA-4B72-ABF3-4B53800FAF58}" type="datetimeFigureOut">
              <a:rPr lang="tr-TR" smtClean="0"/>
              <a:t>7.07.2023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279448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B013C1-F8D2-473F-8A76-CAFB6A7EB20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334FF31-8090-4D48-895C-90CF6FE7ED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75E0AFF-32F5-4884-AFB6-DC55DACFE9EC}"/>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5" name="Alt Bilgi Yer Tutucusu 4">
            <a:extLst>
              <a:ext uri="{FF2B5EF4-FFF2-40B4-BE49-F238E27FC236}">
                <a16:creationId xmlns:a16="http://schemas.microsoft.com/office/drawing/2014/main" id="{5CCCAD13-B4E7-4F48-8625-320655A122C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915683C-857E-45E4-BE2F-B31186A059B7}"/>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5146046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B44F17-5AAA-4B72-ABF3-4B53800FAF58}" type="datetimeFigureOut">
              <a:rPr lang="tr-TR" smtClean="0"/>
              <a:t>7.07.2023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2373038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B44F17-5AAA-4B72-ABF3-4B53800FAF58}" type="datetimeFigureOut">
              <a:rPr lang="tr-TR" smtClean="0"/>
              <a:t>7.07.2023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35713054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39B44F17-5AAA-4B72-ABF3-4B53800FAF58}" type="datetimeFigureOut">
              <a:rPr lang="tr-TR" smtClean="0"/>
              <a:t>7.07.2023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40886296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10"/>
          </p:nvPr>
        </p:nvSpPr>
        <p:spPr/>
        <p:txBody>
          <a:bodyPr/>
          <a:lstStyle/>
          <a:p>
            <a:fld id="{39B44F17-5AAA-4B72-ABF3-4B53800FAF58}" type="datetimeFigureOut">
              <a:rPr lang="tr-TR" smtClean="0"/>
              <a:t>7.07.2023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CF00022-686F-494E-82AB-BB17F30438F4}" type="slidenum">
              <a:rPr lang="tr-TR" smtClean="0"/>
              <a:t>‹#›</a:t>
            </a:fld>
            <a:endParaRPr lang="tr-TR"/>
          </a:p>
        </p:txBody>
      </p:sp>
    </p:spTree>
    <p:extLst>
      <p:ext uri="{BB962C8B-B14F-4D97-AF65-F5344CB8AC3E}">
        <p14:creationId xmlns:p14="http://schemas.microsoft.com/office/powerpoint/2010/main" val="1453083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8379E3-B4ED-4801-9767-000AD15D7AA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93A847A-2475-4F8A-93E4-92804C25732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5CCB550-9198-4C78-80F6-F7FEBFAEE76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B6323D1-5907-4A2B-9A3F-AE5D8CC68A43}"/>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6" name="Alt Bilgi Yer Tutucusu 5">
            <a:extLst>
              <a:ext uri="{FF2B5EF4-FFF2-40B4-BE49-F238E27FC236}">
                <a16:creationId xmlns:a16="http://schemas.microsoft.com/office/drawing/2014/main" id="{7CB6A147-46BF-4049-A6FD-FE1C1CBBAB8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0AA7251-172D-4913-A344-A75B85358B75}"/>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2864814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771A9B-14C4-4DF8-BFB8-F0F59600150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ABE811A-56F3-46A2-9D42-6EF3105B3B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E3F27E7-98A2-447F-B9FA-03B1563B70F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9BD889B-4BEF-4377-8275-1164FDBFA8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ADF98C2-428A-4176-B433-3DE6439F5F9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03A9E08-A9F3-4FCE-A2A1-AF80175EF800}"/>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8" name="Alt Bilgi Yer Tutucusu 7">
            <a:extLst>
              <a:ext uri="{FF2B5EF4-FFF2-40B4-BE49-F238E27FC236}">
                <a16:creationId xmlns:a16="http://schemas.microsoft.com/office/drawing/2014/main" id="{921D477D-4550-407A-AAFE-F3235D10347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661DC3E-B941-4FD4-A2EC-63464F9E41C8}"/>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244227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352AF9-8897-498C-964B-0E1ABB0201C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FE06778-F8D1-4229-A616-397BAB301F5B}"/>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4" name="Alt Bilgi Yer Tutucusu 3">
            <a:extLst>
              <a:ext uri="{FF2B5EF4-FFF2-40B4-BE49-F238E27FC236}">
                <a16:creationId xmlns:a16="http://schemas.microsoft.com/office/drawing/2014/main" id="{6F3B1259-0E2D-4C31-BBCC-B5D406250B7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B63C15B-E399-4A51-AF61-0231B4562A74}"/>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7967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D1F3E41-A2E6-4F0A-A042-B317949AC95F}"/>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3" name="Alt Bilgi Yer Tutucusu 2">
            <a:extLst>
              <a:ext uri="{FF2B5EF4-FFF2-40B4-BE49-F238E27FC236}">
                <a16:creationId xmlns:a16="http://schemas.microsoft.com/office/drawing/2014/main" id="{A638A985-F2D2-4F01-A79B-2E77568BC87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6A3000D-898B-4E55-B401-B4C17455F34B}"/>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1972924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CB1919-164D-431C-9CDB-868E088D2D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035D98A9-C1FB-42E7-B4AB-FDF87E0B3A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6922E96-AC78-4E91-AB21-C65450D105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1B0F1CC-C47C-4CD1-8B44-256E353E006B}"/>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6" name="Alt Bilgi Yer Tutucusu 5">
            <a:extLst>
              <a:ext uri="{FF2B5EF4-FFF2-40B4-BE49-F238E27FC236}">
                <a16:creationId xmlns:a16="http://schemas.microsoft.com/office/drawing/2014/main" id="{D9CE22AA-3113-4853-95C3-CEE87D5A067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C98516E-12F1-4CF0-853C-1833BBEB8002}"/>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1497730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765B2B-401A-4AA8-BED9-AD6D5F61AD9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6DFB3DF-71CE-443C-913F-D14432A716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A0D1B92-A7AE-4144-A75A-FB06D1316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32065AB-910B-4442-91DB-740235561608}"/>
              </a:ext>
            </a:extLst>
          </p:cNvPr>
          <p:cNvSpPr>
            <a:spLocks noGrp="1"/>
          </p:cNvSpPr>
          <p:nvPr>
            <p:ph type="dt" sz="half" idx="10"/>
          </p:nvPr>
        </p:nvSpPr>
        <p:spPr/>
        <p:txBody>
          <a:bodyPr/>
          <a:lstStyle/>
          <a:p>
            <a:fld id="{582EC436-714D-4D9D-8E48-29CE772170F4}" type="datetimeFigureOut">
              <a:rPr lang="tr-TR" smtClean="0"/>
              <a:t>7.07.2023</a:t>
            </a:fld>
            <a:endParaRPr lang="tr-TR"/>
          </a:p>
        </p:txBody>
      </p:sp>
      <p:sp>
        <p:nvSpPr>
          <p:cNvPr id="6" name="Alt Bilgi Yer Tutucusu 5">
            <a:extLst>
              <a:ext uri="{FF2B5EF4-FFF2-40B4-BE49-F238E27FC236}">
                <a16:creationId xmlns:a16="http://schemas.microsoft.com/office/drawing/2014/main" id="{560C6DB5-87A3-4B4F-9AA3-8218A5702AF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630E527-B2EF-4734-B769-299DB3AA5DD6}"/>
              </a:ext>
            </a:extLst>
          </p:cNvPr>
          <p:cNvSpPr>
            <a:spLocks noGrp="1"/>
          </p:cNvSpPr>
          <p:nvPr>
            <p:ph type="sldNum" sz="quarter" idx="12"/>
          </p:nvPr>
        </p:nvSpPr>
        <p:spPr/>
        <p:txBody>
          <a:bodyPr/>
          <a:lstStyle/>
          <a:p>
            <a:fld id="{8DA1BF9A-A4D3-472F-B7B6-7DC71BEA791D}" type="slidenum">
              <a:rPr lang="tr-TR" smtClean="0"/>
              <a:t>‹#›</a:t>
            </a:fld>
            <a:endParaRPr lang="tr-TR"/>
          </a:p>
        </p:txBody>
      </p:sp>
    </p:spTree>
    <p:extLst>
      <p:ext uri="{BB962C8B-B14F-4D97-AF65-F5344CB8AC3E}">
        <p14:creationId xmlns:p14="http://schemas.microsoft.com/office/powerpoint/2010/main" val="90948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527679A-223B-44EB-B192-C34C2AA755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97A11C5-E3F2-4A7B-8CCB-588402AB0C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645867D-2139-4CAB-B635-7636B598C8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2EC436-714D-4D9D-8E48-29CE772170F4}" type="datetimeFigureOut">
              <a:rPr lang="tr-TR" smtClean="0"/>
              <a:t>7.07.2023</a:t>
            </a:fld>
            <a:endParaRPr lang="tr-TR"/>
          </a:p>
        </p:txBody>
      </p:sp>
      <p:sp>
        <p:nvSpPr>
          <p:cNvPr id="5" name="Alt Bilgi Yer Tutucusu 4">
            <a:extLst>
              <a:ext uri="{FF2B5EF4-FFF2-40B4-BE49-F238E27FC236}">
                <a16:creationId xmlns:a16="http://schemas.microsoft.com/office/drawing/2014/main" id="{2A78A53A-D5DF-492E-9F7C-7065446481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EF10F81-9002-43D8-91B9-9F315E4AC6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A1BF9A-A4D3-472F-B7B6-7DC71BEA791D}" type="slidenum">
              <a:rPr lang="tr-TR" smtClean="0"/>
              <a:t>‹#›</a:t>
            </a:fld>
            <a:endParaRPr lang="tr-TR"/>
          </a:p>
        </p:txBody>
      </p:sp>
    </p:spTree>
    <p:extLst>
      <p:ext uri="{BB962C8B-B14F-4D97-AF65-F5344CB8AC3E}">
        <p14:creationId xmlns:p14="http://schemas.microsoft.com/office/powerpoint/2010/main" val="421078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elplatzhalter 1">
            <a:extLst>
              <a:ext uri="{FF2B5EF4-FFF2-40B4-BE49-F238E27FC236}">
                <a16:creationId xmlns:a16="http://schemas.microsoft.com/office/drawing/2014/main" id="{5AD18401-A4B1-4560-95B0-D9979F2B2F17}"/>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tr-TR"/>
              <a:t>Titelmasterformat durch Klicken bearbeiten</a:t>
            </a:r>
            <a:endParaRPr lang="tr-TR" altLang="tr-TR"/>
          </a:p>
        </p:txBody>
      </p:sp>
      <p:sp>
        <p:nvSpPr>
          <p:cNvPr id="1027" name="Textplatzhalter 2">
            <a:extLst>
              <a:ext uri="{FF2B5EF4-FFF2-40B4-BE49-F238E27FC236}">
                <a16:creationId xmlns:a16="http://schemas.microsoft.com/office/drawing/2014/main" id="{04119B9F-9F2D-4111-B319-C53F068B579B}"/>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tr-TR"/>
              <a:t>Textmasterformate durch Klicken bearbeiten</a:t>
            </a:r>
          </a:p>
          <a:p>
            <a:pPr lvl="1"/>
            <a:r>
              <a:rPr lang="de-DE" altLang="tr-TR"/>
              <a:t>Zweite Ebene</a:t>
            </a:r>
          </a:p>
          <a:p>
            <a:pPr lvl="2"/>
            <a:r>
              <a:rPr lang="de-DE" altLang="tr-TR"/>
              <a:t>Dritte Ebene</a:t>
            </a:r>
          </a:p>
          <a:p>
            <a:pPr lvl="3"/>
            <a:r>
              <a:rPr lang="de-DE" altLang="tr-TR"/>
              <a:t>Vierte Ebene</a:t>
            </a:r>
          </a:p>
          <a:p>
            <a:pPr lvl="4"/>
            <a:r>
              <a:rPr lang="de-DE" altLang="tr-TR"/>
              <a:t>Fünfte Ebene</a:t>
            </a:r>
            <a:endParaRPr lang="tr-TR" altLang="tr-TR"/>
          </a:p>
        </p:txBody>
      </p:sp>
      <p:sp>
        <p:nvSpPr>
          <p:cNvPr id="4" name="Datumsplatzhalter 3">
            <a:extLst>
              <a:ext uri="{FF2B5EF4-FFF2-40B4-BE49-F238E27FC236}">
                <a16:creationId xmlns:a16="http://schemas.microsoft.com/office/drawing/2014/main" id="{7E00F935-0F5F-41EA-9E4B-F9FA5F59416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253B4583-7783-45A7-8F0A-2E33F49608B9}" type="datetimeFigureOut">
              <a:rPr lang="tr-TR"/>
              <a:pPr>
                <a:defRPr/>
              </a:pPr>
              <a:t>7.07.2023</a:t>
            </a:fld>
            <a:endParaRPr lang="tr-TR"/>
          </a:p>
        </p:txBody>
      </p:sp>
      <p:sp>
        <p:nvSpPr>
          <p:cNvPr id="5" name="Fußzeilenplatzhalter 4">
            <a:extLst>
              <a:ext uri="{FF2B5EF4-FFF2-40B4-BE49-F238E27FC236}">
                <a16:creationId xmlns:a16="http://schemas.microsoft.com/office/drawing/2014/main" id="{C1ED3856-58DF-4D14-83C2-3024F21618C6}"/>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p>
        </p:txBody>
      </p:sp>
      <p:sp>
        <p:nvSpPr>
          <p:cNvPr id="6" name="Foliennummernplatzhalter 5">
            <a:extLst>
              <a:ext uri="{FF2B5EF4-FFF2-40B4-BE49-F238E27FC236}">
                <a16:creationId xmlns:a16="http://schemas.microsoft.com/office/drawing/2014/main" id="{DAEBD9EE-7295-4F29-B65F-4237E181CE72}"/>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CE0E80A7-F484-4968-B805-EAAC2F03953A}" type="slidenum">
              <a:rPr lang="tr-TR" altLang="tr-TR"/>
              <a:pPr/>
              <a:t>‹#›</a:t>
            </a:fld>
            <a:endParaRPr lang="tr-TR" altLang="tr-TR"/>
          </a:p>
        </p:txBody>
      </p:sp>
    </p:spTree>
    <p:extLst>
      <p:ext uri="{BB962C8B-B14F-4D97-AF65-F5344CB8AC3E}">
        <p14:creationId xmlns:p14="http://schemas.microsoft.com/office/powerpoint/2010/main" val="2802836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B44F17-5AAA-4B72-ABF3-4B53800FAF58}" type="datetimeFigureOut">
              <a:rPr lang="tr-TR" smtClean="0"/>
              <a:t>7.07.2023</a:t>
            </a:fld>
            <a:endParaRPr lang="tr-T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F00022-686F-494E-82AB-BB17F30438F4}" type="slidenum">
              <a:rPr lang="tr-TR" smtClean="0"/>
              <a:t>‹#›</a:t>
            </a:fld>
            <a:endParaRPr lang="tr-TR"/>
          </a:p>
        </p:txBody>
      </p:sp>
    </p:spTree>
    <p:extLst>
      <p:ext uri="{BB962C8B-B14F-4D97-AF65-F5344CB8AC3E}">
        <p14:creationId xmlns:p14="http://schemas.microsoft.com/office/powerpoint/2010/main" val="6297468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hyperlink" Target="https://www.lexpera.com.tr/mevzuat/kanunlar/turk-borclar-kanunu-6098/madde-122" TargetMode="External"/><Relationship Id="rId1" Type="http://schemas.openxmlformats.org/officeDocument/2006/relationships/slideLayout" Target="../slideLayouts/slideLayout1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981620-F595-4412-BEF2-13DA45CB2A9B}"/>
              </a:ext>
            </a:extLst>
          </p:cNvPr>
          <p:cNvSpPr>
            <a:spLocks noGrp="1"/>
          </p:cNvSpPr>
          <p:nvPr>
            <p:ph type="ctrTitle"/>
          </p:nvPr>
        </p:nvSpPr>
        <p:spPr/>
        <p:txBody>
          <a:bodyPr/>
          <a:lstStyle/>
          <a:p>
            <a:r>
              <a:rPr lang="tr-TR" b="1" dirty="0">
                <a:solidFill>
                  <a:srgbClr val="FF0000"/>
                </a:solidFill>
              </a:rPr>
              <a:t>Kira Bedeli ve Tahliye Davaları</a:t>
            </a:r>
          </a:p>
        </p:txBody>
      </p:sp>
      <p:sp>
        <p:nvSpPr>
          <p:cNvPr id="3" name="Alt Başlık 2">
            <a:extLst>
              <a:ext uri="{FF2B5EF4-FFF2-40B4-BE49-F238E27FC236}">
                <a16:creationId xmlns:a16="http://schemas.microsoft.com/office/drawing/2014/main" id="{1CC3EDF8-B5CE-4E9F-82F7-EF87E8371696}"/>
              </a:ext>
            </a:extLst>
          </p:cNvPr>
          <p:cNvSpPr>
            <a:spLocks noGrp="1"/>
          </p:cNvSpPr>
          <p:nvPr>
            <p:ph type="subTitle" idx="1"/>
          </p:nvPr>
        </p:nvSpPr>
        <p:spPr/>
        <p:txBody>
          <a:bodyPr>
            <a:normAutofit/>
          </a:bodyPr>
          <a:lstStyle/>
          <a:p>
            <a:r>
              <a:rPr lang="tr-TR" sz="4000" dirty="0"/>
              <a:t>Doç. Dr. Öz Seçer</a:t>
            </a:r>
          </a:p>
        </p:txBody>
      </p:sp>
    </p:spTree>
    <p:extLst>
      <p:ext uri="{BB962C8B-B14F-4D97-AF65-F5344CB8AC3E}">
        <p14:creationId xmlns:p14="http://schemas.microsoft.com/office/powerpoint/2010/main" val="2674956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36D3DB-3BE7-FA5E-3F69-EC6EEDA61B00}"/>
              </a:ext>
            </a:extLst>
          </p:cNvPr>
          <p:cNvSpPr>
            <a:spLocks noGrp="1"/>
          </p:cNvSpPr>
          <p:nvPr>
            <p:ph type="title"/>
          </p:nvPr>
        </p:nvSpPr>
        <p:spPr/>
        <p:txBody>
          <a:bodyPr/>
          <a:lstStyle/>
          <a:p>
            <a:r>
              <a:rPr lang="tr-TR" b="1" dirty="0">
                <a:solidFill>
                  <a:srgbClr val="FF0000"/>
                </a:solidFill>
              </a:rPr>
              <a:t>Yan Giderler</a:t>
            </a:r>
            <a:endParaRPr lang="tr-TR" dirty="0"/>
          </a:p>
        </p:txBody>
      </p:sp>
      <p:sp>
        <p:nvSpPr>
          <p:cNvPr id="3" name="İçerik Yer Tutucusu 2">
            <a:extLst>
              <a:ext uri="{FF2B5EF4-FFF2-40B4-BE49-F238E27FC236}">
                <a16:creationId xmlns:a16="http://schemas.microsoft.com/office/drawing/2014/main" id="{5C2332FB-4CB9-5E68-C88A-C121CFA9D6F3}"/>
              </a:ext>
            </a:extLst>
          </p:cNvPr>
          <p:cNvSpPr>
            <a:spLocks noGrp="1"/>
          </p:cNvSpPr>
          <p:nvPr>
            <p:ph idx="1"/>
          </p:nvPr>
        </p:nvSpPr>
        <p:spPr/>
        <p:txBody>
          <a:bodyPr/>
          <a:lstStyle/>
          <a:p>
            <a:pPr algn="just"/>
            <a:r>
              <a:rPr lang="tr-TR" sz="2400" dirty="0"/>
              <a:t>Kiracının yan giderlerden sorumlu olabilmesi için, yan giderlerin neler olduğunun ve bunların miktarının açıkça sözleşmede belirtilmesi gerekir. Miktarın tam belirtilmediği hallerde, bunun açıkça belirlenebilir olması da yeterli kabul edilmektedir. Burada kiracının yan giderlerden sorumlu olabilmesi için önemli olan taraflar arasında, yan giderlerden kiracının sorumlu olacağına ilişkin özel bir anlaşmanın olmasıdır. Aksi takdirde genel işlem şartlarıyla yapılan atıflar yeterli olmayacaktır. Örneğin, kiracının bütün yan giderlerden sorumlu olduğu ya da elektrik haricinde kalan yan giderlerden sorumlu olacağına ilişkin kayıtlar hükümsüz olacaktır. Buradaki hükümsüzlük kısmi hükümsüzlük olup, bu durumda, kiracı en fazla kira bedeli miktarı kadar sorumlu olacaktır.</a:t>
            </a:r>
          </a:p>
        </p:txBody>
      </p:sp>
    </p:spTree>
    <p:extLst>
      <p:ext uri="{BB962C8B-B14F-4D97-AF65-F5344CB8AC3E}">
        <p14:creationId xmlns:p14="http://schemas.microsoft.com/office/powerpoint/2010/main" val="101358006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D56096-B86E-44CB-87F1-B61A9BA8A3FD}"/>
              </a:ext>
            </a:extLst>
          </p:cNvPr>
          <p:cNvSpPr>
            <a:spLocks noGrp="1"/>
          </p:cNvSpPr>
          <p:nvPr>
            <p:ph type="title"/>
          </p:nvPr>
        </p:nvSpPr>
        <p:spPr/>
        <p:txBody>
          <a:bodyPr/>
          <a:lstStyle/>
          <a:p>
            <a:r>
              <a:rPr lang="tr-TR" b="1" dirty="0">
                <a:solidFill>
                  <a:srgbClr val="FF0000"/>
                </a:solidFill>
              </a:rPr>
              <a:t>Kiracının Fesih Bildirimi</a:t>
            </a:r>
            <a:endParaRPr lang="tr-TR" dirty="0"/>
          </a:p>
        </p:txBody>
      </p:sp>
      <p:sp>
        <p:nvSpPr>
          <p:cNvPr id="3" name="İçerik Yer Tutucusu 2">
            <a:extLst>
              <a:ext uri="{FF2B5EF4-FFF2-40B4-BE49-F238E27FC236}">
                <a16:creationId xmlns:a16="http://schemas.microsoft.com/office/drawing/2014/main" id="{97161AD7-5287-4CC8-B7F3-23AD59F76D08}"/>
              </a:ext>
            </a:extLst>
          </p:cNvPr>
          <p:cNvSpPr>
            <a:spLocks noGrp="1"/>
          </p:cNvSpPr>
          <p:nvPr>
            <p:ph idx="1"/>
          </p:nvPr>
        </p:nvSpPr>
        <p:spPr/>
        <p:txBody>
          <a:bodyPr>
            <a:normAutofit fontScale="92500" lnSpcReduction="10000"/>
          </a:bodyPr>
          <a:lstStyle/>
          <a:p>
            <a:pPr algn="just"/>
            <a:r>
              <a:rPr lang="tr-TR" dirty="0"/>
              <a:t>Bildirimde bulunacak olan kiracının bildirim metni üzerinde imzasının bulunması gerekmektedir. Buna karşılık, bildirim metninde sözleşmenin sona erdirilmesinin bir sebebe dayandırılması aranmaz. Adi yazılı şekil şartı ile sözleşmenin sona erdirileceğinin on beş gün önceden bildirilmesi gerekli ve yeterlidir. </a:t>
            </a:r>
          </a:p>
          <a:p>
            <a:pPr algn="just"/>
            <a:r>
              <a:rPr lang="tr-TR" dirty="0"/>
              <a:t>Bu yazılı şekil şartının, mektup yahut telgraf gönderilmesi suretiyle veya da noter vasıtasıyla sağlanması söz konusu olabilir. Hatta, ispat hususunda kolaylık sağlaması açısından iadeli taahhütlü mektup, telgraf veya da noter vasıtasıyla bildirimde bulunmanın daha doğru olacağını belirtmek gerekir.</a:t>
            </a:r>
          </a:p>
        </p:txBody>
      </p:sp>
    </p:spTree>
    <p:extLst>
      <p:ext uri="{BB962C8B-B14F-4D97-AF65-F5344CB8AC3E}">
        <p14:creationId xmlns:p14="http://schemas.microsoft.com/office/powerpoint/2010/main" val="267940365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640EC8-EA36-4690-9321-72D217C5B5A9}"/>
              </a:ext>
            </a:extLst>
          </p:cNvPr>
          <p:cNvSpPr>
            <a:spLocks noGrp="1"/>
          </p:cNvSpPr>
          <p:nvPr>
            <p:ph type="title"/>
          </p:nvPr>
        </p:nvSpPr>
        <p:spPr/>
        <p:txBody>
          <a:bodyPr/>
          <a:lstStyle/>
          <a:p>
            <a:r>
              <a:rPr lang="tr-TR" b="1" dirty="0">
                <a:solidFill>
                  <a:srgbClr val="FF0000"/>
                </a:solidFill>
              </a:rPr>
              <a:t>Kiracının Fesih Bildirimi</a:t>
            </a:r>
            <a:endParaRPr lang="tr-TR" dirty="0"/>
          </a:p>
        </p:txBody>
      </p:sp>
      <p:sp>
        <p:nvSpPr>
          <p:cNvPr id="3" name="İçerik Yer Tutucusu 2">
            <a:extLst>
              <a:ext uri="{FF2B5EF4-FFF2-40B4-BE49-F238E27FC236}">
                <a16:creationId xmlns:a16="http://schemas.microsoft.com/office/drawing/2014/main" id="{3E22E1CB-FB39-4A92-856E-425C9513B49C}"/>
              </a:ext>
            </a:extLst>
          </p:cNvPr>
          <p:cNvSpPr>
            <a:spLocks noGrp="1"/>
          </p:cNvSpPr>
          <p:nvPr>
            <p:ph idx="1"/>
          </p:nvPr>
        </p:nvSpPr>
        <p:spPr/>
        <p:txBody>
          <a:bodyPr/>
          <a:lstStyle/>
          <a:p>
            <a:pPr algn="just"/>
            <a:r>
              <a:rPr lang="tr-TR" dirty="0"/>
              <a:t>TBK m. 349’a göre, kiralanan yer aile konutu ise, kiracı eşinin rızasını almadıkça kira sözleşmesini feshedemez. Eşin sonradan icazet vermesi de mümkündür.</a:t>
            </a:r>
          </a:p>
          <a:p>
            <a:pPr algn="just"/>
            <a:r>
              <a:rPr lang="tr-TR" dirty="0"/>
              <a:t>Fesih bildiriminin yapılmış olması sözleşmenin zımnen uzamasının önüne geçer ve kira sözleşmesi öngörülen sürenin sonunda sona erer.</a:t>
            </a:r>
          </a:p>
          <a:p>
            <a:endParaRPr lang="tr-TR" dirty="0"/>
          </a:p>
        </p:txBody>
      </p:sp>
    </p:spTree>
    <p:extLst>
      <p:ext uri="{BB962C8B-B14F-4D97-AF65-F5344CB8AC3E}">
        <p14:creationId xmlns:p14="http://schemas.microsoft.com/office/powerpoint/2010/main" val="397035816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A7486D-2FD9-46DF-AA8A-921E63FDD7F0}"/>
              </a:ext>
            </a:extLst>
          </p:cNvPr>
          <p:cNvSpPr>
            <a:spLocks noGrp="1"/>
          </p:cNvSpPr>
          <p:nvPr>
            <p:ph type="title"/>
          </p:nvPr>
        </p:nvSpPr>
        <p:spPr/>
        <p:txBody>
          <a:bodyPr/>
          <a:lstStyle/>
          <a:p>
            <a:r>
              <a:rPr lang="tr-TR" b="1" dirty="0">
                <a:solidFill>
                  <a:srgbClr val="FF0000"/>
                </a:solidFill>
              </a:rPr>
              <a:t>Fesih Bildiriminin Geçersizliği</a:t>
            </a:r>
          </a:p>
        </p:txBody>
      </p:sp>
      <p:sp>
        <p:nvSpPr>
          <p:cNvPr id="3" name="İçerik Yer Tutucusu 2">
            <a:extLst>
              <a:ext uri="{FF2B5EF4-FFF2-40B4-BE49-F238E27FC236}">
                <a16:creationId xmlns:a16="http://schemas.microsoft.com/office/drawing/2014/main" id="{94D4B9D9-FE5D-4275-93B6-01183DFC4B37}"/>
              </a:ext>
            </a:extLst>
          </p:cNvPr>
          <p:cNvSpPr>
            <a:spLocks noGrp="1"/>
          </p:cNvSpPr>
          <p:nvPr>
            <p:ph idx="1"/>
          </p:nvPr>
        </p:nvSpPr>
        <p:spPr/>
        <p:txBody>
          <a:bodyPr>
            <a:normAutofit fontScale="70000" lnSpcReduction="20000"/>
          </a:bodyPr>
          <a:lstStyle/>
          <a:p>
            <a:pPr algn="just"/>
            <a:r>
              <a:rPr lang="tr-TR" dirty="0"/>
              <a:t>Kanun koyucu tarafından öngörülen yazılı şekil şartı geçerlilik şekli olarak kabul edilmiştir. Burada anlatılmak istenen yazılı şekle aykırı, örneğin sözlü olarak yapılan bildirimin geçerli bir bildirim olarak kabul edilmeyeceğidir. Bu nedenle yazılı şekilde yapılmamış olan bildirim kira sözleşmesini sona erdirmeyecek olup hüküm ve sonuç doğurmayacaktır.</a:t>
            </a:r>
          </a:p>
          <a:p>
            <a:pPr algn="just"/>
            <a:r>
              <a:rPr lang="tr-TR" dirty="0"/>
              <a:t>Her ne kadar şekle uygun yapılmayan bildirimin geçersiz olacağı kabul edilse de, şekle aykırılığın söz konusu olması durumunda, bu halin dürüstlük kuralı denetimine tabi olması gerektiği doktrinde savunulmaktadır. Özellikle, kiracının korunması amacı bu konuyu önemli hale getirmektedir. Kiracının yaptığı bir fesih bildiriminin geçersiz olduğunun kiraya verence ileri sürülmesi durumunda dürüstlük kuralı devreye girmelidir. </a:t>
            </a:r>
          </a:p>
          <a:p>
            <a:pPr algn="just"/>
            <a:r>
              <a:rPr lang="tr-TR" dirty="0"/>
              <a:t>Örneğin kiracının sözlü olarak fesih bildiriminde bulunduğu bir durumda kiraya verenin taşınmazı tekrardan kiraya vermek üzere girişimlerde bulunduğu, bu doğrultuda yeni kiracı adaylarıyla dahi görüştüğü bir halde, taşınmazını kiraya veremeyince şekle aykırılık iddiasında bulunması dürüstlük kuralına aykırı olarak kabul edilmelidir. Böyle bir halde kiracı tarafından yapılmış olan bildirim geçerli bir bildirim gibi sonuç doğurmalı ve kira sözleşmesi sona ermelidir.</a:t>
            </a:r>
          </a:p>
        </p:txBody>
      </p:sp>
    </p:spTree>
    <p:extLst>
      <p:ext uri="{BB962C8B-B14F-4D97-AF65-F5344CB8AC3E}">
        <p14:creationId xmlns:p14="http://schemas.microsoft.com/office/powerpoint/2010/main" val="214765608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Kiraya Verenin Bildirimi</a:t>
            </a:r>
          </a:p>
        </p:txBody>
      </p:sp>
      <p:sp>
        <p:nvSpPr>
          <p:cNvPr id="3" name="İçerik Yer Tutucusu 2"/>
          <p:cNvSpPr>
            <a:spLocks noGrp="1"/>
          </p:cNvSpPr>
          <p:nvPr>
            <p:ph idx="1"/>
          </p:nvPr>
        </p:nvSpPr>
        <p:spPr/>
        <p:txBody>
          <a:bodyPr>
            <a:normAutofit fontScale="92500" lnSpcReduction="20000"/>
          </a:bodyPr>
          <a:lstStyle/>
          <a:p>
            <a:pPr algn="just"/>
            <a:r>
              <a:rPr lang="tr-TR" dirty="0"/>
              <a:t>TBK m. 347’ye göre, on yıllık uzama süresi sonunda kiraya veren, bu süreyi izleyen her uzama yılının bitiminden en az üç ay önce bildirimde bulunmak koşuluyla, herhangi bir sebep göstermeksizin sözleşmeye son verebilir.</a:t>
            </a:r>
          </a:p>
          <a:p>
            <a:pPr algn="just"/>
            <a:r>
              <a:rPr lang="tr-TR" dirty="0"/>
              <a:t>Önemli olan kira ilişkisinin değil, uzama süresinin on yıl olmasıdır. On yıllık süre ancak kira sözleşmesinde öngörülen sürenin dolmasından itibaren işlemeye başlayacaktır.</a:t>
            </a:r>
          </a:p>
          <a:p>
            <a:pPr algn="just"/>
            <a:r>
              <a:rPr lang="tr-TR" dirty="0"/>
              <a:t>İlk fesih dönemi=sözleşme </a:t>
            </a:r>
            <a:r>
              <a:rPr lang="tr-TR" dirty="0" err="1"/>
              <a:t>süresi+on</a:t>
            </a:r>
            <a:r>
              <a:rPr lang="tr-TR" dirty="0"/>
              <a:t> yıllık uzama </a:t>
            </a:r>
            <a:r>
              <a:rPr lang="tr-TR" dirty="0" err="1"/>
              <a:t>süresi+bir</a:t>
            </a:r>
            <a:r>
              <a:rPr lang="tr-TR" dirty="0"/>
              <a:t> yıl uzama süresi</a:t>
            </a:r>
          </a:p>
          <a:p>
            <a:pPr algn="just"/>
            <a:r>
              <a:rPr lang="tr-TR" dirty="0"/>
              <a:t>Tarafların üç aylık fesih bildirim süresini kısaltmaları mümkün değildir.</a:t>
            </a:r>
          </a:p>
          <a:p>
            <a:endParaRPr lang="tr-TR" dirty="0"/>
          </a:p>
        </p:txBody>
      </p:sp>
    </p:spTree>
    <p:extLst>
      <p:ext uri="{BB962C8B-B14F-4D97-AF65-F5344CB8AC3E}">
        <p14:creationId xmlns:p14="http://schemas.microsoft.com/office/powerpoint/2010/main" val="93898700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96A670-FF57-4CD2-9F62-CA0B0BBD35E2}"/>
              </a:ext>
            </a:extLst>
          </p:cNvPr>
          <p:cNvSpPr>
            <a:spLocks noGrp="1"/>
          </p:cNvSpPr>
          <p:nvPr>
            <p:ph type="title"/>
          </p:nvPr>
        </p:nvSpPr>
        <p:spPr/>
        <p:txBody>
          <a:bodyPr>
            <a:noAutofit/>
          </a:bodyPr>
          <a:lstStyle/>
          <a:p>
            <a:r>
              <a:rPr lang="tr-TR" sz="3600" b="1" dirty="0">
                <a:solidFill>
                  <a:srgbClr val="FF0000"/>
                </a:solidFill>
              </a:rPr>
              <a:t>Kiraya Verenin Fesih Bildirimi</a:t>
            </a:r>
          </a:p>
        </p:txBody>
      </p:sp>
      <p:sp>
        <p:nvSpPr>
          <p:cNvPr id="3" name="İçerik Yer Tutucusu 2">
            <a:extLst>
              <a:ext uri="{FF2B5EF4-FFF2-40B4-BE49-F238E27FC236}">
                <a16:creationId xmlns:a16="http://schemas.microsoft.com/office/drawing/2014/main" id="{E9E5BBD1-B840-4550-9326-FD7E8900F813}"/>
              </a:ext>
            </a:extLst>
          </p:cNvPr>
          <p:cNvSpPr>
            <a:spLocks noGrp="1"/>
          </p:cNvSpPr>
          <p:nvPr>
            <p:ph idx="1"/>
          </p:nvPr>
        </p:nvSpPr>
        <p:spPr/>
        <p:txBody>
          <a:bodyPr>
            <a:normAutofit/>
          </a:bodyPr>
          <a:lstStyle/>
          <a:p>
            <a:pPr algn="just"/>
            <a:r>
              <a:rPr lang="tr-TR" dirty="0"/>
              <a:t>Hâkim görüşe göre, on yıllık uzama süresi, sözleşme ile kararlaştırılan kira süresinin bitiminden itibaren başlar. Buna göre, kiraya veren, sözleşmeyi sebep göstermeksizin feshetme hakkını, kira süresini müteakiben işleyecek on yıllık uzama süresinin tamamlanmasının ardından işlemeye başlayacak olan her bir yıllık uzama yılının bitiminden en az üç ay önce yapacağı bildirim ile kullanma imkânına sahiptir. Bildirimin uzama yılının bitimine üç ay kala kiracının elinde olması gerekir. </a:t>
            </a:r>
          </a:p>
          <a:p>
            <a:pPr algn="just"/>
            <a:endParaRPr lang="tr-TR" dirty="0"/>
          </a:p>
        </p:txBody>
      </p:sp>
    </p:spTree>
    <p:extLst>
      <p:ext uri="{BB962C8B-B14F-4D97-AF65-F5344CB8AC3E}">
        <p14:creationId xmlns:p14="http://schemas.microsoft.com/office/powerpoint/2010/main" val="53143935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26BD2C-0F65-9838-5BB0-80AFE93F78D4}"/>
              </a:ext>
            </a:extLst>
          </p:cNvPr>
          <p:cNvSpPr>
            <a:spLocks noGrp="1"/>
          </p:cNvSpPr>
          <p:nvPr>
            <p:ph type="title"/>
          </p:nvPr>
        </p:nvSpPr>
        <p:spPr/>
        <p:txBody>
          <a:bodyPr/>
          <a:lstStyle/>
          <a:p>
            <a:r>
              <a:rPr lang="tr-TR" sz="4400" b="1" dirty="0">
                <a:solidFill>
                  <a:srgbClr val="FF0000"/>
                </a:solidFill>
              </a:rPr>
              <a:t>Kiraya Verenin Fesih Bildirimi</a:t>
            </a:r>
            <a:endParaRPr lang="tr-TR" dirty="0"/>
          </a:p>
        </p:txBody>
      </p:sp>
      <p:sp>
        <p:nvSpPr>
          <p:cNvPr id="3" name="İçerik Yer Tutucusu 2">
            <a:extLst>
              <a:ext uri="{FF2B5EF4-FFF2-40B4-BE49-F238E27FC236}">
                <a16:creationId xmlns:a16="http://schemas.microsoft.com/office/drawing/2014/main" id="{152603DA-6E76-127F-7462-23DF602CF604}"/>
              </a:ext>
            </a:extLst>
          </p:cNvPr>
          <p:cNvSpPr>
            <a:spLocks noGrp="1"/>
          </p:cNvSpPr>
          <p:nvPr>
            <p:ph idx="1"/>
          </p:nvPr>
        </p:nvSpPr>
        <p:spPr/>
        <p:txBody>
          <a:bodyPr>
            <a:normAutofit fontScale="92500"/>
          </a:bodyPr>
          <a:lstStyle/>
          <a:p>
            <a:pPr algn="just"/>
            <a:r>
              <a:rPr lang="tr-TR" dirty="0"/>
              <a:t>On yıllık uzama süresinin başlangıcı hakkındaki Yargıtay uygulaması, öğretideki hâkim görüş doğrultusundadır; Yargıtay’a göre, on yıllık uzama süresi, kira süresinin bitiminden itibaren başlar.</a:t>
            </a:r>
          </a:p>
          <a:p>
            <a:pPr lvl="0" algn="just"/>
            <a:r>
              <a:rPr lang="tr-TR" sz="3200" dirty="0">
                <a:solidFill>
                  <a:prstClr val="black"/>
                </a:solidFill>
              </a:rPr>
              <a:t>Belirsiz süreli kira sözleşmelerinde on yıllık süre kira sözleşmesinin kurulmasından itibaren işlemeye başlayacaktır. On yıllık sürenin dolmasından sonra kiraya veren yerel adette belirlenen kira döneminin sonu için veya böyle bir adetin bulunmaması durumunda, altı aylık kira döneminin sonu için, üç aylık fesih bildirim süresine uyarak sözleşmeyi feshedilebilecektir. </a:t>
            </a:r>
          </a:p>
          <a:p>
            <a:endParaRPr lang="tr-TR" dirty="0"/>
          </a:p>
        </p:txBody>
      </p:sp>
    </p:spTree>
    <p:extLst>
      <p:ext uri="{BB962C8B-B14F-4D97-AF65-F5344CB8AC3E}">
        <p14:creationId xmlns:p14="http://schemas.microsoft.com/office/powerpoint/2010/main" val="122182993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600" b="1" dirty="0">
                <a:solidFill>
                  <a:srgbClr val="FF0000"/>
                </a:solidFill>
              </a:rPr>
              <a:t>Kiraya Verenden Kaynaklanan Sebepler: Kiraya Verenin ve Yeni Malikin İhtiyacı</a:t>
            </a:r>
          </a:p>
        </p:txBody>
      </p:sp>
      <p:sp>
        <p:nvSpPr>
          <p:cNvPr id="3" name="İçerik Yer Tutucusu 2"/>
          <p:cNvSpPr>
            <a:spLocks noGrp="1"/>
          </p:cNvSpPr>
          <p:nvPr>
            <p:ph idx="1"/>
          </p:nvPr>
        </p:nvSpPr>
        <p:spPr/>
        <p:txBody>
          <a:bodyPr>
            <a:normAutofit/>
          </a:bodyPr>
          <a:lstStyle/>
          <a:p>
            <a:pPr algn="just"/>
            <a:r>
              <a:rPr lang="tr-TR" b="1" dirty="0"/>
              <a:t>MADDE 350- </a:t>
            </a:r>
            <a:r>
              <a:rPr lang="tr-TR" dirty="0"/>
              <a:t>Kiraya veren, kira sözleşmesini; Kiralananı kendisi, eşi, altsoyu, üstsoyu veya kanun gereği bakmakla yükümlü olduğu diğer kişiler için konut ya da işyeri gereksinimi sebebiyle kullanma zorunluluğu varsa, belirli süreli sözleşmelerde sürenin sonunda, belirsiz süreli sözleşmelerde kiraya ilişkin genel hükümlere göre fesih dönemine ve fesih bildirimi için öngörülen sürelere uyularak belirlenecek tarihten başlayarak bir ay içinde açacağı dava ile sona erdirebilir.</a:t>
            </a:r>
          </a:p>
        </p:txBody>
      </p:sp>
    </p:spTree>
    <p:extLst>
      <p:ext uri="{BB962C8B-B14F-4D97-AF65-F5344CB8AC3E}">
        <p14:creationId xmlns:p14="http://schemas.microsoft.com/office/powerpoint/2010/main" val="290020958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AC16CF-4673-B3AF-F34D-49A131210BDF}"/>
              </a:ext>
            </a:extLst>
          </p:cNvPr>
          <p:cNvSpPr>
            <a:spLocks noGrp="1"/>
          </p:cNvSpPr>
          <p:nvPr>
            <p:ph type="title"/>
          </p:nvPr>
        </p:nvSpPr>
        <p:spPr/>
        <p:txBody>
          <a:bodyPr/>
          <a:lstStyle/>
          <a:p>
            <a:r>
              <a:rPr lang="tr-TR" b="1" dirty="0">
                <a:solidFill>
                  <a:srgbClr val="FF0000"/>
                </a:solidFill>
              </a:rPr>
              <a:t>Gerçek Kişiler Açısından Konut İhtiyacı</a:t>
            </a:r>
          </a:p>
        </p:txBody>
      </p:sp>
      <p:sp>
        <p:nvSpPr>
          <p:cNvPr id="3" name="İçerik Yer Tutucusu 2">
            <a:extLst>
              <a:ext uri="{FF2B5EF4-FFF2-40B4-BE49-F238E27FC236}">
                <a16:creationId xmlns:a16="http://schemas.microsoft.com/office/drawing/2014/main" id="{E75C6876-7373-9A65-41F1-6B8662C2998A}"/>
              </a:ext>
            </a:extLst>
          </p:cNvPr>
          <p:cNvSpPr>
            <a:spLocks noGrp="1"/>
          </p:cNvSpPr>
          <p:nvPr>
            <p:ph idx="1"/>
          </p:nvPr>
        </p:nvSpPr>
        <p:spPr/>
        <p:txBody>
          <a:bodyPr>
            <a:normAutofit lnSpcReduction="10000"/>
          </a:bodyPr>
          <a:lstStyle/>
          <a:p>
            <a:pPr algn="just"/>
            <a:r>
              <a:rPr lang="tr-TR" dirty="0"/>
              <a:t>Madde metninde sayılan „„kanun gereği bakmakla yükümlü olduğu diğer kişiler‟‟ in çerçevesi ise TMK m. 364 maddesinde yer alan hükümlere göre belirlenecektir. Bu bağlamda TMK m. 364 hükmü kapsamında altsoy ve üstsoy ifadelerinden sonra kardeşlerin sayılmış olması nedeniyle kiraya veren de kardeşlerinin ihtiyacı nedeniyle kiralananın tahliyesi davası açabilecektir. Dolayısıyla kiraya veren Türk aile yapısında bakmakla yükümlü olunan diğer kişiler açısından (örneğin, gelin, damat ve yeğen gibi) kiralananın tahliyesini talep edemez.</a:t>
            </a:r>
          </a:p>
          <a:p>
            <a:endParaRPr lang="tr-TR" dirty="0"/>
          </a:p>
        </p:txBody>
      </p:sp>
    </p:spTree>
    <p:extLst>
      <p:ext uri="{BB962C8B-B14F-4D97-AF65-F5344CB8AC3E}">
        <p14:creationId xmlns:p14="http://schemas.microsoft.com/office/powerpoint/2010/main" val="360534472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Kiraya Verenin Konut İhtiyacı</a:t>
            </a:r>
          </a:p>
        </p:txBody>
      </p:sp>
      <p:sp>
        <p:nvSpPr>
          <p:cNvPr id="3" name="İçerik Yer Tutucusu 2"/>
          <p:cNvSpPr>
            <a:spLocks noGrp="1"/>
          </p:cNvSpPr>
          <p:nvPr>
            <p:ph idx="1"/>
          </p:nvPr>
        </p:nvSpPr>
        <p:spPr/>
        <p:txBody>
          <a:bodyPr>
            <a:normAutofit/>
          </a:bodyPr>
          <a:lstStyle/>
          <a:p>
            <a:pPr algn="just"/>
            <a:r>
              <a:rPr lang="tr-TR" dirty="0"/>
              <a:t>Kiraya verenin konut ihtiyacı bakımından verilen örnekler: Kiraya verenin kirada oturması, kiraya verenin akrabalarıyla oturması, kiraya verenin çocuklarının anne babanın yanında kalıyor olması, kiraya verenin sağlığının gerekli kılması, kiraya verenin taşınması, kiralananın </a:t>
            </a:r>
            <a:r>
              <a:rPr lang="tr-TR" dirty="0" err="1"/>
              <a:t>fiziken</a:t>
            </a:r>
            <a:r>
              <a:rPr lang="tr-TR" dirty="0"/>
              <a:t> daha elverişli olması, kiralananın ekonomik olarak daha elverişli olması, kiralanın konum olarak elverişli olması, kiraya verenin yeni ihtiyaçlarının doğması (çocuğunun evlenmesi), kiraya verenin yazlık gibi geçici ihtiyacı vb. </a:t>
            </a:r>
          </a:p>
        </p:txBody>
      </p:sp>
    </p:spTree>
    <p:extLst>
      <p:ext uri="{BB962C8B-B14F-4D97-AF65-F5344CB8AC3E}">
        <p14:creationId xmlns:p14="http://schemas.microsoft.com/office/powerpoint/2010/main" val="180436461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4A31F9-CEE4-BD89-0C93-F50E79BC9392}"/>
              </a:ext>
            </a:extLst>
          </p:cNvPr>
          <p:cNvSpPr>
            <a:spLocks noGrp="1"/>
          </p:cNvSpPr>
          <p:nvPr>
            <p:ph type="title"/>
          </p:nvPr>
        </p:nvSpPr>
        <p:spPr/>
        <p:txBody>
          <a:bodyPr/>
          <a:lstStyle/>
          <a:p>
            <a:r>
              <a:rPr lang="tr-TR" b="1" dirty="0">
                <a:solidFill>
                  <a:srgbClr val="FF0000"/>
                </a:solidFill>
              </a:rPr>
              <a:t>Kiraya Verenin Konut İhtiyacı</a:t>
            </a:r>
            <a:endParaRPr lang="tr-TR" dirty="0"/>
          </a:p>
        </p:txBody>
      </p:sp>
      <p:sp>
        <p:nvSpPr>
          <p:cNvPr id="3" name="İçerik Yer Tutucusu 2">
            <a:extLst>
              <a:ext uri="{FF2B5EF4-FFF2-40B4-BE49-F238E27FC236}">
                <a16:creationId xmlns:a16="http://schemas.microsoft.com/office/drawing/2014/main" id="{DBF226F0-AFDF-F29E-6FCD-09DCA9FC394A}"/>
              </a:ext>
            </a:extLst>
          </p:cNvPr>
          <p:cNvSpPr>
            <a:spLocks noGrp="1"/>
          </p:cNvSpPr>
          <p:nvPr>
            <p:ph idx="1"/>
          </p:nvPr>
        </p:nvSpPr>
        <p:spPr/>
        <p:txBody>
          <a:bodyPr>
            <a:normAutofit fontScale="92500" lnSpcReduction="10000"/>
          </a:bodyPr>
          <a:lstStyle/>
          <a:p>
            <a:pPr algn="just"/>
            <a:r>
              <a:rPr lang="tr-TR" dirty="0"/>
              <a:t>Kiraya verenin anne ve babasına ait evde onlarla birlikte oturması, evli olan kiraya verenin kız kardeşinin konutunda onunla birlikte oturması ya da damadına ait bir konutta onunla birlikte oturması ihtiyaç nedeni sayılabilir. Yapılacak evliliğe bağlı olarak ileri sürülen konut ihtiyacı ise bazı şartların yerine getirilmesi durumunda geçerli olacaktır. Buna göre yargılama aşamasında evliliğin gerçekleşmiş olması, evliliğe ilişkin hazırlıkların yerine getirilmesi veya eşyaların alınmış olması gereklidir. Bu bağlamda nişanlanma da evlilik açısından mutlak bir sonuç doğurmadığı için konut ihtiyacı için zorunlu bir ihtiyaç sayılmamıştır.</a:t>
            </a:r>
          </a:p>
        </p:txBody>
      </p:sp>
    </p:spTree>
    <p:extLst>
      <p:ext uri="{BB962C8B-B14F-4D97-AF65-F5344CB8AC3E}">
        <p14:creationId xmlns:p14="http://schemas.microsoft.com/office/powerpoint/2010/main" val="177963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0CFD71-AA66-180E-4143-50E9529E7DDD}"/>
              </a:ext>
            </a:extLst>
          </p:cNvPr>
          <p:cNvSpPr>
            <a:spLocks noGrp="1"/>
          </p:cNvSpPr>
          <p:nvPr>
            <p:ph type="title"/>
          </p:nvPr>
        </p:nvSpPr>
        <p:spPr/>
        <p:txBody>
          <a:bodyPr/>
          <a:lstStyle/>
          <a:p>
            <a:r>
              <a:rPr lang="tr-TR" b="1" dirty="0">
                <a:solidFill>
                  <a:srgbClr val="FF0000"/>
                </a:solidFill>
              </a:rPr>
              <a:t>Yan Giderler</a:t>
            </a:r>
            <a:endParaRPr lang="tr-TR" dirty="0"/>
          </a:p>
        </p:txBody>
      </p:sp>
      <p:sp>
        <p:nvSpPr>
          <p:cNvPr id="3" name="İçerik Yer Tutucusu 2">
            <a:extLst>
              <a:ext uri="{FF2B5EF4-FFF2-40B4-BE49-F238E27FC236}">
                <a16:creationId xmlns:a16="http://schemas.microsoft.com/office/drawing/2014/main" id="{47F86523-5CC9-D2A4-F33F-568DD2589ECC}"/>
              </a:ext>
            </a:extLst>
          </p:cNvPr>
          <p:cNvSpPr>
            <a:spLocks noGrp="1"/>
          </p:cNvSpPr>
          <p:nvPr>
            <p:ph idx="1"/>
          </p:nvPr>
        </p:nvSpPr>
        <p:spPr/>
        <p:txBody>
          <a:bodyPr/>
          <a:lstStyle/>
          <a:p>
            <a:pPr algn="just"/>
            <a:r>
              <a:rPr lang="tr-TR" sz="2800" dirty="0"/>
              <a:t>Yan giderlere katlanma borcu, konut ve çatılı iş yeri kiraları açısından Türk Borçlar Kanunu’nun 341’inci maddesinde “Kullanma giderleri” başlığı altında ayrıca düzenlenmiştir. Maddenin birinci fıkrasına göre, kiracı, konut ve çatılı işyeri kiralarında, sözleşmede aksi öngörülmemişse veya aksine yerel âdet yoksa, ısıtma, aydınlatma ve su gibi kullanma giderlerinden sorumlu olacaktır.</a:t>
            </a:r>
          </a:p>
          <a:p>
            <a:endParaRPr lang="tr-TR" dirty="0"/>
          </a:p>
        </p:txBody>
      </p:sp>
    </p:spTree>
    <p:extLst>
      <p:ext uri="{BB962C8B-B14F-4D97-AF65-F5344CB8AC3E}">
        <p14:creationId xmlns:p14="http://schemas.microsoft.com/office/powerpoint/2010/main" val="224367438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Kiraya Verenin Konut İhtiyacı</a:t>
            </a:r>
            <a:endParaRPr lang="tr-TR" dirty="0"/>
          </a:p>
        </p:txBody>
      </p:sp>
      <p:sp>
        <p:nvSpPr>
          <p:cNvPr id="3" name="İçerik Yer Tutucusu 2"/>
          <p:cNvSpPr>
            <a:spLocks noGrp="1"/>
          </p:cNvSpPr>
          <p:nvPr>
            <p:ph idx="1"/>
          </p:nvPr>
        </p:nvSpPr>
        <p:spPr/>
        <p:txBody>
          <a:bodyPr/>
          <a:lstStyle/>
          <a:p>
            <a:pPr algn="just"/>
            <a:r>
              <a:rPr lang="tr-TR" dirty="0"/>
              <a:t>Eşlerin boşanması veya eşlerden birinin ayrı yaşıyor olması da konut ihtiyacının zorunlu olduğu durumlardan kabul edilmiştir. Evlilik hususunda olduğu gibi boşanmaya bağlı konut ihtiyacının da somut delillere dayanması gerekir. Örneğin, iş veya sağlık sorunları nedeniyle ayrı yaşaması gereken eşler bakımından konut ihtiyacı nedeniyle tahliye davası açılabilir.</a:t>
            </a:r>
          </a:p>
        </p:txBody>
      </p:sp>
    </p:spTree>
    <p:extLst>
      <p:ext uri="{BB962C8B-B14F-4D97-AF65-F5344CB8AC3E}">
        <p14:creationId xmlns:p14="http://schemas.microsoft.com/office/powerpoint/2010/main" val="218956884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39700A-FCAA-D1A2-8CB9-0317D4DBAF71}"/>
              </a:ext>
            </a:extLst>
          </p:cNvPr>
          <p:cNvSpPr>
            <a:spLocks noGrp="1"/>
          </p:cNvSpPr>
          <p:nvPr>
            <p:ph type="title"/>
          </p:nvPr>
        </p:nvSpPr>
        <p:spPr/>
        <p:txBody>
          <a:bodyPr>
            <a:normAutofit fontScale="90000"/>
          </a:bodyPr>
          <a:lstStyle/>
          <a:p>
            <a:r>
              <a:rPr lang="tr-TR" b="1" dirty="0">
                <a:solidFill>
                  <a:srgbClr val="FF0000"/>
                </a:solidFill>
              </a:rPr>
              <a:t>Kiraya Verenin Sağlık Durumunun Kiralanana Geçmesini Gerektirmesi </a:t>
            </a:r>
          </a:p>
        </p:txBody>
      </p:sp>
      <p:sp>
        <p:nvSpPr>
          <p:cNvPr id="3" name="İçerik Yer Tutucusu 2">
            <a:extLst>
              <a:ext uri="{FF2B5EF4-FFF2-40B4-BE49-F238E27FC236}">
                <a16:creationId xmlns:a16="http://schemas.microsoft.com/office/drawing/2014/main" id="{2659B235-5609-A359-B6AE-244E46E4EDBC}"/>
              </a:ext>
            </a:extLst>
          </p:cNvPr>
          <p:cNvSpPr>
            <a:spLocks noGrp="1"/>
          </p:cNvSpPr>
          <p:nvPr>
            <p:ph idx="1"/>
          </p:nvPr>
        </p:nvSpPr>
        <p:spPr/>
        <p:txBody>
          <a:bodyPr>
            <a:normAutofit fontScale="92500" lnSpcReduction="10000"/>
          </a:bodyPr>
          <a:lstStyle/>
          <a:p>
            <a:pPr algn="just"/>
            <a:r>
              <a:rPr lang="tr-TR" dirty="0"/>
              <a:t>Kiraya veren sağlık nedenlerine bağlı olarak konut ihtiyacını öne sürerek kiralananın boşaltılmasını isteyebilir. Ancak kiraya verenin konut ihtiyacı olarak ileri sürdüğü sağlık nedenlerinin, onun kiralanan konutta oturmasını zorunlu kılması ve kiralananın sağlığı yönünden faydalı olması gerekir.</a:t>
            </a:r>
          </a:p>
          <a:p>
            <a:pPr algn="just"/>
            <a:r>
              <a:rPr lang="tr-TR" dirty="0"/>
              <a:t>Kiraya verenin sağlık durumunu ispat etmesi gerekir. Bunun için doktor raporu yeterlidir. Asansör bulunmayan üst katlardan birinde oturan kiraya veren, kalp rahatsızlığı geçirmesi nedeniyle birinci kattaki kiracısının kiralananı tahliye etmesini isteyebilir. Bu gibi durumlarda mahkeme ihtiyaç sahibini hastaneye sevk edebilir.</a:t>
            </a:r>
          </a:p>
        </p:txBody>
      </p:sp>
    </p:spTree>
    <p:extLst>
      <p:ext uri="{BB962C8B-B14F-4D97-AF65-F5344CB8AC3E}">
        <p14:creationId xmlns:p14="http://schemas.microsoft.com/office/powerpoint/2010/main" val="408674568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EB7B85-F850-FFF5-506D-2F8B909A3FDC}"/>
              </a:ext>
            </a:extLst>
          </p:cNvPr>
          <p:cNvSpPr>
            <a:spLocks noGrp="1"/>
          </p:cNvSpPr>
          <p:nvPr>
            <p:ph type="title"/>
          </p:nvPr>
        </p:nvSpPr>
        <p:spPr/>
        <p:txBody>
          <a:bodyPr>
            <a:normAutofit fontScale="90000"/>
          </a:bodyPr>
          <a:lstStyle/>
          <a:p>
            <a:r>
              <a:rPr lang="tr-TR" b="1" dirty="0">
                <a:solidFill>
                  <a:srgbClr val="FF0000"/>
                </a:solidFill>
              </a:rPr>
              <a:t>Kiralananın Fiziki, Ekonomik ve Konum Yönünden Daha Elverişli Olması </a:t>
            </a:r>
          </a:p>
        </p:txBody>
      </p:sp>
      <p:sp>
        <p:nvSpPr>
          <p:cNvPr id="3" name="İçerik Yer Tutucusu 2">
            <a:extLst>
              <a:ext uri="{FF2B5EF4-FFF2-40B4-BE49-F238E27FC236}">
                <a16:creationId xmlns:a16="http://schemas.microsoft.com/office/drawing/2014/main" id="{E7DBCED8-AD0A-3840-AD6B-ADD6DC430A19}"/>
              </a:ext>
            </a:extLst>
          </p:cNvPr>
          <p:cNvSpPr>
            <a:spLocks noGrp="1"/>
          </p:cNvSpPr>
          <p:nvPr>
            <p:ph idx="1"/>
          </p:nvPr>
        </p:nvSpPr>
        <p:spPr/>
        <p:txBody>
          <a:bodyPr>
            <a:normAutofit fontScale="85000" lnSpcReduction="10000"/>
          </a:bodyPr>
          <a:lstStyle/>
          <a:p>
            <a:pPr algn="just"/>
            <a:r>
              <a:rPr lang="tr-TR" dirty="0"/>
              <a:t>Kiraya verenin hâlihazırda oturduğu konutunun fiziki özelliklerinin tahliyesi istenen kiralanana göre daha elverişsiz olması nedeniyle tahliye davası açılabilir. Bunun için kiraya verenin mevcut durumunun değişmesi de ihtiyacın varlığını geçerli kılar.</a:t>
            </a:r>
          </a:p>
          <a:p>
            <a:pPr algn="just"/>
            <a:r>
              <a:rPr lang="tr-TR" dirty="0"/>
              <a:t>Kiraya verenin anne ve babasının yanına yerleşecek olması ve oturduğu evin birlikte yaşamak için yetersiz olması konut ihtiyacı nedeniyle tahliye davası açabilmek için doktrinde geçerli kabul edilmiştir. Aynı şekilde konut ihtiyacı öne süren kişinin, evlenmesi, çocuklarının büyümesi ve öğrenci olan çocuklarının yanına dönmesi nedeniyle oturduğu evin dar gelmesi ve tahliyesini istediği kiralananın daha geniş olması veya ihtiyacını karşılayacak nitelikte olması ihtiyacın varlığını gösterir.</a:t>
            </a:r>
          </a:p>
        </p:txBody>
      </p:sp>
    </p:spTree>
    <p:extLst>
      <p:ext uri="{BB962C8B-B14F-4D97-AF65-F5344CB8AC3E}">
        <p14:creationId xmlns:p14="http://schemas.microsoft.com/office/powerpoint/2010/main" val="337291599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FB7142-E350-DD3D-7FA4-AAEF25862E2E}"/>
              </a:ext>
            </a:extLst>
          </p:cNvPr>
          <p:cNvSpPr>
            <a:spLocks noGrp="1"/>
          </p:cNvSpPr>
          <p:nvPr>
            <p:ph type="title"/>
          </p:nvPr>
        </p:nvSpPr>
        <p:spPr/>
        <p:txBody>
          <a:bodyPr>
            <a:normAutofit fontScale="90000"/>
          </a:bodyPr>
          <a:lstStyle/>
          <a:p>
            <a:r>
              <a:rPr lang="tr-TR" b="1" dirty="0">
                <a:solidFill>
                  <a:srgbClr val="FF0000"/>
                </a:solidFill>
              </a:rPr>
              <a:t>Kiralananın Fiziki, Ekonomik ve Konum Yönünden Daha Elverişli Olması </a:t>
            </a:r>
            <a:endParaRPr lang="tr-TR" dirty="0"/>
          </a:p>
        </p:txBody>
      </p:sp>
      <p:sp>
        <p:nvSpPr>
          <p:cNvPr id="3" name="İçerik Yer Tutucusu 2">
            <a:extLst>
              <a:ext uri="{FF2B5EF4-FFF2-40B4-BE49-F238E27FC236}">
                <a16:creationId xmlns:a16="http://schemas.microsoft.com/office/drawing/2014/main" id="{57A79D35-5E7C-A6DE-C737-066FB34085C8}"/>
              </a:ext>
            </a:extLst>
          </p:cNvPr>
          <p:cNvSpPr>
            <a:spLocks noGrp="1"/>
          </p:cNvSpPr>
          <p:nvPr>
            <p:ph idx="1"/>
          </p:nvPr>
        </p:nvSpPr>
        <p:spPr/>
        <p:txBody>
          <a:bodyPr>
            <a:normAutofit fontScale="85000" lnSpcReduction="10000"/>
          </a:bodyPr>
          <a:lstStyle/>
          <a:p>
            <a:pPr algn="just"/>
            <a:r>
              <a:rPr lang="tr-TR" dirty="0"/>
              <a:t>Kiraya verenin daha konforlu şartlarda yaşamak istemesi, fiziki şartları öne sürerek talep ettiği konut ihtiyacının varlığına delil teşkil etmez. Zira ihtiyacın zorunlu ve samimi kabul edilebilmesi için hâlihazırda oturduğu konutun kiralanana nazaran yetersiz olması gerekir. Bir görüşe göre, konut ihtiyacı nedeniyle tahliye talebinde bulunan kişinin, bazı durumlarda daha konforlu bir konutta oturmak istemesi geçerli bir neden sayılmalıdır. Örneğin, kiraya verenin sobalı olan hâlihazırda oturduğu evden kaloriferli kiralanana taşınmak istemesi zorunlu bir konut ihtiyacı oluşturacaktır.</a:t>
            </a:r>
          </a:p>
          <a:p>
            <a:pPr algn="just"/>
            <a:r>
              <a:rPr lang="tr-TR" dirty="0"/>
              <a:t>Lüks bir dairede oturan kiraya verenin geçim sıkıntısı içinde bulunması nedeniyle daha küçük kiralanana geçmek istemesi de haklı bir ihtiyaç nedeni olarak görülmüştür.</a:t>
            </a:r>
          </a:p>
        </p:txBody>
      </p:sp>
    </p:spTree>
    <p:extLst>
      <p:ext uri="{BB962C8B-B14F-4D97-AF65-F5344CB8AC3E}">
        <p14:creationId xmlns:p14="http://schemas.microsoft.com/office/powerpoint/2010/main" val="215821756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rPr>
              <a:t>Kiralananın Fiziki, Ekonomik ve Konum Yönünden Daha Elverişli Olması </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Konut ihtiyacı nedeniyle açılan tahliye davalarına en sık rastlananlardan biri de kiralananın, kiraya verenin hâlihazırda oturduğu konuta göre daha ekonomik olmasıdır. Kiraya verenin mali durumunun eskiye nazaran daha kötü olması nedeniyle hâlihazırda oturduğu konutun yakıt, aidat ve temizlik gibi giderlerini karşılamakta zorlanması durumunda konut ihtiyacının varlığı kabul edilir. Zira günümüz şartlarında özellikle apartman dairelerinde aidat ve yakıt giderlerinin çok yüksek olmasıyla birlikte kiraya verenin de ekonomik yönden sıkıntı içinde olması konut ihtiyacının haklı bir nedene dayandığını gösterir.</a:t>
            </a:r>
          </a:p>
          <a:p>
            <a:endParaRPr lang="tr-TR" dirty="0"/>
          </a:p>
        </p:txBody>
      </p:sp>
    </p:spTree>
    <p:extLst>
      <p:ext uri="{BB962C8B-B14F-4D97-AF65-F5344CB8AC3E}">
        <p14:creationId xmlns:p14="http://schemas.microsoft.com/office/powerpoint/2010/main" val="314236498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D43FAB-5140-3E15-79BE-01A10210B0D6}"/>
              </a:ext>
            </a:extLst>
          </p:cNvPr>
          <p:cNvSpPr>
            <a:spLocks noGrp="1"/>
          </p:cNvSpPr>
          <p:nvPr>
            <p:ph type="title"/>
          </p:nvPr>
        </p:nvSpPr>
        <p:spPr/>
        <p:txBody>
          <a:bodyPr>
            <a:normAutofit fontScale="90000"/>
          </a:bodyPr>
          <a:lstStyle/>
          <a:p>
            <a:r>
              <a:rPr lang="tr-TR" b="1" dirty="0">
                <a:solidFill>
                  <a:srgbClr val="FF0000"/>
                </a:solidFill>
              </a:rPr>
              <a:t>Kiralananın Fiziki, Ekonomik ve Konum Yönünden Daha Elverişli Olması </a:t>
            </a:r>
            <a:endParaRPr lang="tr-TR" dirty="0"/>
          </a:p>
        </p:txBody>
      </p:sp>
      <p:sp>
        <p:nvSpPr>
          <p:cNvPr id="3" name="İçerik Yer Tutucusu 2">
            <a:extLst>
              <a:ext uri="{FF2B5EF4-FFF2-40B4-BE49-F238E27FC236}">
                <a16:creationId xmlns:a16="http://schemas.microsoft.com/office/drawing/2014/main" id="{D1770ACE-7618-B313-3486-1865F5CDC7C4}"/>
              </a:ext>
            </a:extLst>
          </p:cNvPr>
          <p:cNvSpPr>
            <a:spLocks noGrp="1"/>
          </p:cNvSpPr>
          <p:nvPr>
            <p:ph idx="1"/>
          </p:nvPr>
        </p:nvSpPr>
        <p:spPr/>
        <p:txBody>
          <a:bodyPr>
            <a:normAutofit/>
          </a:bodyPr>
          <a:lstStyle/>
          <a:p>
            <a:pPr algn="just"/>
            <a:r>
              <a:rPr lang="tr-TR" dirty="0"/>
              <a:t>Kiraya verenin kendisine ait hâlihazırda oturduğu konutunu boşaltıp, bu konutu daha yüksek kira bedeliyle kiralamak amacıyla kiralananın tahliyesini istemesi TMK m. 2 uyarınca dürüstlük kuralına aykırılık oluşturur. Zira bir hakkın dürüstlük kuralına aykırı kullanılması hakkın kötüye kullanıldığı anlamına geleceğinden kiraya verenin öne sürdüğü konut ihtiyacı gerçek ve samimi kabul edilmeyecektir. Ancak kendisine ait oturduğu konutu kiracıya teklif eden kiraya verenin ihtiyaç talebi gerçek ve samimi sayılmıştır.</a:t>
            </a:r>
          </a:p>
        </p:txBody>
      </p:sp>
    </p:spTree>
    <p:extLst>
      <p:ext uri="{BB962C8B-B14F-4D97-AF65-F5344CB8AC3E}">
        <p14:creationId xmlns:p14="http://schemas.microsoft.com/office/powerpoint/2010/main" val="325483341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697EA7-FC1A-F4C9-A2EC-5805523CF687}"/>
              </a:ext>
            </a:extLst>
          </p:cNvPr>
          <p:cNvSpPr>
            <a:spLocks noGrp="1"/>
          </p:cNvSpPr>
          <p:nvPr>
            <p:ph type="title"/>
          </p:nvPr>
        </p:nvSpPr>
        <p:spPr/>
        <p:txBody>
          <a:bodyPr>
            <a:normAutofit fontScale="90000"/>
          </a:bodyPr>
          <a:lstStyle/>
          <a:p>
            <a:r>
              <a:rPr lang="tr-TR" b="1" dirty="0">
                <a:solidFill>
                  <a:srgbClr val="FF0000"/>
                </a:solidFill>
              </a:rPr>
              <a:t>Kiralananın Fiziki, Ekonomik ve Konum Yönünden Daha Elverişli Olması </a:t>
            </a:r>
            <a:endParaRPr lang="tr-TR" dirty="0"/>
          </a:p>
        </p:txBody>
      </p:sp>
      <p:sp>
        <p:nvSpPr>
          <p:cNvPr id="3" name="İçerik Yer Tutucusu 2">
            <a:extLst>
              <a:ext uri="{FF2B5EF4-FFF2-40B4-BE49-F238E27FC236}">
                <a16:creationId xmlns:a16="http://schemas.microsoft.com/office/drawing/2014/main" id="{FFFE75E6-B549-AE1C-E512-A63F0DD840C7}"/>
              </a:ext>
            </a:extLst>
          </p:cNvPr>
          <p:cNvSpPr>
            <a:spLocks noGrp="1"/>
          </p:cNvSpPr>
          <p:nvPr>
            <p:ph idx="1"/>
          </p:nvPr>
        </p:nvSpPr>
        <p:spPr/>
        <p:txBody>
          <a:bodyPr>
            <a:normAutofit fontScale="85000" lnSpcReduction="20000"/>
          </a:bodyPr>
          <a:lstStyle/>
          <a:p>
            <a:pPr algn="just"/>
            <a:r>
              <a:rPr lang="tr-TR" dirty="0"/>
              <a:t>Kiraya verenin oturduğu konutun güven ve emniyet açısından kiralanana nazaran daha emniyetsiz olması da ihtiyacın zorunlu olduğunu gösterir. Buna karşılık, kiralananın konut ihtiyacını öne süren kişinin işine ve çocuklarının okuluna yakın olmasının gerçek ve samimi bir ihtiyaç nedeni kabul edilmediği görülmektedir. Ancak bazı yazarlar, kiralananın konum olarak kiraya verenin hâlihazırda oturduğu konuta göre işe ve çocukların okuluna daha yakın olmasının konut ihtiyacı oluşturacağı görüşündedir. Özellikle büyük şehirlerde kişinin trafik ve gürültü gibi olumsuzluklarla uzun süreler yolculuk yapması, büyük güçlükler içinde işine veya okuluna ulaşmasına katlanması beklenemez. Zira sağlık sorunları nedeniyle tahliye kararı verilebildiği gibi, trafik ve gürültü unsurların da stres gibi psikolojik hastalıkları doğurması olası olduğundan işe veya okula daha yakın olan kiralanana taşınmak isteyen kiraya verenin talebi kabul edilmelidir.</a:t>
            </a:r>
          </a:p>
          <a:p>
            <a:endParaRPr lang="tr-TR" dirty="0"/>
          </a:p>
        </p:txBody>
      </p:sp>
    </p:spTree>
    <p:extLst>
      <p:ext uri="{BB962C8B-B14F-4D97-AF65-F5344CB8AC3E}">
        <p14:creationId xmlns:p14="http://schemas.microsoft.com/office/powerpoint/2010/main" val="369785927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DBC4AE-32D1-4FB2-9158-3ACE0320C221}"/>
              </a:ext>
            </a:extLst>
          </p:cNvPr>
          <p:cNvSpPr>
            <a:spLocks noGrp="1"/>
          </p:cNvSpPr>
          <p:nvPr>
            <p:ph type="title"/>
          </p:nvPr>
        </p:nvSpPr>
        <p:spPr/>
        <p:txBody>
          <a:bodyPr/>
          <a:lstStyle/>
          <a:p>
            <a:r>
              <a:rPr lang="tr-TR" b="1" dirty="0">
                <a:solidFill>
                  <a:srgbClr val="FF0000"/>
                </a:solidFill>
              </a:rPr>
              <a:t>Gereksinim İhtiyacı</a:t>
            </a:r>
          </a:p>
        </p:txBody>
      </p:sp>
      <p:sp>
        <p:nvSpPr>
          <p:cNvPr id="3" name="İçerik Yer Tutucusu 2">
            <a:extLst>
              <a:ext uri="{FF2B5EF4-FFF2-40B4-BE49-F238E27FC236}">
                <a16:creationId xmlns:a16="http://schemas.microsoft.com/office/drawing/2014/main" id="{3779268B-9998-4471-814C-1EDB5CA1BDF2}"/>
              </a:ext>
            </a:extLst>
          </p:cNvPr>
          <p:cNvSpPr>
            <a:spLocks noGrp="1"/>
          </p:cNvSpPr>
          <p:nvPr>
            <p:ph idx="1"/>
          </p:nvPr>
        </p:nvSpPr>
        <p:spPr/>
        <p:txBody>
          <a:bodyPr>
            <a:normAutofit fontScale="77500" lnSpcReduction="20000"/>
          </a:bodyPr>
          <a:lstStyle/>
          <a:p>
            <a:pPr algn="just"/>
            <a:r>
              <a:rPr lang="tr-TR" dirty="0"/>
              <a:t>Yargıtay’ın yerleşik içtihatlarıyla kabul edildiği üzere, maddede sayılan kişilerin konut gereksiniminin gerçek, samimi ve zorunlu olması ve bu hususu davacının ispatlaması gerekir. Kiraya verenin kira bedelini artırmak, kiracıyı huzursuz etmek, kiracıdan kurtulmak, konutu daha rahat satabilmek gibi maksatlarla tahliye isteminde bulunduğu hallerde, esasen gerçek bir konut gereksiniminin bulunmadığı ve ihtiyaç iddiasının da gerçeği yansıtmadığı kabul edilecektir. </a:t>
            </a:r>
          </a:p>
          <a:p>
            <a:pPr algn="just"/>
            <a:r>
              <a:rPr lang="tr-TR" dirty="0"/>
              <a:t>Bu anlamda konut ihtiyacının gerçek ve samimi olup olmadığının takdiri hakime ait olup, hakim bu durumu tespit ederken kiraya verenin ve maddede sayılan yakınlarının sosyal, ekonomik, kültürel, mesleki ve sağlık durumlarını dikkate almalıdır. </a:t>
            </a:r>
          </a:p>
          <a:p>
            <a:pPr algn="just"/>
            <a:r>
              <a:rPr lang="tr-TR" dirty="0"/>
              <a:t>Kiraya verenin kiraya vermiş olduğu birden fazla konutunun bulunması durumunda, her iki taşınmaz da kiraya verenin ihtiyaçlarını karşılamaya yeterli olması durumunda kiraya veren davayı istediği kiracıya açabilmektedir. </a:t>
            </a:r>
          </a:p>
        </p:txBody>
      </p:sp>
    </p:spTree>
    <p:extLst>
      <p:ext uri="{BB962C8B-B14F-4D97-AF65-F5344CB8AC3E}">
        <p14:creationId xmlns:p14="http://schemas.microsoft.com/office/powerpoint/2010/main" val="150909070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D1EB11-E07A-55D2-E6B9-0CE07BEB7BAD}"/>
              </a:ext>
            </a:extLst>
          </p:cNvPr>
          <p:cNvSpPr>
            <a:spLocks noGrp="1"/>
          </p:cNvSpPr>
          <p:nvPr>
            <p:ph type="title"/>
          </p:nvPr>
        </p:nvSpPr>
        <p:spPr/>
        <p:txBody>
          <a:bodyPr/>
          <a:lstStyle/>
          <a:p>
            <a:r>
              <a:rPr lang="tr-TR" b="1" dirty="0">
                <a:solidFill>
                  <a:srgbClr val="FF0000"/>
                </a:solidFill>
              </a:rPr>
              <a:t>Gereksinim İhtiyacı</a:t>
            </a:r>
            <a:endParaRPr lang="tr-TR" dirty="0"/>
          </a:p>
        </p:txBody>
      </p:sp>
      <p:sp>
        <p:nvSpPr>
          <p:cNvPr id="3" name="İçerik Yer Tutucusu 2">
            <a:extLst>
              <a:ext uri="{FF2B5EF4-FFF2-40B4-BE49-F238E27FC236}">
                <a16:creationId xmlns:a16="http://schemas.microsoft.com/office/drawing/2014/main" id="{99727032-4D18-58BB-B2DC-AFE11E8EA860}"/>
              </a:ext>
            </a:extLst>
          </p:cNvPr>
          <p:cNvSpPr>
            <a:spLocks noGrp="1"/>
          </p:cNvSpPr>
          <p:nvPr>
            <p:ph idx="1"/>
          </p:nvPr>
        </p:nvSpPr>
        <p:spPr/>
        <p:txBody>
          <a:bodyPr>
            <a:normAutofit fontScale="85000" lnSpcReduction="20000"/>
          </a:bodyPr>
          <a:lstStyle/>
          <a:p>
            <a:pPr algn="just"/>
            <a:r>
              <a:rPr lang="tr-TR" dirty="0"/>
              <a:t>Kiraya veren kendi konutunda oturmasına rağmen, sağlık koşulları nedeniyle (örneğin, sürekli hastaneye yakın olma ihtiyacı oluşturan bir hastalık) kiralananı tahliye etmek istemesi gerçek ve samimi bir ihtiyaç kabul edilirken; kiraya verenin oturduğu konutun ulaşım olanakları varsa, kiralananın işyerine daha yakın olması gerçek ve samimi bir ihtiyaç olarak değerlendirilmemiştir.</a:t>
            </a:r>
          </a:p>
          <a:p>
            <a:pPr algn="just"/>
            <a:r>
              <a:rPr lang="tr-TR" dirty="0"/>
              <a:t>Kiraya veren öne sürdüğü ihtiyacı başka yollardan karşılayabiliyorsa, ihtiyaç gerçek ve samimi kabul edilemez. Örneğin, kiraya veren kendi oturduğu konutun gürültülü olduğunu öne sürerek kiralananın boşaltılmasını isteyemez. Ancak kiraya verenin sürekli uyku bozukluğu olması veya sessiz bir ortamda çalışmasını gerektirecek bir işte çalışması durumunda, gürültü gerçek ve samimi bir ihtiyaç olarak kabul edilebilir.</a:t>
            </a:r>
          </a:p>
          <a:p>
            <a:endParaRPr lang="tr-TR" dirty="0"/>
          </a:p>
        </p:txBody>
      </p:sp>
    </p:spTree>
    <p:extLst>
      <p:ext uri="{BB962C8B-B14F-4D97-AF65-F5344CB8AC3E}">
        <p14:creationId xmlns:p14="http://schemas.microsoft.com/office/powerpoint/2010/main" val="275691578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4C38C2-DF2B-2B54-707D-E73C31232E01}"/>
              </a:ext>
            </a:extLst>
          </p:cNvPr>
          <p:cNvSpPr>
            <a:spLocks noGrp="1"/>
          </p:cNvSpPr>
          <p:nvPr>
            <p:ph type="title"/>
          </p:nvPr>
        </p:nvSpPr>
        <p:spPr/>
        <p:txBody>
          <a:bodyPr/>
          <a:lstStyle/>
          <a:p>
            <a:r>
              <a:rPr lang="tr-TR" b="1" dirty="0">
                <a:solidFill>
                  <a:srgbClr val="FF0000"/>
                </a:solidFill>
              </a:rPr>
              <a:t>Gereksinim İhtiyacı</a:t>
            </a:r>
            <a:endParaRPr lang="tr-TR" dirty="0"/>
          </a:p>
        </p:txBody>
      </p:sp>
      <p:sp>
        <p:nvSpPr>
          <p:cNvPr id="3" name="İçerik Yer Tutucusu 2">
            <a:extLst>
              <a:ext uri="{FF2B5EF4-FFF2-40B4-BE49-F238E27FC236}">
                <a16:creationId xmlns:a16="http://schemas.microsoft.com/office/drawing/2014/main" id="{EBEB451C-E27E-701B-AAEA-4B48CB76A742}"/>
              </a:ext>
            </a:extLst>
          </p:cNvPr>
          <p:cNvSpPr>
            <a:spLocks noGrp="1"/>
          </p:cNvSpPr>
          <p:nvPr>
            <p:ph idx="1"/>
          </p:nvPr>
        </p:nvSpPr>
        <p:spPr/>
        <p:txBody>
          <a:bodyPr>
            <a:normAutofit fontScale="92500" lnSpcReduction="20000"/>
          </a:bodyPr>
          <a:lstStyle/>
          <a:p>
            <a:pPr algn="just"/>
            <a:r>
              <a:rPr lang="tr-TR" dirty="0"/>
              <a:t>„„Taraflar arasındaki uyuşmazlık ihtiyaç iddiasının samimi olup, olmadığı noktasındadır. Davacı ihtarnamede ve dava dilekçesinde taşınmaza kendi ihtiyacı olduğunu belirtmiş, ancak daha sonraki beyanlarında taşınmaza kayınpederinin ihtiyacı olduğunu, son olarak da oğlunun evlenerek bu evde oturacağını, kayınpederinin de onunla birlikte oturacağını bildirmiştir. Ancak ihtiyaçlı oğlunun nişan ve evlilik hazırlığı içinde olduğuna dair bir belge ve delil ibraz etmemiştir. Davacı tanığının ihtiyaç iddiasına ilişkin bir beyanı yoktur. Davacı ihtiyaç iddiasının gerçek samimi, zorunlu olduğunu kanıtlama yükümlülüğü altındadır. Mevcut delillere göre iddianın kanıtlandığından bahsedilemez.‟‟ Yargıtay 6. HD, 22.03.2012 tarih ve E. 2012/814, K. 2012/4701 sayılı kararı.</a:t>
            </a:r>
          </a:p>
        </p:txBody>
      </p:sp>
    </p:spTree>
    <p:extLst>
      <p:ext uri="{BB962C8B-B14F-4D97-AF65-F5344CB8AC3E}">
        <p14:creationId xmlns:p14="http://schemas.microsoft.com/office/powerpoint/2010/main" val="2367251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790F33-CD52-23B9-83F7-957E2F160172}"/>
              </a:ext>
            </a:extLst>
          </p:cNvPr>
          <p:cNvSpPr>
            <a:spLocks noGrp="1"/>
          </p:cNvSpPr>
          <p:nvPr>
            <p:ph type="title"/>
          </p:nvPr>
        </p:nvSpPr>
        <p:spPr/>
        <p:txBody>
          <a:bodyPr/>
          <a:lstStyle/>
          <a:p>
            <a:r>
              <a:rPr lang="tr-TR" b="1" dirty="0">
                <a:solidFill>
                  <a:srgbClr val="FF0000"/>
                </a:solidFill>
              </a:rPr>
              <a:t>Yan Giderler</a:t>
            </a:r>
            <a:endParaRPr lang="tr-TR" dirty="0"/>
          </a:p>
        </p:txBody>
      </p:sp>
      <p:sp>
        <p:nvSpPr>
          <p:cNvPr id="3" name="İçerik Yer Tutucusu 2">
            <a:extLst>
              <a:ext uri="{FF2B5EF4-FFF2-40B4-BE49-F238E27FC236}">
                <a16:creationId xmlns:a16="http://schemas.microsoft.com/office/drawing/2014/main" id="{5B8DE14E-89AF-9A72-9AA5-81F05363F713}"/>
              </a:ext>
            </a:extLst>
          </p:cNvPr>
          <p:cNvSpPr>
            <a:spLocks noGrp="1"/>
          </p:cNvSpPr>
          <p:nvPr>
            <p:ph idx="1"/>
          </p:nvPr>
        </p:nvSpPr>
        <p:spPr/>
        <p:txBody>
          <a:bodyPr/>
          <a:lstStyle/>
          <a:p>
            <a:pPr algn="just"/>
            <a:r>
              <a:rPr lang="tr-TR" sz="2800" dirty="0"/>
              <a:t>Bu çerçevede kiracı, Türk Borçlar Kanunu’nun 341’inci maddesi uyarınca ödemek zorunda olduğu, elektrik, su, ısınma ve apartman aidatı gibi kullanım giderlerini ya da sözleşmeyle kararlaştırılan diğer yan giderleri ödemediği takdirde de kiraya veren, Türk Borçlar Kanunu’nun 315’inci maddesine göre, sözleşmeyi feshedip, kiralananın geri verilmesini isteyebilecektir. Genel olarak Türk Borçlar Kanunu’nun kira sözleşmesini düzenleyen hükümlerinin kiracıyı koruduğu ifade edilse de, Türk Borçlar Kanunu’nun 315’inci maddesinde, kira bedelinin haricinde yan giderlerin ödenmemesinin de fesih sebebi olarak yer alması, tamamen kiracı aleyhine bir düzenlemedir.</a:t>
            </a:r>
          </a:p>
          <a:p>
            <a:endParaRPr lang="tr-TR" dirty="0"/>
          </a:p>
        </p:txBody>
      </p:sp>
    </p:spTree>
    <p:extLst>
      <p:ext uri="{BB962C8B-B14F-4D97-AF65-F5344CB8AC3E}">
        <p14:creationId xmlns:p14="http://schemas.microsoft.com/office/powerpoint/2010/main" val="310417397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Kiraya Verenin İşyeri İhtiyacı</a:t>
            </a:r>
          </a:p>
        </p:txBody>
      </p:sp>
      <p:sp>
        <p:nvSpPr>
          <p:cNvPr id="3" name="İçerik Yer Tutucusu 2"/>
          <p:cNvSpPr>
            <a:spLocks noGrp="1"/>
          </p:cNvSpPr>
          <p:nvPr>
            <p:ph idx="1"/>
          </p:nvPr>
        </p:nvSpPr>
        <p:spPr/>
        <p:txBody>
          <a:bodyPr>
            <a:normAutofit lnSpcReduction="10000"/>
          </a:bodyPr>
          <a:lstStyle/>
          <a:p>
            <a:pPr algn="just"/>
            <a:r>
              <a:rPr lang="tr-TR" dirty="0"/>
              <a:t>Kiraya verenin işyeri ihtiyacı bakımından verilen örnekler: kiracının işsiz olması veya mevcut işinden ayrılacak olması(işle ilgili ciddi girişimlerin olup olmadığı araştırılmalı, bir şirketin faal ortağı olmak davanın reddi için yeterli sayılmaktadır), ikinci iş yapma isteği, işlerin büyümesi, ihtiyacın işle doğrudan ilgili olması, meslek ve sanatın bizzat icra edilmesi zorunluluğu, kiraya verenin kirada olması, kiralananın daha elverişli olması.</a:t>
            </a:r>
          </a:p>
          <a:p>
            <a:pPr algn="just"/>
            <a:r>
              <a:rPr lang="tr-TR" dirty="0"/>
              <a:t>İhtiyacın gerçek ve samimi olması, az çok sürekli olması, kira sözleşmesinin yapılmasından sonra ortaya çıkması gerekir.</a:t>
            </a:r>
          </a:p>
        </p:txBody>
      </p:sp>
    </p:spTree>
    <p:extLst>
      <p:ext uri="{BB962C8B-B14F-4D97-AF65-F5344CB8AC3E}">
        <p14:creationId xmlns:p14="http://schemas.microsoft.com/office/powerpoint/2010/main" val="414286701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ADEA0C-97C1-4E53-AB5B-6CB19EC6844A}"/>
              </a:ext>
            </a:extLst>
          </p:cNvPr>
          <p:cNvSpPr>
            <a:spLocks noGrp="1"/>
          </p:cNvSpPr>
          <p:nvPr>
            <p:ph type="title"/>
          </p:nvPr>
        </p:nvSpPr>
        <p:spPr/>
        <p:txBody>
          <a:bodyPr/>
          <a:lstStyle/>
          <a:p>
            <a:r>
              <a:rPr lang="tr-TR" b="1" dirty="0">
                <a:solidFill>
                  <a:srgbClr val="FF0000"/>
                </a:solidFill>
              </a:rPr>
              <a:t>Kiraya Verenin İşyeri İhtiyacı</a:t>
            </a:r>
            <a:endParaRPr lang="tr-TR" dirty="0"/>
          </a:p>
        </p:txBody>
      </p:sp>
      <p:sp>
        <p:nvSpPr>
          <p:cNvPr id="3" name="İçerik Yer Tutucusu 2">
            <a:extLst>
              <a:ext uri="{FF2B5EF4-FFF2-40B4-BE49-F238E27FC236}">
                <a16:creationId xmlns:a16="http://schemas.microsoft.com/office/drawing/2014/main" id="{A6F1FE8F-FA9D-43E5-AC06-A07383837562}"/>
              </a:ext>
            </a:extLst>
          </p:cNvPr>
          <p:cNvSpPr>
            <a:spLocks noGrp="1"/>
          </p:cNvSpPr>
          <p:nvPr>
            <p:ph idx="1"/>
          </p:nvPr>
        </p:nvSpPr>
        <p:spPr/>
        <p:txBody>
          <a:bodyPr>
            <a:normAutofit/>
          </a:bodyPr>
          <a:lstStyle/>
          <a:p>
            <a:pPr algn="just"/>
            <a:r>
              <a:rPr lang="tr-TR" dirty="0"/>
              <a:t>İşyeri ihtiyacının kabulü için, tahliyesi istenen işyerinde maddede anılan kişiler tarafından işin bizzat veya bazı yardımcılarla icra edilebilecek olması gerekir. Mülga kanunda aranan bizzat icra etme şartının yeni düzenlemede aranmamış olduğu gözden kaçmamalıdır. İşyeri ihtiyacı sebebiyle tahliye talebinde sadece ticaret yapılacağının beyan edilmesi yetmez, yapılacak işin de belirtilmesi gerekir. </a:t>
            </a:r>
          </a:p>
        </p:txBody>
      </p:sp>
    </p:spTree>
    <p:extLst>
      <p:ext uri="{BB962C8B-B14F-4D97-AF65-F5344CB8AC3E}">
        <p14:creationId xmlns:p14="http://schemas.microsoft.com/office/powerpoint/2010/main" val="357586404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C1346B-8AAA-532E-16B8-715D887DF0A0}"/>
              </a:ext>
            </a:extLst>
          </p:cNvPr>
          <p:cNvSpPr>
            <a:spLocks noGrp="1"/>
          </p:cNvSpPr>
          <p:nvPr>
            <p:ph type="title"/>
          </p:nvPr>
        </p:nvSpPr>
        <p:spPr/>
        <p:txBody>
          <a:bodyPr/>
          <a:lstStyle/>
          <a:p>
            <a:r>
              <a:rPr lang="tr-TR" b="1" dirty="0">
                <a:solidFill>
                  <a:srgbClr val="FF0000"/>
                </a:solidFill>
              </a:rPr>
              <a:t>Kiraya Verenin İşyeri İhtiyacı</a:t>
            </a:r>
            <a:endParaRPr lang="tr-TR" dirty="0"/>
          </a:p>
        </p:txBody>
      </p:sp>
      <p:sp>
        <p:nvSpPr>
          <p:cNvPr id="3" name="İçerik Yer Tutucusu 2">
            <a:extLst>
              <a:ext uri="{FF2B5EF4-FFF2-40B4-BE49-F238E27FC236}">
                <a16:creationId xmlns:a16="http://schemas.microsoft.com/office/drawing/2014/main" id="{44790D1E-61CF-F19D-866A-CC77ED082F25}"/>
              </a:ext>
            </a:extLst>
          </p:cNvPr>
          <p:cNvSpPr>
            <a:spLocks noGrp="1"/>
          </p:cNvSpPr>
          <p:nvPr>
            <p:ph idx="1"/>
          </p:nvPr>
        </p:nvSpPr>
        <p:spPr/>
        <p:txBody>
          <a:bodyPr>
            <a:normAutofit fontScale="92500" lnSpcReduction="10000"/>
          </a:bodyPr>
          <a:lstStyle/>
          <a:p>
            <a:pPr algn="just"/>
            <a:r>
              <a:rPr lang="tr-TR" dirty="0"/>
              <a:t>İhtiyacın gerçek ve samimiliği açısından hakim, kiralananın yapılacak işe fiziki anlamda örneğin metrekare bakımından uygunluğunu da araştıracaktır. Kiraya verenin işsiz olması, yaptığı işe ek veya yeni bir iş kuracak olması, kiralanan taşınmazın ekonomik, fiziki açıdan veya konum açısından daha elverişli olması işyeri ihtiyacının mevcut kabul edildiği durumlara örnektir.</a:t>
            </a:r>
          </a:p>
          <a:p>
            <a:pPr algn="just"/>
            <a:r>
              <a:rPr lang="tr-TR" dirty="0"/>
              <a:t>Tapuda mesken olarak kayıtlı olan bir taşınmazın, yönetim planında aksine hüküm bulunmadıkça veya diğer kat maliklerinin onayı alınmadıkça, Kat Mülkiyeti Kanunu uyarınca işyeri olarak kullanılmasının mümkün olmadığına dikkat etmek gerekmektedir. </a:t>
            </a:r>
          </a:p>
          <a:p>
            <a:endParaRPr lang="tr-TR" dirty="0"/>
          </a:p>
        </p:txBody>
      </p:sp>
    </p:spTree>
    <p:extLst>
      <p:ext uri="{BB962C8B-B14F-4D97-AF65-F5344CB8AC3E}">
        <p14:creationId xmlns:p14="http://schemas.microsoft.com/office/powerpoint/2010/main" val="234043234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07A436-D547-4742-AE41-61B600CA4704}"/>
              </a:ext>
            </a:extLst>
          </p:cNvPr>
          <p:cNvSpPr>
            <a:spLocks noGrp="1"/>
          </p:cNvSpPr>
          <p:nvPr>
            <p:ph type="title"/>
          </p:nvPr>
        </p:nvSpPr>
        <p:spPr/>
        <p:txBody>
          <a:bodyPr/>
          <a:lstStyle/>
          <a:p>
            <a:r>
              <a:rPr lang="tr-TR" b="1" dirty="0">
                <a:solidFill>
                  <a:srgbClr val="FF0000"/>
                </a:solidFill>
              </a:rPr>
              <a:t>Kiraya Verenin İşyeri İhtiyacı</a:t>
            </a:r>
            <a:endParaRPr lang="tr-TR" dirty="0"/>
          </a:p>
        </p:txBody>
      </p:sp>
      <p:sp>
        <p:nvSpPr>
          <p:cNvPr id="3" name="İçerik Yer Tutucusu 2">
            <a:extLst>
              <a:ext uri="{FF2B5EF4-FFF2-40B4-BE49-F238E27FC236}">
                <a16:creationId xmlns:a16="http://schemas.microsoft.com/office/drawing/2014/main" id="{99C804C2-BE94-4DA4-81D7-13CDDF2FF805}"/>
              </a:ext>
            </a:extLst>
          </p:cNvPr>
          <p:cNvSpPr>
            <a:spLocks noGrp="1"/>
          </p:cNvSpPr>
          <p:nvPr>
            <p:ph idx="1"/>
          </p:nvPr>
        </p:nvSpPr>
        <p:spPr/>
        <p:txBody>
          <a:bodyPr/>
          <a:lstStyle/>
          <a:p>
            <a:pPr algn="just"/>
            <a:r>
              <a:rPr lang="tr-TR" dirty="0"/>
              <a:t>Yargıtay konut kiralarından farklı olarak işyeri kiralarında, kiraya verenin kirada olmasını tek başına yeterli saymamakta, tahliye tehdidi altında olmasını veya ihtiyaç duyduğu işyerinin en az kendisinin kirada olduğu işyeri kadar elverişli olmasını aramaktadır. Kiraya verenin işyerinin ara sokakta kiralananın ise ana caddede olması, memurluktan istifa ettiği ve yeni bir iş kuracak olması gibi durumlar işyeri ihtiyacının mevcut olduğu durumlar için akla gelebilir. </a:t>
            </a:r>
          </a:p>
        </p:txBody>
      </p:sp>
    </p:spTree>
    <p:extLst>
      <p:ext uri="{BB962C8B-B14F-4D97-AF65-F5344CB8AC3E}">
        <p14:creationId xmlns:p14="http://schemas.microsoft.com/office/powerpoint/2010/main" val="264847188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50DB31-A865-41A9-9C3D-286CC33D6BCB}"/>
              </a:ext>
            </a:extLst>
          </p:cNvPr>
          <p:cNvSpPr>
            <a:spLocks noGrp="1"/>
          </p:cNvSpPr>
          <p:nvPr>
            <p:ph type="title"/>
          </p:nvPr>
        </p:nvSpPr>
        <p:spPr/>
        <p:txBody>
          <a:bodyPr/>
          <a:lstStyle/>
          <a:p>
            <a:r>
              <a:rPr lang="tr-TR" b="1" dirty="0">
                <a:solidFill>
                  <a:srgbClr val="FF0000"/>
                </a:solidFill>
              </a:rPr>
              <a:t>Taraf Sıfatı</a:t>
            </a:r>
          </a:p>
        </p:txBody>
      </p:sp>
      <p:sp>
        <p:nvSpPr>
          <p:cNvPr id="3" name="İçerik Yer Tutucusu 2">
            <a:extLst>
              <a:ext uri="{FF2B5EF4-FFF2-40B4-BE49-F238E27FC236}">
                <a16:creationId xmlns:a16="http://schemas.microsoft.com/office/drawing/2014/main" id="{8A3A7E02-5DA8-474A-99E1-2A96418E6EC5}"/>
              </a:ext>
            </a:extLst>
          </p:cNvPr>
          <p:cNvSpPr>
            <a:spLocks noGrp="1"/>
          </p:cNvSpPr>
          <p:nvPr>
            <p:ph idx="1"/>
          </p:nvPr>
        </p:nvSpPr>
        <p:spPr/>
        <p:txBody>
          <a:bodyPr>
            <a:normAutofit fontScale="77500" lnSpcReduction="20000"/>
          </a:bodyPr>
          <a:lstStyle/>
          <a:p>
            <a:pPr algn="just"/>
            <a:r>
              <a:rPr lang="tr-TR" dirty="0"/>
              <a:t>Konut gereksinimi sebebiyle tahliyeden farklı olarak, burada işyeri gereksiniminden bahsedildiği için kiraya veren sıfatına sahip olmak kaydıyla tüzel kişiler de bu sebebe dayanarak tahliye davası açabilirler.  Revir ve yemekhane gibi yerler açısından da tahliye davası açılabilmelidir.</a:t>
            </a:r>
          </a:p>
          <a:p>
            <a:pPr algn="just"/>
            <a:r>
              <a:rPr lang="tr-TR" dirty="0"/>
              <a:t>Tüzel kişilerin Yargıtay kararlarının aksine, çalışanlarının lojman ihtiyacı sebebiyle tahliye davası açamamaları gerekir. Nitekim tüzel kişinin konut gereksiniminden bahsedilemeyeceği gibi, lojman gibi barınma yerleri de tüzel kişinin işyeri ihtiyacının kapsamına girmez. Tüzel kişi, üyelerinin, ortaklarının veya onların yakınlarının ihtiyacı için tahliye isteminde bulunamaz. </a:t>
            </a:r>
            <a:r>
              <a:rPr lang="tr-TR" dirty="0" err="1"/>
              <a:t>Yargıtayın</a:t>
            </a:r>
            <a:r>
              <a:rPr lang="tr-TR" dirty="0"/>
              <a:t> kamu tüzel kişilerinin kuruluş belgelerinde lojman tesis edebileceklerine dair düzenlemeler bulunmak kaydıyla konut ihtiyacı sebebiyle tahliye davası açabileceklerini kabul etmektedir. Ticari ortaklıklar açısından da kiraya veren şirketin ana sözleşmesinde, şirket personelinin genel, konaklama ve barınma ihtiyaçlarının karşılanmasına ilişkin bir hüküm yer alması kaydıyla bu hususu kabul etmektedir. </a:t>
            </a:r>
          </a:p>
        </p:txBody>
      </p:sp>
    </p:spTree>
    <p:extLst>
      <p:ext uri="{BB962C8B-B14F-4D97-AF65-F5344CB8AC3E}">
        <p14:creationId xmlns:p14="http://schemas.microsoft.com/office/powerpoint/2010/main" val="232747359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62090A-1FDA-D665-9368-532078228451}"/>
              </a:ext>
            </a:extLst>
          </p:cNvPr>
          <p:cNvSpPr>
            <a:spLocks noGrp="1"/>
          </p:cNvSpPr>
          <p:nvPr>
            <p:ph type="title"/>
          </p:nvPr>
        </p:nvSpPr>
        <p:spPr/>
        <p:txBody>
          <a:bodyPr/>
          <a:lstStyle/>
          <a:p>
            <a:r>
              <a:rPr lang="tr-TR" b="1" dirty="0">
                <a:solidFill>
                  <a:srgbClr val="FF0000"/>
                </a:solidFill>
              </a:rPr>
              <a:t>Taraf Sıfatı</a:t>
            </a:r>
            <a:endParaRPr lang="tr-TR" dirty="0"/>
          </a:p>
        </p:txBody>
      </p:sp>
      <p:sp>
        <p:nvSpPr>
          <p:cNvPr id="3" name="İçerik Yer Tutucusu 2">
            <a:extLst>
              <a:ext uri="{FF2B5EF4-FFF2-40B4-BE49-F238E27FC236}">
                <a16:creationId xmlns:a16="http://schemas.microsoft.com/office/drawing/2014/main" id="{0C100369-10F5-BD33-431B-72757EE75369}"/>
              </a:ext>
            </a:extLst>
          </p:cNvPr>
          <p:cNvSpPr>
            <a:spLocks noGrp="1"/>
          </p:cNvSpPr>
          <p:nvPr>
            <p:ph idx="1"/>
          </p:nvPr>
        </p:nvSpPr>
        <p:spPr/>
        <p:txBody>
          <a:bodyPr/>
          <a:lstStyle/>
          <a:p>
            <a:r>
              <a:rPr lang="tr-TR" dirty="0"/>
              <a:t>Dernek ve vakıflar, faaliyetlerini sürdürebilmek amacıyla TBK m. 350 hükmü kıyasen uygulanarak dava açabilmelidir. </a:t>
            </a:r>
          </a:p>
          <a:p>
            <a:r>
              <a:rPr lang="tr-TR" dirty="0"/>
              <a:t>Öte yandan, kiraya veren gerçek kişi, ortağı olduğu tüzel kişinin işyeri ihtiyacı sebebiyle de tahliye davası açamaz, çünkü tüzel kişinin ihtiyacı sebebiyle tahliye için kiraya veren sıfatının tüzel kişide olması gerekir. </a:t>
            </a:r>
          </a:p>
          <a:p>
            <a:endParaRPr lang="tr-TR" dirty="0"/>
          </a:p>
        </p:txBody>
      </p:sp>
    </p:spTree>
    <p:extLst>
      <p:ext uri="{BB962C8B-B14F-4D97-AF65-F5344CB8AC3E}">
        <p14:creationId xmlns:p14="http://schemas.microsoft.com/office/powerpoint/2010/main" val="246148786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600" b="1" dirty="0">
                <a:solidFill>
                  <a:srgbClr val="FF0000"/>
                </a:solidFill>
              </a:rPr>
              <a:t>Kiraya Verenden Kaynaklanan Sebepler: Kiraya Verenin ve Yeni Malikin İhtiyacı</a:t>
            </a:r>
            <a:endParaRPr lang="tr-TR" sz="3600" dirty="0"/>
          </a:p>
        </p:txBody>
      </p:sp>
      <p:sp>
        <p:nvSpPr>
          <p:cNvPr id="3" name="İçerik Yer Tutucusu 2"/>
          <p:cNvSpPr>
            <a:spLocks noGrp="1"/>
          </p:cNvSpPr>
          <p:nvPr>
            <p:ph idx="1"/>
          </p:nvPr>
        </p:nvSpPr>
        <p:spPr/>
        <p:txBody>
          <a:bodyPr>
            <a:normAutofit fontScale="92500"/>
          </a:bodyPr>
          <a:lstStyle/>
          <a:p>
            <a:pPr algn="just"/>
            <a:r>
              <a:rPr lang="tr-TR" dirty="0"/>
              <a:t>Kiralananı sonradan edinen kişi, onu kendisi, eşi, altsoyu, üstsoyu veya kanun gereği bakmakla yükümlü olduğu diğer kişiler için konut veya işyeri gereksinimi sebebiyle kullanma zorunluluğu varsa, edinme tarihinden başlayarak bir ay içinde durumu kiracıya yazılı olarak bildirmek koşuluyla, kira sözleşmesini altı ay sonra açacağı bir davayla sona erdirebilir.</a:t>
            </a:r>
          </a:p>
          <a:p>
            <a:pPr algn="just"/>
            <a:r>
              <a:rPr lang="tr-TR" dirty="0"/>
              <a:t>Kiralananı sonradan edinen kişi, dilerse gereksinim sebebiyle sözleşmeyi sona erdirme hakkını, sözleşme süresinin bitiminden başlayarak bir ay içinde açacağı dava yoluyla da kullanabilir.</a:t>
            </a:r>
          </a:p>
        </p:txBody>
      </p:sp>
    </p:spTree>
    <p:extLst>
      <p:ext uri="{BB962C8B-B14F-4D97-AF65-F5344CB8AC3E}">
        <p14:creationId xmlns:p14="http://schemas.microsoft.com/office/powerpoint/2010/main" val="130477574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B4CE4E-4913-86E0-D41B-4DA0B87F1ACC}"/>
              </a:ext>
            </a:extLst>
          </p:cNvPr>
          <p:cNvSpPr>
            <a:spLocks noGrp="1"/>
          </p:cNvSpPr>
          <p:nvPr>
            <p:ph type="title"/>
          </p:nvPr>
        </p:nvSpPr>
        <p:spPr/>
        <p:txBody>
          <a:bodyPr/>
          <a:lstStyle/>
          <a:p>
            <a:r>
              <a:rPr lang="tr-TR" b="1" dirty="0">
                <a:solidFill>
                  <a:srgbClr val="FF0000"/>
                </a:solidFill>
              </a:rPr>
              <a:t>Bildirim</a:t>
            </a:r>
          </a:p>
        </p:txBody>
      </p:sp>
      <p:sp>
        <p:nvSpPr>
          <p:cNvPr id="3" name="İçerik Yer Tutucusu 2">
            <a:extLst>
              <a:ext uri="{FF2B5EF4-FFF2-40B4-BE49-F238E27FC236}">
                <a16:creationId xmlns:a16="http://schemas.microsoft.com/office/drawing/2014/main" id="{6E2A3B09-1C5D-F42F-BDE5-A54134FAD593}"/>
              </a:ext>
            </a:extLst>
          </p:cNvPr>
          <p:cNvSpPr>
            <a:spLocks noGrp="1"/>
          </p:cNvSpPr>
          <p:nvPr>
            <p:ph idx="1"/>
          </p:nvPr>
        </p:nvSpPr>
        <p:spPr/>
        <p:txBody>
          <a:bodyPr/>
          <a:lstStyle/>
          <a:p>
            <a:pPr algn="just"/>
            <a:r>
              <a:rPr lang="tr-TR" dirty="0"/>
              <a:t>Kanun koyucu bildirimin mutlaka yazılı olarak yapılması gerektiğini belirtmiştir. Bu bir geçerlilik şartıdır. Ayrıca burada yalnızca iktisap olgusunun bildirilmesi yeterli olmayıp, kira sözleşmesinin sona erdirilmesi arzusunun da açıklanması gerekmektedir. Buna karşılık bildirimde tahliyenin ne zaman yapılmasının istendiğinin belirtilmesi zorunlu değildir. İktisap eden yazılı ihbarnamede altı aydan daha uzun bir süre vermişse, bu sürenin bitmesinden önce tahliye davası açması mümkün olmayacaktır. </a:t>
            </a:r>
          </a:p>
        </p:txBody>
      </p:sp>
    </p:spTree>
    <p:extLst>
      <p:ext uri="{BB962C8B-B14F-4D97-AF65-F5344CB8AC3E}">
        <p14:creationId xmlns:p14="http://schemas.microsoft.com/office/powerpoint/2010/main" val="374792538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CD84FF-BCE0-450A-9557-86B3BC4B16EB}"/>
              </a:ext>
            </a:extLst>
          </p:cNvPr>
          <p:cNvSpPr>
            <a:spLocks noGrp="1"/>
          </p:cNvSpPr>
          <p:nvPr>
            <p:ph type="title"/>
          </p:nvPr>
        </p:nvSpPr>
        <p:spPr/>
        <p:txBody>
          <a:bodyPr/>
          <a:lstStyle/>
          <a:p>
            <a:r>
              <a:rPr lang="tr-TR" b="1" dirty="0">
                <a:solidFill>
                  <a:srgbClr val="FF0000"/>
                </a:solidFill>
              </a:rPr>
              <a:t>Yeni Malikin İhtiyacı</a:t>
            </a:r>
          </a:p>
        </p:txBody>
      </p:sp>
      <p:sp>
        <p:nvSpPr>
          <p:cNvPr id="3" name="İçerik Yer Tutucusu 2">
            <a:extLst>
              <a:ext uri="{FF2B5EF4-FFF2-40B4-BE49-F238E27FC236}">
                <a16:creationId xmlns:a16="http://schemas.microsoft.com/office/drawing/2014/main" id="{665502F3-4301-4E42-8E7D-3B214FE3EA30}"/>
              </a:ext>
            </a:extLst>
          </p:cNvPr>
          <p:cNvSpPr>
            <a:spLocks noGrp="1"/>
          </p:cNvSpPr>
          <p:nvPr>
            <p:ph idx="1"/>
          </p:nvPr>
        </p:nvSpPr>
        <p:spPr/>
        <p:txBody>
          <a:bodyPr>
            <a:normAutofit fontScale="77500" lnSpcReduction="20000"/>
          </a:bodyPr>
          <a:lstStyle/>
          <a:p>
            <a:pPr algn="just"/>
            <a:r>
              <a:rPr lang="tr-TR" dirty="0"/>
              <a:t>Edinme, satım bağışlama, arsa payı karşılığı inşaat sözleşmesi, miras paylaşma sözleşmesi, ortaklığa sermaye koyulması, belirli mal bırakma, malvarlığı veya işletmenin devri gibi gibi yollarla olabileceği gibi mahkeme kararı, cebri icra veya mirasın paylaşılması yoluyla da gerçekleşebilir. Yargıtay, miras halinde tahliye davası açılıp açılamayacağı konusunda her iki yönde de kararları mevcuttur.</a:t>
            </a:r>
          </a:p>
          <a:p>
            <a:pPr algn="just"/>
            <a:r>
              <a:rPr lang="tr-TR" dirty="0"/>
              <a:t>İhtiyacı bulunmadığı için kendisi dava açamayan kiraya verenin muvazaalı devirlere başvurması ve taşınmazın mülkiyetini ihtiyacı var gözüken bir kimseye devretmesi mümkündür. Yargıtay, muvazaa iddiasının tahliye davasında ileri sürülemeyeceğini kabul etmektedir. Bu görüş, çok isabetli değildir. </a:t>
            </a:r>
          </a:p>
          <a:p>
            <a:pPr algn="just"/>
            <a:r>
              <a:rPr lang="tr-TR" dirty="0"/>
              <a:t>Paylı mülkiyet hakkına sahip olan paydaşlardan birinin, sonradan diğer payları elde etmesi halinde, bu kimse taşınmazı yeni edinen bir kimse olarak nitelendirilemez. </a:t>
            </a:r>
          </a:p>
        </p:txBody>
      </p:sp>
    </p:spTree>
    <p:extLst>
      <p:ext uri="{BB962C8B-B14F-4D97-AF65-F5344CB8AC3E}">
        <p14:creationId xmlns:p14="http://schemas.microsoft.com/office/powerpoint/2010/main" val="180706696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Tahliye Davası</a:t>
            </a:r>
          </a:p>
        </p:txBody>
      </p:sp>
      <p:sp>
        <p:nvSpPr>
          <p:cNvPr id="3" name="İçerik Yer Tutucusu 2"/>
          <p:cNvSpPr>
            <a:spLocks noGrp="1"/>
          </p:cNvSpPr>
          <p:nvPr>
            <p:ph idx="1"/>
          </p:nvPr>
        </p:nvSpPr>
        <p:spPr/>
        <p:txBody>
          <a:bodyPr>
            <a:normAutofit fontScale="92500" lnSpcReduction="10000"/>
          </a:bodyPr>
          <a:lstStyle/>
          <a:p>
            <a:pPr algn="just"/>
            <a:r>
              <a:rPr lang="tr-TR" dirty="0"/>
              <a:t>Yukarıda ele alınmış olan şartların gerçekleşmesi ile birlikte kiraya veren veya yeni malik dava açmak suretiyle kira sözleşmesini sona erdirme olanağına sahip olacaktır.</a:t>
            </a:r>
          </a:p>
          <a:p>
            <a:pPr algn="just"/>
            <a:r>
              <a:rPr lang="tr-TR" dirty="0"/>
              <a:t>TBK m. 350 uyarınca tahliye davası açma hakkı malikte değil kiraya verendedir. TBK m. 351 uyarınca davacı taşınmazı sonradan edinen kimsedir.</a:t>
            </a:r>
          </a:p>
          <a:p>
            <a:pPr algn="just"/>
            <a:r>
              <a:rPr lang="tr-TR" dirty="0"/>
              <a:t>TBK m. 350’ye göre davanın bir ay içinde açılması gerekmektedir. TBK m. 353’e göre, kiraya veren, en geç davanın açılması için öngörülen sürede dava açacağını kiracıya yazılı olarak bildirmişse, dava açma süresi bir kira yılı için uzamış sayılır.</a:t>
            </a:r>
          </a:p>
        </p:txBody>
      </p:sp>
    </p:spTree>
    <p:extLst>
      <p:ext uri="{BB962C8B-B14F-4D97-AF65-F5344CB8AC3E}">
        <p14:creationId xmlns:p14="http://schemas.microsoft.com/office/powerpoint/2010/main" val="3727573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E7614E-F2EC-4B12-9C93-85A21ED324C6}"/>
              </a:ext>
            </a:extLst>
          </p:cNvPr>
          <p:cNvSpPr>
            <a:spLocks noGrp="1"/>
          </p:cNvSpPr>
          <p:nvPr>
            <p:ph type="title"/>
          </p:nvPr>
        </p:nvSpPr>
        <p:spPr/>
        <p:txBody>
          <a:bodyPr/>
          <a:lstStyle/>
          <a:p>
            <a:r>
              <a:rPr lang="tr-TR" sz="4000" b="1" dirty="0">
                <a:solidFill>
                  <a:srgbClr val="FF0000"/>
                </a:solidFill>
              </a:rPr>
              <a:t>Kira Bedelinin Ödenmemesi Halinde Kiraya Verenin Sahip Olduğu Haklar</a:t>
            </a:r>
          </a:p>
        </p:txBody>
      </p:sp>
      <p:sp>
        <p:nvSpPr>
          <p:cNvPr id="3" name="İçerik Yer Tutucusu 2">
            <a:extLst>
              <a:ext uri="{FF2B5EF4-FFF2-40B4-BE49-F238E27FC236}">
                <a16:creationId xmlns:a16="http://schemas.microsoft.com/office/drawing/2014/main" id="{77C6D7CF-A8C6-4276-811B-24B2616ACE37}"/>
              </a:ext>
            </a:extLst>
          </p:cNvPr>
          <p:cNvSpPr>
            <a:spLocks noGrp="1"/>
          </p:cNvSpPr>
          <p:nvPr>
            <p:ph idx="1"/>
          </p:nvPr>
        </p:nvSpPr>
        <p:spPr/>
        <p:txBody>
          <a:bodyPr/>
          <a:lstStyle/>
          <a:p>
            <a:pPr marL="0" indent="0" algn="just">
              <a:spcBef>
                <a:spcPts val="0"/>
              </a:spcBef>
              <a:buNone/>
              <a:defRPr/>
            </a:pPr>
            <a:r>
              <a:rPr lang="tr-TR" sz="2800" b="1" dirty="0">
                <a:solidFill>
                  <a:srgbClr val="FF0000"/>
                </a:solidFill>
                <a:cs typeface="Times New Roman" pitchFamily="18" charset="0"/>
              </a:rPr>
              <a:t>Kira bedelinin ödenmemesi halinde kiraya verenin sahip olduğu iki hak vardır. Bunlar; </a:t>
            </a:r>
          </a:p>
          <a:p>
            <a:pPr marL="357188" indent="-269875" algn="just">
              <a:spcBef>
                <a:spcPts val="0"/>
              </a:spcBef>
              <a:defRPr/>
            </a:pPr>
            <a:r>
              <a:rPr lang="tr-TR" sz="2800" b="1" i="1" dirty="0">
                <a:cs typeface="Times New Roman" pitchFamily="18" charset="0"/>
              </a:rPr>
              <a:t>Ödenmeyen kira bedelini talep etme: </a:t>
            </a:r>
            <a:r>
              <a:rPr lang="tr-TR" sz="2800" dirty="0">
                <a:cs typeface="Times New Roman" pitchFamily="18" charset="0"/>
              </a:rPr>
              <a:t>Para borcunun ifasında temerrüt ve sonuçları: Kira bedeli ve </a:t>
            </a:r>
            <a:r>
              <a:rPr lang="tr-TR" sz="2800" b="1" dirty="0">
                <a:cs typeface="Times New Roman" pitchFamily="18" charset="0"/>
              </a:rPr>
              <a:t>temerrüt faizi talep etme</a:t>
            </a:r>
            <a:r>
              <a:rPr lang="tr-TR" sz="2800" dirty="0">
                <a:solidFill>
                  <a:srgbClr val="505050"/>
                </a:solidFill>
              </a:rPr>
              <a:t> </a:t>
            </a:r>
            <a:r>
              <a:rPr lang="tr-TR" sz="2800" dirty="0"/>
              <a:t>Kiracı, kusuru olmadığını ispatlasa bile, temerrüt faizini ödemek zorunda kalacaktır. Yine, </a:t>
            </a:r>
            <a:r>
              <a:rPr lang="tr-TR" sz="2800" dirty="0">
                <a:hlinkClick r:id="rId2">
                  <a:extLst>
                    <a:ext uri="{A12FA001-AC4F-418D-AE19-62706E023703}">
                      <ahyp:hlinkClr xmlns:ahyp="http://schemas.microsoft.com/office/drawing/2018/hyperlinkcolor" val="tx"/>
                    </a:ext>
                  </a:extLst>
                </a:hlinkClick>
              </a:rPr>
              <a:t>TBK m. 122</a:t>
            </a:r>
            <a:r>
              <a:rPr lang="tr-TR" sz="2800" dirty="0"/>
              <a:t> uyarınca, temerrüt faizini aşan bir zarara uğramış olan alacaklı, bu zararını ispatlarsa, borçlu bu aşkın zararı da ödemek zorunda olacaktır. Fakat, kiracı, kendisine hiçbir kusurun yüklenemeyeceğini ispatlarsa, aşkın zarardan sorumlu olmayacaktır.</a:t>
            </a:r>
          </a:p>
          <a:p>
            <a:pPr marL="357188" indent="-269875" algn="just">
              <a:spcBef>
                <a:spcPts val="0"/>
              </a:spcBef>
              <a:defRPr/>
            </a:pPr>
            <a:r>
              <a:rPr lang="tr-TR" sz="2800" dirty="0">
                <a:cs typeface="Times New Roman" pitchFamily="18" charset="0"/>
              </a:rPr>
              <a:t>TTK m. 8’e göre, ticari işlerde faiz oranı serbestçe belirlenebilir. </a:t>
            </a:r>
          </a:p>
          <a:p>
            <a:endParaRPr lang="tr-TR" dirty="0"/>
          </a:p>
        </p:txBody>
      </p:sp>
    </p:spTree>
    <p:extLst>
      <p:ext uri="{BB962C8B-B14F-4D97-AF65-F5344CB8AC3E}">
        <p14:creationId xmlns:p14="http://schemas.microsoft.com/office/powerpoint/2010/main" val="95292676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Tahliye Davası</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Yeni malik, edinme tarihinden başlayarak 1 ay içinde durumu kiracıya yazılı olarak bildirmek koşuluyla, kira sözleşmesini 6 ay sonra açacağı bir davayla sona erdirebilir. Kira sözleşmesinde taraf değişikliğinin yevmiye defterine kayıt anında söz konusu olacağı kabul edilmektedir. Cebri icra yoluyla satış gerçekleştiğinde bir aylık süre satışın gerçekleşmesinden itibaren hesaplanmalıdır. İhtar, bir aylık süre içerisinde kiracıya varmalıdır.</a:t>
            </a:r>
          </a:p>
          <a:p>
            <a:pPr algn="just"/>
            <a:r>
              <a:rPr lang="tr-TR" dirty="0"/>
              <a:t>Kiralananı sonradan edinen kişi, dilerse gereksinim sebebiyle sözleşmeyi sona erdirme hakkını, sözleşme süresinin bitiminden başlayarak bir ay içinde açacağı dava yoluyla da kullanabilir.</a:t>
            </a:r>
          </a:p>
          <a:p>
            <a:endParaRPr lang="tr-TR" dirty="0"/>
          </a:p>
        </p:txBody>
      </p:sp>
    </p:spTree>
    <p:extLst>
      <p:ext uri="{BB962C8B-B14F-4D97-AF65-F5344CB8AC3E}">
        <p14:creationId xmlns:p14="http://schemas.microsoft.com/office/powerpoint/2010/main" val="279035297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4739FD-FD36-4E51-ADF0-DA50B22DDF9C}"/>
              </a:ext>
            </a:extLst>
          </p:cNvPr>
          <p:cNvSpPr>
            <a:spLocks noGrp="1"/>
          </p:cNvSpPr>
          <p:nvPr>
            <p:ph type="title"/>
          </p:nvPr>
        </p:nvSpPr>
        <p:spPr/>
        <p:txBody>
          <a:bodyPr/>
          <a:lstStyle/>
          <a:p>
            <a:r>
              <a:rPr lang="tr-TR" b="1" dirty="0">
                <a:solidFill>
                  <a:srgbClr val="FF0000"/>
                </a:solidFill>
              </a:rPr>
              <a:t>Tahliye Davasında Sürenin Başlangıcı</a:t>
            </a:r>
          </a:p>
        </p:txBody>
      </p:sp>
      <p:sp>
        <p:nvSpPr>
          <p:cNvPr id="3" name="İçerik Yer Tutucusu 2">
            <a:extLst>
              <a:ext uri="{FF2B5EF4-FFF2-40B4-BE49-F238E27FC236}">
                <a16:creationId xmlns:a16="http://schemas.microsoft.com/office/drawing/2014/main" id="{E4A2CD6B-C109-4A31-81B7-FCB5DBCB9E33}"/>
              </a:ext>
            </a:extLst>
          </p:cNvPr>
          <p:cNvSpPr>
            <a:spLocks noGrp="1"/>
          </p:cNvSpPr>
          <p:nvPr>
            <p:ph idx="1"/>
          </p:nvPr>
        </p:nvSpPr>
        <p:spPr/>
        <p:txBody>
          <a:bodyPr>
            <a:normAutofit fontScale="77500" lnSpcReduction="20000"/>
          </a:bodyPr>
          <a:lstStyle/>
          <a:p>
            <a:pPr algn="just"/>
            <a:r>
              <a:rPr lang="tr-TR" dirty="0"/>
              <a:t>Tahliye davasının süresinde açılıp açılmadığını tespit açısından kira sözleşmelerinin başlangıcının bilinmesi önem arz eder. Bu anlamda, kira sözleşmesinin başlangıcını tahliye davasını açan ispat ile yükümlü olup, söz konusu tarih her türlü delil ile ispat edilebilir. Elektrik, su, doğalgaz, telefon, internet bağlantısı için ilgili kurum ve kuruluşlar ile yapılan sözleşmeler ispat aracı olabileceği gibi, tanık anlatımlarına dayanarak da kira sözleşmesinin başlangıç tarihi ispat edilebilecektir. Davacı tarafından ispatlanamadığı halde ise, davalının bildirdiği tarih kira sözleşmesinin başlangıç tarihi kabul edilecektir. </a:t>
            </a:r>
          </a:p>
          <a:p>
            <a:pPr algn="just"/>
            <a:r>
              <a:rPr lang="tr-TR" dirty="0"/>
              <a:t>Yargıtay’a göre tahliye davalarında dava açma süresi kamu düzenine ilişkin olup mahkemece resen göz önünde bulundurulmalıdır. Aynı zamanda, davacının ihtiyaç sebebiyle önceki dönemde açtığı tahliye davasında verilen karar, daha sonraki dönemlerde açılan tahliye davası için kesin hüküm oluşturmaz. </a:t>
            </a:r>
          </a:p>
        </p:txBody>
      </p:sp>
    </p:spTree>
    <p:extLst>
      <p:ext uri="{BB962C8B-B14F-4D97-AF65-F5344CB8AC3E}">
        <p14:creationId xmlns:p14="http://schemas.microsoft.com/office/powerpoint/2010/main" val="3634752781"/>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Davanın Sonuçları</a:t>
            </a:r>
          </a:p>
        </p:txBody>
      </p:sp>
      <p:sp>
        <p:nvSpPr>
          <p:cNvPr id="3" name="İçerik Yer Tutucusu 2"/>
          <p:cNvSpPr>
            <a:spLocks noGrp="1"/>
          </p:cNvSpPr>
          <p:nvPr>
            <p:ph idx="1"/>
          </p:nvPr>
        </p:nvSpPr>
        <p:spPr/>
        <p:txBody>
          <a:bodyPr>
            <a:normAutofit lnSpcReduction="10000"/>
          </a:bodyPr>
          <a:lstStyle/>
          <a:p>
            <a:pPr algn="just"/>
            <a:r>
              <a:rPr lang="tr-TR" dirty="0"/>
              <a:t>Kira sözleşmesi, hakim kararı ile sona erer. Fiili kira ilişkisinin devam etmesi nedeniyle kiracı kira bedeline denk gelen bir miktarı ödemekle yükümlü olacaktır.</a:t>
            </a:r>
          </a:p>
          <a:p>
            <a:pPr algn="just"/>
            <a:r>
              <a:rPr lang="tr-TR" dirty="0"/>
              <a:t>Kiraya veren haklı sebep olmaksızın kiralananı üç yıl geçmedikçe eski kiracısından başkasına kiralayamaz.</a:t>
            </a:r>
          </a:p>
          <a:p>
            <a:pPr algn="just"/>
            <a:r>
              <a:rPr lang="tr-TR" dirty="0"/>
              <a:t>TBK m. 355’e göre, kiraya veren bu hükümlere aykırı davrandığı takdirde, eski kiracısına son kira yılında ödenmiş olan bir yıllık kira bedelinden az olmamak üzere tazminat ödemekle yükümlüdür.</a:t>
            </a:r>
          </a:p>
        </p:txBody>
      </p:sp>
    </p:spTree>
    <p:extLst>
      <p:ext uri="{BB962C8B-B14F-4D97-AF65-F5344CB8AC3E}">
        <p14:creationId xmlns:p14="http://schemas.microsoft.com/office/powerpoint/2010/main" val="237806800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Yeniden İnşa ve İmar</a:t>
            </a:r>
          </a:p>
        </p:txBody>
      </p:sp>
      <p:sp>
        <p:nvSpPr>
          <p:cNvPr id="3" name="İçerik Yer Tutucusu 2"/>
          <p:cNvSpPr>
            <a:spLocks noGrp="1"/>
          </p:cNvSpPr>
          <p:nvPr>
            <p:ph idx="1"/>
          </p:nvPr>
        </p:nvSpPr>
        <p:spPr/>
        <p:txBody>
          <a:bodyPr>
            <a:normAutofit fontScale="85000" lnSpcReduction="20000"/>
          </a:bodyPr>
          <a:lstStyle/>
          <a:p>
            <a:pPr algn="just"/>
            <a:r>
              <a:rPr lang="tr-TR" dirty="0"/>
              <a:t>MADDE 350- Kiraya veren, kira sözleşmesini;</a:t>
            </a:r>
          </a:p>
          <a:p>
            <a:pPr algn="just"/>
            <a:r>
              <a:rPr lang="tr-TR" dirty="0"/>
              <a:t>2. Kiralananın yeniden inşası veya imarı amacıyla esaslı onarımı, genişletilmesi ya da değiştirilmesi gerekli ve bu işler sırasında kiralananın kullanımı imkânsız ise, belirli süreli sözleşmelerde sürenin sonunda, belirsiz süreli sözleşmelerde kiraya ilişkin genel hükümlere göre fesih dönemine ve fesih bildirimi için öngörülen sürelere uyularak belirlenecek tarihten başlayarak bir ay içinde açacağı dava ile sona erdirebilir.</a:t>
            </a:r>
          </a:p>
          <a:p>
            <a:pPr algn="just"/>
            <a:r>
              <a:rPr lang="tr-TR" dirty="0"/>
              <a:t>Yeniden inşa, taşınmazın yıkılarak yeniden yapılmasıdır. İmar amacı, kiralanan taşınmazın daha kullanışlı iyi bir hale sokulmasıdır.</a:t>
            </a:r>
          </a:p>
          <a:p>
            <a:pPr algn="just"/>
            <a:r>
              <a:rPr lang="tr-TR" dirty="0"/>
              <a:t>Taşınmazın onarımının, genişletilmesinin ya da değiştirilmesinin söz konusu olması gerekir. Yıkımın zorunlu olması halinde kira sözleşmesinin imkansızlık nedeniyle sona erdiğinin kabul edilmesi gerekmektedir.</a:t>
            </a:r>
          </a:p>
        </p:txBody>
      </p:sp>
    </p:spTree>
    <p:extLst>
      <p:ext uri="{BB962C8B-B14F-4D97-AF65-F5344CB8AC3E}">
        <p14:creationId xmlns:p14="http://schemas.microsoft.com/office/powerpoint/2010/main" val="1773874329"/>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Yeniden İnşa ve İmar</a:t>
            </a:r>
            <a:endParaRPr lang="tr-TR" dirty="0"/>
          </a:p>
        </p:txBody>
      </p:sp>
      <p:sp>
        <p:nvSpPr>
          <p:cNvPr id="3" name="İçerik Yer Tutucusu 2"/>
          <p:cNvSpPr>
            <a:spLocks noGrp="1"/>
          </p:cNvSpPr>
          <p:nvPr>
            <p:ph idx="1"/>
          </p:nvPr>
        </p:nvSpPr>
        <p:spPr/>
        <p:txBody>
          <a:bodyPr>
            <a:normAutofit lnSpcReduction="10000"/>
          </a:bodyPr>
          <a:lstStyle/>
          <a:p>
            <a:pPr algn="just"/>
            <a:r>
              <a:rPr lang="tr-TR" dirty="0"/>
              <a:t>Taşınmazın esaslı onarımı, genişletilmesi ya da değiştirilmesine yönelik projenin tahliye davasında ibrazı ve bu projenin </a:t>
            </a:r>
            <a:r>
              <a:rPr lang="tr-TR" dirty="0" err="1"/>
              <a:t>fennen</a:t>
            </a:r>
            <a:r>
              <a:rPr lang="tr-TR" dirty="0"/>
              <a:t> ve hukuken mümkün olması gerekir.</a:t>
            </a:r>
          </a:p>
          <a:p>
            <a:pPr algn="just"/>
            <a:r>
              <a:rPr lang="tr-TR" dirty="0"/>
              <a:t>Tarihi eser niteliğindeki taşınmazların yeniden yapılması ve hatta esaslı tadilata tabi tutulması için Kültür Varlıklarını koruma kurulundan izin alınması gerekmektedir. İmar planları ile ilgili açılmış bir dava varsa tahliye davasında söz konusu davanın bekletici mesele yapılması gerekmektedir. </a:t>
            </a:r>
          </a:p>
          <a:p>
            <a:pPr algn="just"/>
            <a:r>
              <a:rPr lang="tr-TR" dirty="0"/>
              <a:t>Tahliye davası açılması gerekmektedir. </a:t>
            </a:r>
          </a:p>
          <a:p>
            <a:endParaRPr lang="tr-TR" dirty="0"/>
          </a:p>
        </p:txBody>
      </p:sp>
    </p:spTree>
    <p:extLst>
      <p:ext uri="{BB962C8B-B14F-4D97-AF65-F5344CB8AC3E}">
        <p14:creationId xmlns:p14="http://schemas.microsoft.com/office/powerpoint/2010/main" val="344645739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8C7CA2-B370-430D-9A99-FA1E1BB2F980}"/>
              </a:ext>
            </a:extLst>
          </p:cNvPr>
          <p:cNvSpPr>
            <a:spLocks noGrp="1"/>
          </p:cNvSpPr>
          <p:nvPr>
            <p:ph type="title"/>
          </p:nvPr>
        </p:nvSpPr>
        <p:spPr/>
        <p:txBody>
          <a:bodyPr/>
          <a:lstStyle/>
          <a:p>
            <a:r>
              <a:rPr lang="tr-TR" b="1" dirty="0">
                <a:solidFill>
                  <a:srgbClr val="FF0000"/>
                </a:solidFill>
              </a:rPr>
              <a:t>Taraf Sıfatı</a:t>
            </a:r>
          </a:p>
        </p:txBody>
      </p:sp>
      <p:sp>
        <p:nvSpPr>
          <p:cNvPr id="3" name="İçerik Yer Tutucusu 2">
            <a:extLst>
              <a:ext uri="{FF2B5EF4-FFF2-40B4-BE49-F238E27FC236}">
                <a16:creationId xmlns:a16="http://schemas.microsoft.com/office/drawing/2014/main" id="{6772B8B7-B92C-46D3-BC22-56E6D0D76CF3}"/>
              </a:ext>
            </a:extLst>
          </p:cNvPr>
          <p:cNvSpPr>
            <a:spLocks noGrp="1"/>
          </p:cNvSpPr>
          <p:nvPr>
            <p:ph idx="1"/>
          </p:nvPr>
        </p:nvSpPr>
        <p:spPr/>
        <p:txBody>
          <a:bodyPr>
            <a:normAutofit fontScale="85000" lnSpcReduction="10000"/>
          </a:bodyPr>
          <a:lstStyle/>
          <a:p>
            <a:pPr algn="just"/>
            <a:r>
              <a:rPr lang="tr-TR" dirty="0"/>
              <a:t>Birden çok kiraya verenin olduğu ve aralarında paylı mülkiyet ilişkisinin bulunduğu durumda, konut ve işyeri gereksinimi sebebiyle tahliye davasından farklı olarak, yeniden inşa </a:t>
            </a:r>
            <a:r>
              <a:rPr lang="tr-TR" dirty="0" err="1"/>
              <a:t>TMK’nun</a:t>
            </a:r>
            <a:r>
              <a:rPr lang="tr-TR" dirty="0"/>
              <a:t> 691. maddesi anlamında olağanüstü yönetim işlerinden olduğundan, bu amaçla tahliye davasının açılabilmesi için paydaşların tamamının karar almak suretiyle bu davayı açması gerekecektir. İmar amaçlı esaslı onarım, genişletme veya değiştirme için ise pay ve paydaş çokluğuyla karar alınıp davanın açılması gerekir. </a:t>
            </a:r>
          </a:p>
          <a:p>
            <a:pPr algn="just"/>
            <a:r>
              <a:rPr lang="tr-TR" dirty="0"/>
              <a:t>Kiraya verenler arasındaki ilişkinin elbirliğiyle mülkiyet olduğu durumlarda ise tamamının izni veya icazeti gerekecektir. Davalı kiracı olup, birden fazla olması durumunda hepsine karşı açılması gerekecektir. </a:t>
            </a:r>
          </a:p>
        </p:txBody>
      </p:sp>
    </p:spTree>
    <p:extLst>
      <p:ext uri="{BB962C8B-B14F-4D97-AF65-F5344CB8AC3E}">
        <p14:creationId xmlns:p14="http://schemas.microsoft.com/office/powerpoint/2010/main" val="341709499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945AC8-9E35-4DED-8A96-29250C235887}"/>
              </a:ext>
            </a:extLst>
          </p:cNvPr>
          <p:cNvSpPr>
            <a:spLocks noGrp="1"/>
          </p:cNvSpPr>
          <p:nvPr>
            <p:ph type="title"/>
          </p:nvPr>
        </p:nvSpPr>
        <p:spPr/>
        <p:txBody>
          <a:bodyPr/>
          <a:lstStyle/>
          <a:p>
            <a:r>
              <a:rPr lang="tr-TR" b="1" dirty="0">
                <a:solidFill>
                  <a:srgbClr val="FF0000"/>
                </a:solidFill>
              </a:rPr>
              <a:t>Yeniden İnşa veya İmar Şartı</a:t>
            </a:r>
          </a:p>
        </p:txBody>
      </p:sp>
      <p:sp>
        <p:nvSpPr>
          <p:cNvPr id="3" name="İçerik Yer Tutucusu 2">
            <a:extLst>
              <a:ext uri="{FF2B5EF4-FFF2-40B4-BE49-F238E27FC236}">
                <a16:creationId xmlns:a16="http://schemas.microsoft.com/office/drawing/2014/main" id="{86784E09-2E04-4773-AB3A-C5406F6D6840}"/>
              </a:ext>
            </a:extLst>
          </p:cNvPr>
          <p:cNvSpPr>
            <a:spLocks noGrp="1"/>
          </p:cNvSpPr>
          <p:nvPr>
            <p:ph idx="1"/>
          </p:nvPr>
        </p:nvSpPr>
        <p:spPr/>
        <p:txBody>
          <a:bodyPr>
            <a:normAutofit/>
          </a:bodyPr>
          <a:lstStyle/>
          <a:p>
            <a:pPr algn="just"/>
            <a:r>
              <a:rPr lang="tr-TR" dirty="0"/>
              <a:t>Kanun, yapının yeniden inşasının gerekli olduğu ya da imar amacıyla yapının esaslı onarımının, genişletilmesinin veya değiştirilmesinin gerekli olduğu hallerde kiralananın tahliyesinin istenebileceğini kabul etmiştir. Doktrinde ifade edildiği üzere yeniden inşa yapının yıkılıp yeniden yapılmasıdır. İmar amacı ise yıkılma şartı olmaksızın yapının daha iyi duruma getirilmesini, haraplıktan kurtarılmasını, güzelleştirilmesini, daha kullanışlı hale getirilmesini ifade eder.</a:t>
            </a:r>
          </a:p>
        </p:txBody>
      </p:sp>
    </p:spTree>
    <p:extLst>
      <p:ext uri="{BB962C8B-B14F-4D97-AF65-F5344CB8AC3E}">
        <p14:creationId xmlns:p14="http://schemas.microsoft.com/office/powerpoint/2010/main" val="166107896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157ABE-B881-3335-590B-C870B8E1DDF4}"/>
              </a:ext>
            </a:extLst>
          </p:cNvPr>
          <p:cNvSpPr>
            <a:spLocks noGrp="1"/>
          </p:cNvSpPr>
          <p:nvPr>
            <p:ph type="title"/>
          </p:nvPr>
        </p:nvSpPr>
        <p:spPr/>
        <p:txBody>
          <a:bodyPr/>
          <a:lstStyle/>
          <a:p>
            <a:r>
              <a:rPr lang="tr-TR" b="1" dirty="0">
                <a:solidFill>
                  <a:srgbClr val="FF0000"/>
                </a:solidFill>
              </a:rPr>
              <a:t>Yeniden İnşa veya İmar Şartı</a:t>
            </a:r>
            <a:endParaRPr lang="tr-TR" dirty="0"/>
          </a:p>
        </p:txBody>
      </p:sp>
      <p:sp>
        <p:nvSpPr>
          <p:cNvPr id="3" name="İçerik Yer Tutucusu 2">
            <a:extLst>
              <a:ext uri="{FF2B5EF4-FFF2-40B4-BE49-F238E27FC236}">
                <a16:creationId xmlns:a16="http://schemas.microsoft.com/office/drawing/2014/main" id="{A864B35A-073D-E18A-88D5-833709A5E5CD}"/>
              </a:ext>
            </a:extLst>
          </p:cNvPr>
          <p:cNvSpPr>
            <a:spLocks noGrp="1"/>
          </p:cNvSpPr>
          <p:nvPr>
            <p:ph idx="1"/>
          </p:nvPr>
        </p:nvSpPr>
        <p:spPr/>
        <p:txBody>
          <a:bodyPr/>
          <a:lstStyle/>
          <a:p>
            <a:pPr algn="just"/>
            <a:r>
              <a:rPr lang="tr-TR" dirty="0"/>
              <a:t>Depremde kısmen yıkılması, kullanma ömrünün sona ermesi veya kentsel dönüşüm gibi yasal zorunluluk halinde binanın yeniden inşası gerekirken; yukarıya kat ilavesi için ahşap tavanın betonarme hale getirilmesi, asansör ve banyo konulması gibi sosyal ihtiyacı karşılayacak duruma getirilmesi hallerinde; binaların kolonlarının güçlendirilmesi, asansör ve kolon ilavesi ile otele dönüştürülmesi, kalorifer için tadilat yapılması hallerinde; yeni pencereler açılması, ısı yalıtımı yapılması hallerinde imar amacı mevcuttur. </a:t>
            </a:r>
          </a:p>
          <a:p>
            <a:endParaRPr lang="tr-TR" dirty="0"/>
          </a:p>
        </p:txBody>
      </p:sp>
    </p:spTree>
    <p:extLst>
      <p:ext uri="{BB962C8B-B14F-4D97-AF65-F5344CB8AC3E}">
        <p14:creationId xmlns:p14="http://schemas.microsoft.com/office/powerpoint/2010/main" val="131980264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9FA20E-2779-4625-987E-356342DE442C}"/>
              </a:ext>
            </a:extLst>
          </p:cNvPr>
          <p:cNvSpPr>
            <a:spLocks noGrp="1"/>
          </p:cNvSpPr>
          <p:nvPr>
            <p:ph type="title"/>
          </p:nvPr>
        </p:nvSpPr>
        <p:spPr/>
        <p:txBody>
          <a:bodyPr/>
          <a:lstStyle/>
          <a:p>
            <a:r>
              <a:rPr lang="tr-TR" b="1" dirty="0">
                <a:solidFill>
                  <a:srgbClr val="FF0000"/>
                </a:solidFill>
              </a:rPr>
              <a:t>Yeniden İnşa veya İmar Şartı</a:t>
            </a:r>
          </a:p>
        </p:txBody>
      </p:sp>
      <p:sp>
        <p:nvSpPr>
          <p:cNvPr id="3" name="İçerik Yer Tutucusu 2">
            <a:extLst>
              <a:ext uri="{FF2B5EF4-FFF2-40B4-BE49-F238E27FC236}">
                <a16:creationId xmlns:a16="http://schemas.microsoft.com/office/drawing/2014/main" id="{3B5CECDE-1F5B-46A6-ACC9-A6B4F619341D}"/>
              </a:ext>
            </a:extLst>
          </p:cNvPr>
          <p:cNvSpPr>
            <a:spLocks noGrp="1"/>
          </p:cNvSpPr>
          <p:nvPr>
            <p:ph idx="1"/>
          </p:nvPr>
        </p:nvSpPr>
        <p:spPr/>
        <p:txBody>
          <a:bodyPr>
            <a:normAutofit fontScale="77500" lnSpcReduction="20000"/>
          </a:bodyPr>
          <a:lstStyle/>
          <a:p>
            <a:pPr algn="just"/>
            <a:r>
              <a:rPr lang="tr-TR" dirty="0"/>
              <a:t>Kanunda öngörüldüğü üzere imar amacıyla yapılacak onarımın, genişletmenin ya da değiştirmenin esaslı olması gerekmektedir. Esaslı olmanın ölçütü olarak madde devamında ifade edilen “bu işler sırasında kiralananın kullanımının imkansız” olmasından yararlanılabileceği ifade edilmektedir. Bu anlamda ufak tefek değişiklikler, örneğin yapının ara duvar ile ikiye bölünmesi, yapıya yalnız iki kapı açılacak olması, taban döşemelerinin değiştirilmesi, çatı aktarımı esaslı kabul edilmemektedir. </a:t>
            </a:r>
          </a:p>
          <a:p>
            <a:pPr algn="just"/>
            <a:r>
              <a:rPr lang="tr-TR" dirty="0"/>
              <a:t>Esaslı olmayan, basit onarım, genişletme veya değiştirmelerde TBK 319 hükmünde yer alan geçici tahliyeden yararlanılabileceği ifade edilmektedir.</a:t>
            </a:r>
          </a:p>
          <a:p>
            <a:pPr algn="just"/>
            <a:r>
              <a:rPr lang="tr-TR" dirty="0"/>
              <a:t>Madde metninin devamında ifade edildiği üzere tüm bu işlemler sırasında kiralananın kullanımının imkansız olması aranmaktadır. Söz konusu imkansızlık ise bilirkişi marifetiyle tespit edilmelidir. Yargıtay oldukça eski bir kararında yapının kullanımının yüzde yetmiş beş tehlikeli olduğu yönünde bilirkişi raporuna istinaden tahliyeye karar verilmesini kabul etmiştir. </a:t>
            </a:r>
          </a:p>
        </p:txBody>
      </p:sp>
    </p:spTree>
    <p:extLst>
      <p:ext uri="{BB962C8B-B14F-4D97-AF65-F5344CB8AC3E}">
        <p14:creationId xmlns:p14="http://schemas.microsoft.com/office/powerpoint/2010/main" val="83620733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1CEF4F-EC3D-4F48-A49E-1092DD056193}"/>
              </a:ext>
            </a:extLst>
          </p:cNvPr>
          <p:cNvSpPr>
            <a:spLocks noGrp="1"/>
          </p:cNvSpPr>
          <p:nvPr>
            <p:ph type="title"/>
          </p:nvPr>
        </p:nvSpPr>
        <p:spPr/>
        <p:txBody>
          <a:bodyPr/>
          <a:lstStyle/>
          <a:p>
            <a:r>
              <a:rPr lang="tr-TR" b="1" dirty="0">
                <a:solidFill>
                  <a:srgbClr val="FF0000"/>
                </a:solidFill>
              </a:rPr>
              <a:t>Yeniden İnşa veya İmar Şartı</a:t>
            </a:r>
          </a:p>
        </p:txBody>
      </p:sp>
      <p:sp>
        <p:nvSpPr>
          <p:cNvPr id="3" name="İçerik Yer Tutucusu 2">
            <a:extLst>
              <a:ext uri="{FF2B5EF4-FFF2-40B4-BE49-F238E27FC236}">
                <a16:creationId xmlns:a16="http://schemas.microsoft.com/office/drawing/2014/main" id="{2BE29B27-AE48-4B83-AC64-89D0BBD25CAA}"/>
              </a:ext>
            </a:extLst>
          </p:cNvPr>
          <p:cNvSpPr>
            <a:spLocks noGrp="1"/>
          </p:cNvSpPr>
          <p:nvPr>
            <p:ph idx="1"/>
          </p:nvPr>
        </p:nvSpPr>
        <p:spPr/>
        <p:txBody>
          <a:bodyPr>
            <a:normAutofit fontScale="85000" lnSpcReduction="20000"/>
          </a:bodyPr>
          <a:lstStyle/>
          <a:p>
            <a:pPr algn="just"/>
            <a:r>
              <a:rPr lang="tr-TR" dirty="0"/>
              <a:t>Son olarak, zorunluluk olmadığı halde sırf sağlanan geliri artırmak amaçlı onarım veya değişiklikler Yargıtay’ın kökleşmiş içtihatları gereğince imar amaçlı sayılmamakta ve tahliye talebi ise reddedilmektedir. Fakat buna rağmen daha çok gelir sağlamak amaçlı konutun işyerine, işyerinin konuta çevrilmesi için yapılan değişikliğin imar kavramına dahil edilmesi gerektiği, mülkiyet hakkının malike gelir artırıcı bu imkanı vermesi gerektiği de savunulmaktadır.</a:t>
            </a:r>
          </a:p>
          <a:p>
            <a:pPr algn="just"/>
            <a:r>
              <a:rPr lang="tr-TR" dirty="0"/>
              <a:t>Öte yandan, Yargıtay’ın bu sert tutumunu yumuşattığı ve asıl amacın gelir artırma olup olmadığını incelediği belirtilmekte, sırf gelir artırıcı amacın yeterli kabul edilmemesi gerektiği, aksi takdirde ekonomik açıdan güçlü olan kiraya verenlerin kiracıları zor durumda bırakacak tahliye yoluna gidebilecekleri haklı olarak ifade edilmektedir. </a:t>
            </a:r>
          </a:p>
        </p:txBody>
      </p:sp>
    </p:spTree>
    <p:extLst>
      <p:ext uri="{BB962C8B-B14F-4D97-AF65-F5344CB8AC3E}">
        <p14:creationId xmlns:p14="http://schemas.microsoft.com/office/powerpoint/2010/main" val="862401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8EAB9D-2F99-42C0-93A3-6FD8CFF8BB9E}"/>
              </a:ext>
            </a:extLst>
          </p:cNvPr>
          <p:cNvSpPr>
            <a:spLocks noGrp="1"/>
          </p:cNvSpPr>
          <p:nvPr>
            <p:ph type="title"/>
          </p:nvPr>
        </p:nvSpPr>
        <p:spPr/>
        <p:txBody>
          <a:bodyPr/>
          <a:lstStyle/>
          <a:p>
            <a:r>
              <a:rPr lang="tr-TR" sz="4000" b="1" dirty="0">
                <a:solidFill>
                  <a:srgbClr val="FF0000"/>
                </a:solidFill>
              </a:rPr>
              <a:t>Kira Bedelinin Ödenmemesi Nedeniyle Sözleşmenin Feshi</a:t>
            </a:r>
          </a:p>
        </p:txBody>
      </p:sp>
      <p:sp>
        <p:nvSpPr>
          <p:cNvPr id="3" name="İçerik Yer Tutucusu 2">
            <a:extLst>
              <a:ext uri="{FF2B5EF4-FFF2-40B4-BE49-F238E27FC236}">
                <a16:creationId xmlns:a16="http://schemas.microsoft.com/office/drawing/2014/main" id="{15D6C0BA-869E-4A51-B5F3-4541B78DE998}"/>
              </a:ext>
            </a:extLst>
          </p:cNvPr>
          <p:cNvSpPr>
            <a:spLocks noGrp="1"/>
          </p:cNvSpPr>
          <p:nvPr>
            <p:ph idx="1"/>
          </p:nvPr>
        </p:nvSpPr>
        <p:spPr/>
        <p:txBody>
          <a:bodyPr/>
          <a:lstStyle/>
          <a:p>
            <a:pPr algn="just"/>
            <a:r>
              <a:rPr lang="tr-TR" b="1" i="1" dirty="0">
                <a:latin typeface="Times New Roman" pitchFamily="18" charset="0"/>
                <a:cs typeface="Times New Roman" pitchFamily="18" charset="0"/>
              </a:rPr>
              <a:t>Sözleşmeyi feshetme: </a:t>
            </a:r>
            <a:r>
              <a:rPr lang="tr-TR" dirty="0">
                <a:latin typeface="Times New Roman" pitchFamily="18" charset="0"/>
                <a:cs typeface="Times New Roman" pitchFamily="18" charset="0"/>
              </a:rPr>
              <a:t>TBK m. 315’de adi kira, konut ve çatılı işyeri kirası ayrımı yapmaksızın, kiracının kira bedelini ödemede temerrüde düşmesi sonucunda kiraya verenin fesih hakkı düzenlenmiştir.</a:t>
            </a:r>
          </a:p>
          <a:p>
            <a:pPr algn="just"/>
            <a:r>
              <a:rPr lang="tr-TR" dirty="0">
                <a:latin typeface="Times New Roman" pitchFamily="18" charset="0"/>
                <a:cs typeface="Times New Roman" pitchFamily="18" charset="0"/>
              </a:rPr>
              <a:t>Hüküm, her türlü kira sözleşmesi bakımından uygulanabilmektedir. </a:t>
            </a:r>
            <a:endParaRPr lang="tr-TR" dirty="0"/>
          </a:p>
          <a:p>
            <a:pPr marL="0" indent="0">
              <a:buNone/>
            </a:pPr>
            <a:endParaRPr lang="tr-TR" dirty="0"/>
          </a:p>
        </p:txBody>
      </p:sp>
    </p:spTree>
    <p:extLst>
      <p:ext uri="{BB962C8B-B14F-4D97-AF65-F5344CB8AC3E}">
        <p14:creationId xmlns:p14="http://schemas.microsoft.com/office/powerpoint/2010/main" val="79231971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Yazılı Tahliye Taahhüdü</a:t>
            </a:r>
          </a:p>
        </p:txBody>
      </p:sp>
      <p:sp>
        <p:nvSpPr>
          <p:cNvPr id="3" name="İçerik Yer Tutucusu 2"/>
          <p:cNvSpPr>
            <a:spLocks noGrp="1"/>
          </p:cNvSpPr>
          <p:nvPr>
            <p:ph idx="1"/>
          </p:nvPr>
        </p:nvSpPr>
        <p:spPr/>
        <p:txBody>
          <a:bodyPr>
            <a:normAutofit fontScale="92500" lnSpcReduction="10000"/>
          </a:bodyPr>
          <a:lstStyle/>
          <a:p>
            <a:pPr algn="just"/>
            <a:r>
              <a:rPr lang="tr-TR" b="1" dirty="0"/>
              <a:t>MADDE 352- </a:t>
            </a:r>
            <a:r>
              <a:rPr lang="tr-TR" dirty="0"/>
              <a:t>Kiracı, kiralananın teslim edilmesinden sonra, kiraya verene karşı, kiralananı belli bir tarihte boşaltmayı yazılı olarak üstlendiği hâlde boşaltmamışsa kiraya veren, kira sözleşmesini bu tarihten başlayarak bir ay içinde icraya başvurmak veya dava açmak suretiyle sona erdirebilir.</a:t>
            </a:r>
          </a:p>
          <a:p>
            <a:pPr algn="just"/>
            <a:r>
              <a:rPr lang="tr-TR" dirty="0"/>
              <a:t>Hüküm, emredici niteliktedir. </a:t>
            </a:r>
          </a:p>
          <a:p>
            <a:pPr algn="just"/>
            <a:r>
              <a:rPr lang="tr-TR" dirty="0"/>
              <a:t>Taahhüdün yazılı olması gerekir. Yazılı olmadan anlaşılması gereken tahliye taahhüdünün içeriğinde bulunması gereken tüm unsurların yazı ile belirtilmesi ve bu yazılı metnin taahhüdü veren kiracı tarafından imzalanmasıdır.</a:t>
            </a:r>
          </a:p>
        </p:txBody>
      </p:sp>
    </p:spTree>
    <p:extLst>
      <p:ext uri="{BB962C8B-B14F-4D97-AF65-F5344CB8AC3E}">
        <p14:creationId xmlns:p14="http://schemas.microsoft.com/office/powerpoint/2010/main" val="1718305980"/>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6B9D6A-8B2A-91EF-8DF6-97039A1D2B5F}"/>
              </a:ext>
            </a:extLst>
          </p:cNvPr>
          <p:cNvSpPr>
            <a:spLocks noGrp="1"/>
          </p:cNvSpPr>
          <p:nvPr>
            <p:ph type="title"/>
          </p:nvPr>
        </p:nvSpPr>
        <p:spPr/>
        <p:txBody>
          <a:bodyPr/>
          <a:lstStyle/>
          <a:p>
            <a:r>
              <a:rPr lang="tr-TR" b="1" dirty="0">
                <a:solidFill>
                  <a:srgbClr val="FF0000"/>
                </a:solidFill>
              </a:rPr>
              <a:t>Yazılı Tahliye Taahhüdü</a:t>
            </a:r>
            <a:endParaRPr lang="tr-TR" dirty="0"/>
          </a:p>
        </p:txBody>
      </p:sp>
      <p:sp>
        <p:nvSpPr>
          <p:cNvPr id="3" name="İçerik Yer Tutucusu 2">
            <a:extLst>
              <a:ext uri="{FF2B5EF4-FFF2-40B4-BE49-F238E27FC236}">
                <a16:creationId xmlns:a16="http://schemas.microsoft.com/office/drawing/2014/main" id="{EC95870D-D6A7-6E33-8DA4-873AA876E08A}"/>
              </a:ext>
            </a:extLst>
          </p:cNvPr>
          <p:cNvSpPr>
            <a:spLocks noGrp="1"/>
          </p:cNvSpPr>
          <p:nvPr>
            <p:ph idx="1"/>
          </p:nvPr>
        </p:nvSpPr>
        <p:spPr/>
        <p:txBody>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dirty="0">
                <a:ln>
                  <a:noFill/>
                </a:ln>
                <a:solidFill>
                  <a:prstClr val="black"/>
                </a:solidFill>
                <a:effectLst/>
                <a:uLnTx/>
                <a:uFillTx/>
                <a:latin typeface="Calibri"/>
                <a:ea typeface="+mn-ea"/>
                <a:cs typeface="+mn-cs"/>
              </a:rPr>
              <a:t>Yazılı şekil şartı bizzat kiracı tarafından yerine getirilmiş olmalıdır. Başka bir deyişle, kiracı dışındaki kimselerin böyle bir taahhüdü imzalamış olması hukukî sonuç doğurmaz. Meselâ, kiracının eşi, çocukları, ana ve babası gibi yakınlarının boşaltma taahhütleri geçersizdir.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dirty="0">
                <a:ln>
                  <a:noFill/>
                </a:ln>
                <a:solidFill>
                  <a:prstClr val="black"/>
                </a:solidFill>
                <a:effectLst/>
                <a:uLnTx/>
                <a:uFillTx/>
                <a:latin typeface="Calibri"/>
                <a:ea typeface="+mn-ea"/>
                <a:cs typeface="+mn-cs"/>
              </a:rPr>
              <a:t>Yargılama sırasında duruşma tutanağına ya da icra takibi sırasında icra tutanağına geçirilen taahhütler geçerli olarak kabul edilmektedir. </a:t>
            </a:r>
          </a:p>
          <a:p>
            <a:endParaRPr lang="tr-TR" dirty="0"/>
          </a:p>
        </p:txBody>
      </p:sp>
    </p:spTree>
    <p:extLst>
      <p:ext uri="{BB962C8B-B14F-4D97-AF65-F5344CB8AC3E}">
        <p14:creationId xmlns:p14="http://schemas.microsoft.com/office/powerpoint/2010/main" val="294907846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C74702-60EB-9575-C8F8-1DD78AADA03D}"/>
              </a:ext>
            </a:extLst>
          </p:cNvPr>
          <p:cNvSpPr>
            <a:spLocks noGrp="1"/>
          </p:cNvSpPr>
          <p:nvPr>
            <p:ph type="title"/>
          </p:nvPr>
        </p:nvSpPr>
        <p:spPr/>
        <p:txBody>
          <a:bodyPr/>
          <a:lstStyle/>
          <a:p>
            <a:r>
              <a:rPr lang="tr-TR" b="1" dirty="0">
                <a:solidFill>
                  <a:srgbClr val="FF0000"/>
                </a:solidFill>
              </a:rPr>
              <a:t>Yazılı Tahliye Taahhüdü</a:t>
            </a:r>
          </a:p>
        </p:txBody>
      </p:sp>
      <p:sp>
        <p:nvSpPr>
          <p:cNvPr id="3" name="İçerik Yer Tutucusu 2">
            <a:extLst>
              <a:ext uri="{FF2B5EF4-FFF2-40B4-BE49-F238E27FC236}">
                <a16:creationId xmlns:a16="http://schemas.microsoft.com/office/drawing/2014/main" id="{6DFD13AE-B130-9A75-9945-25D180504CB7}"/>
              </a:ext>
            </a:extLst>
          </p:cNvPr>
          <p:cNvSpPr>
            <a:spLocks noGrp="1"/>
          </p:cNvSpPr>
          <p:nvPr>
            <p:ph idx="1"/>
          </p:nvPr>
        </p:nvSpPr>
        <p:spPr/>
        <p:txBody>
          <a:bodyPr>
            <a:normAutofit/>
          </a:bodyPr>
          <a:lstStyle/>
          <a:p>
            <a:pPr algn="just"/>
            <a:r>
              <a:rPr lang="tr-TR" dirty="0"/>
              <a:t>Uygulamada kiracıdan boş bir kağıdın imzalanması ve bu kağıdın sonra kiraya veren tarafından tahliye taahhüdü şeklinde doldurulması yoluna gidilmesi yaygındır. Kiracı tarafından imzalanan bir kağıdın üzerinin tahliye taahhüdü oluşturacak şekilde kiraya veren ya da üçüncü bir kişi tarafından doldurulmuş ve bu metne dayanarak kiralananın tahliyesi dava edilmişse, burada metnin kiracının iradesine uygun olmayacak şekilde doldurulduğunu ispat yükü davalı kiracıya düşmektedir.</a:t>
            </a:r>
          </a:p>
          <a:p>
            <a:endParaRPr lang="tr-TR" dirty="0"/>
          </a:p>
        </p:txBody>
      </p:sp>
    </p:spTree>
    <p:extLst>
      <p:ext uri="{BB962C8B-B14F-4D97-AF65-F5344CB8AC3E}">
        <p14:creationId xmlns:p14="http://schemas.microsoft.com/office/powerpoint/2010/main" val="317983073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3A05FC-5D8D-F47D-0278-DB1ADB04B232}"/>
              </a:ext>
            </a:extLst>
          </p:cNvPr>
          <p:cNvSpPr>
            <a:spLocks noGrp="1"/>
          </p:cNvSpPr>
          <p:nvPr>
            <p:ph type="title"/>
          </p:nvPr>
        </p:nvSpPr>
        <p:spPr/>
        <p:txBody>
          <a:bodyPr/>
          <a:lstStyle/>
          <a:p>
            <a:r>
              <a:rPr lang="tr-TR" b="1" dirty="0">
                <a:solidFill>
                  <a:srgbClr val="FF0000"/>
                </a:solidFill>
              </a:rPr>
              <a:t>Tahliye Tarihinin Belirli Olması</a:t>
            </a:r>
          </a:p>
        </p:txBody>
      </p:sp>
      <p:sp>
        <p:nvSpPr>
          <p:cNvPr id="3" name="İçerik Yer Tutucusu 2">
            <a:extLst>
              <a:ext uri="{FF2B5EF4-FFF2-40B4-BE49-F238E27FC236}">
                <a16:creationId xmlns:a16="http://schemas.microsoft.com/office/drawing/2014/main" id="{A0516676-B30A-20E0-9DFD-9384420EE6AF}"/>
              </a:ext>
            </a:extLst>
          </p:cNvPr>
          <p:cNvSpPr>
            <a:spLocks noGrp="1"/>
          </p:cNvSpPr>
          <p:nvPr>
            <p:ph idx="1"/>
          </p:nvPr>
        </p:nvSpPr>
        <p:spPr/>
        <p:txBody>
          <a:bodyPr>
            <a:normAutofit/>
          </a:bodyPr>
          <a:lstStyle/>
          <a:p>
            <a:pPr algn="just"/>
            <a:r>
              <a:rPr lang="tr-TR" dirty="0"/>
              <a:t>Tahliye tarihi belirli olmalı ve taahhüt kiralananın tesliminden sonra verilmelidir. Verilen taahhüdün mutlaka dönem sonuna ilişkin verilmiş olması gerekli değildir. </a:t>
            </a:r>
          </a:p>
        </p:txBody>
      </p:sp>
    </p:spTree>
    <p:extLst>
      <p:ext uri="{BB962C8B-B14F-4D97-AF65-F5344CB8AC3E}">
        <p14:creationId xmlns:p14="http://schemas.microsoft.com/office/powerpoint/2010/main" val="190425587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E9F485-F72D-485D-876B-9F9D179DCC9B}"/>
              </a:ext>
            </a:extLst>
          </p:cNvPr>
          <p:cNvSpPr>
            <a:spLocks noGrp="1"/>
          </p:cNvSpPr>
          <p:nvPr>
            <p:ph type="title"/>
          </p:nvPr>
        </p:nvSpPr>
        <p:spPr/>
        <p:txBody>
          <a:bodyPr>
            <a:normAutofit fontScale="90000"/>
          </a:bodyPr>
          <a:lstStyle/>
          <a:p>
            <a:r>
              <a:rPr lang="tr-TR" b="1" dirty="0">
                <a:solidFill>
                  <a:srgbClr val="FF0000"/>
                </a:solidFill>
              </a:rPr>
              <a:t>Tahliye Taahhüdünün Kiracı veya Temsilcisi Tarafından Verilmiş Olması</a:t>
            </a:r>
          </a:p>
        </p:txBody>
      </p:sp>
      <p:sp>
        <p:nvSpPr>
          <p:cNvPr id="3" name="İçerik Yer Tutucusu 2">
            <a:extLst>
              <a:ext uri="{FF2B5EF4-FFF2-40B4-BE49-F238E27FC236}">
                <a16:creationId xmlns:a16="http://schemas.microsoft.com/office/drawing/2014/main" id="{CCBE4706-C040-42DD-B43D-1BD91F0F6070}"/>
              </a:ext>
            </a:extLst>
          </p:cNvPr>
          <p:cNvSpPr>
            <a:spLocks noGrp="1"/>
          </p:cNvSpPr>
          <p:nvPr>
            <p:ph idx="1"/>
          </p:nvPr>
        </p:nvSpPr>
        <p:spPr/>
        <p:txBody>
          <a:bodyPr>
            <a:normAutofit fontScale="92500" lnSpcReduction="10000"/>
          </a:bodyPr>
          <a:lstStyle/>
          <a:p>
            <a:pPr algn="just"/>
            <a:r>
              <a:rPr lang="tr-TR" dirty="0"/>
              <a:t>Tahliye taahhüdü, bizzat kiracı veya temsilcisi tarafından verilmelidir. Temsilci tarafından verilecekse özel yetki aranması gerektiği belirtilmektedir. </a:t>
            </a:r>
          </a:p>
          <a:p>
            <a:pPr algn="just"/>
            <a:r>
              <a:rPr lang="tr-TR" dirty="0"/>
              <a:t>Kiracıyla birlikte aynı konutu veya işyerini kullanan kişilerin kendi başlarına verecekleri yazılı tahliye taahhüdü geçerli olmayacaktır. Birden fazla kiracının bulunduğu durumlarda birlikte hak sahipliği söz konusu olduğundan, taahhüdün bütün kiracılar tarafından verilmesi gerektiği doktrin ve Yargıtay uygulaması ile kabul edilmektedir. Bunun nedeni boşaltma borcunun bölünemeyecek olmasıdır. </a:t>
            </a:r>
          </a:p>
        </p:txBody>
      </p:sp>
    </p:spTree>
    <p:extLst>
      <p:ext uri="{BB962C8B-B14F-4D97-AF65-F5344CB8AC3E}">
        <p14:creationId xmlns:p14="http://schemas.microsoft.com/office/powerpoint/2010/main" val="211664141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F8B0A6-4496-B0A9-EDB8-F6F94C5799DE}"/>
              </a:ext>
            </a:extLst>
          </p:cNvPr>
          <p:cNvSpPr>
            <a:spLocks noGrp="1"/>
          </p:cNvSpPr>
          <p:nvPr>
            <p:ph type="title"/>
          </p:nvPr>
        </p:nvSpPr>
        <p:spPr/>
        <p:txBody>
          <a:bodyPr>
            <a:normAutofit fontScale="90000"/>
          </a:bodyPr>
          <a:lstStyle/>
          <a:p>
            <a:r>
              <a:rPr lang="tr-TR" b="1" dirty="0">
                <a:solidFill>
                  <a:srgbClr val="FF0000"/>
                </a:solidFill>
              </a:rPr>
              <a:t>Tahliye Taahhüdünün Kiracı veya Temsilcisi Tarafından Verilmiş Olması</a:t>
            </a:r>
            <a:endParaRPr lang="tr-TR" dirty="0"/>
          </a:p>
        </p:txBody>
      </p:sp>
      <p:sp>
        <p:nvSpPr>
          <p:cNvPr id="3" name="İçerik Yer Tutucusu 2">
            <a:extLst>
              <a:ext uri="{FF2B5EF4-FFF2-40B4-BE49-F238E27FC236}">
                <a16:creationId xmlns:a16="http://schemas.microsoft.com/office/drawing/2014/main" id="{3F371A27-8B11-20CF-73A7-023EA6413DF8}"/>
              </a:ext>
            </a:extLst>
          </p:cNvPr>
          <p:cNvSpPr>
            <a:spLocks noGrp="1"/>
          </p:cNvSpPr>
          <p:nvPr>
            <p:ph idx="1"/>
          </p:nvPr>
        </p:nvSpPr>
        <p:spPr/>
        <p:txBody>
          <a:bodyPr>
            <a:normAutofit fontScale="85000" lnSpcReduction="10000"/>
          </a:bodyPr>
          <a:lstStyle/>
          <a:p>
            <a:pPr algn="just"/>
            <a:r>
              <a:rPr lang="tr-TR" dirty="0"/>
              <a:t>Yargıtay, birden fazla kiracılar arasında zorunlu dava arkadaşlığı bulunduğundan tahliye taahhüdünün geçerliliği için bu taahhüdün tüm kiracılar tarafından vermiş olması gerektiğine hükmetmiştir. Tüm kiracıların imzasının olmadığı bir durumda tahliye taahhüdü geçersiz olacaktır. Bütün kiracıların tek bir taahhüt metnini imzalaması mümkün olabileceği gibi, kiracıların ayrı ayrı yazılı tahliye taahhütleri vermesi de geçerli olacaktır. Bu durumda taahhütlerin hepsi geçerlilik koşullarını taşıyor olmalıdır. Kiracılardan birinin yazılı tahliye taahhüdünün geçersiz olması durumunda, diğer taahhütler de etkisini yitirecektir. Birden fazla kiracının bulunduğu durumda, yazılı tahliye taahhüdünde tüm kiracıların kiracı sıfatıyla ve taahhüt veren olarak metni imzalamaları gerekmektedir. </a:t>
            </a:r>
          </a:p>
          <a:p>
            <a:endParaRPr lang="tr-TR" dirty="0"/>
          </a:p>
        </p:txBody>
      </p:sp>
    </p:spTree>
    <p:extLst>
      <p:ext uri="{BB962C8B-B14F-4D97-AF65-F5344CB8AC3E}">
        <p14:creationId xmlns:p14="http://schemas.microsoft.com/office/powerpoint/2010/main" val="283493131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Yazılı Tahliye Taahhüdü</a:t>
            </a:r>
            <a:endParaRPr lang="tr-TR" dirty="0"/>
          </a:p>
        </p:txBody>
      </p:sp>
      <p:sp>
        <p:nvSpPr>
          <p:cNvPr id="3" name="İçerik Yer Tutucusu 2"/>
          <p:cNvSpPr>
            <a:spLocks noGrp="1"/>
          </p:cNvSpPr>
          <p:nvPr>
            <p:ph idx="1"/>
          </p:nvPr>
        </p:nvSpPr>
        <p:spPr/>
        <p:txBody>
          <a:bodyPr>
            <a:normAutofit lnSpcReduction="10000"/>
          </a:bodyPr>
          <a:lstStyle/>
          <a:p>
            <a:pPr algn="just"/>
            <a:r>
              <a:rPr lang="tr-TR" dirty="0"/>
              <a:t>Taahhüdün mutlaka ilk kira döneminde verilmiş olması gerekli değildir. Kira sözleşmesinin uzaması halinde uzama dönemlerinde verilen taahhütler de geçerli olacaktır.</a:t>
            </a:r>
          </a:p>
          <a:p>
            <a:pPr algn="just"/>
            <a:r>
              <a:rPr lang="tr-TR" dirty="0"/>
              <a:t>Birden fazla tahliye taahhüdünün alınmış olduğu durumlarda kiraya verenin bunları baskı ile almış olduğu kabul edilmelidir.</a:t>
            </a:r>
          </a:p>
          <a:p>
            <a:pPr algn="just"/>
            <a:r>
              <a:rPr lang="tr-TR" dirty="0"/>
              <a:t>Boş tarihli tahliye taahhütlerinde kiraya verenler, tarih kısmını diledikleri şekilde kendileri doldurmakta ve icra takibine girişmektedirler. Burada senede karşı senetle ispat  kuralı vardır.</a:t>
            </a:r>
          </a:p>
          <a:p>
            <a:pPr algn="just"/>
            <a:endParaRPr lang="tr-TR" dirty="0"/>
          </a:p>
        </p:txBody>
      </p:sp>
    </p:spTree>
    <p:extLst>
      <p:ext uri="{BB962C8B-B14F-4D97-AF65-F5344CB8AC3E}">
        <p14:creationId xmlns:p14="http://schemas.microsoft.com/office/powerpoint/2010/main" val="306521502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EE2236-D3F1-6D51-5183-C03816D2BDDA}"/>
              </a:ext>
            </a:extLst>
          </p:cNvPr>
          <p:cNvSpPr>
            <a:spLocks noGrp="1"/>
          </p:cNvSpPr>
          <p:nvPr>
            <p:ph type="title"/>
          </p:nvPr>
        </p:nvSpPr>
        <p:spPr/>
        <p:txBody>
          <a:bodyPr/>
          <a:lstStyle/>
          <a:p>
            <a:r>
              <a:rPr lang="tr-TR" b="1" dirty="0">
                <a:solidFill>
                  <a:srgbClr val="FF0000"/>
                </a:solidFill>
              </a:rPr>
              <a:t>Yazılı Tahliye Taahhüdü</a:t>
            </a:r>
            <a:endParaRPr lang="tr-TR" dirty="0"/>
          </a:p>
        </p:txBody>
      </p:sp>
      <p:sp>
        <p:nvSpPr>
          <p:cNvPr id="3" name="İçerik Yer Tutucusu 2">
            <a:extLst>
              <a:ext uri="{FF2B5EF4-FFF2-40B4-BE49-F238E27FC236}">
                <a16:creationId xmlns:a16="http://schemas.microsoft.com/office/drawing/2014/main" id="{B920CA8F-8712-ED89-7D5F-616A3058B954}"/>
              </a:ext>
            </a:extLst>
          </p:cNvPr>
          <p:cNvSpPr>
            <a:spLocks noGrp="1"/>
          </p:cNvSpPr>
          <p:nvPr>
            <p:ph idx="1"/>
          </p:nvPr>
        </p:nvSpPr>
        <p:spPr/>
        <p:txBody>
          <a:bodyPr>
            <a:normAutofit fontScale="92500"/>
          </a:bodyPr>
          <a:lstStyle/>
          <a:p>
            <a:pPr algn="just"/>
            <a:r>
              <a:rPr lang="tr-TR" dirty="0"/>
              <a:t>Kiraya verenin, taahhütte yer alan tarihten itibaren bir ay içerisinde ya mahkemede dava açması ya da icraya başvurması gerekir.</a:t>
            </a:r>
          </a:p>
          <a:p>
            <a:pPr algn="just"/>
            <a:r>
              <a:rPr lang="tr-TR" dirty="0"/>
              <a:t>Takibin itiraza uğraması durumunda kiraya veren ister İcra Mahkemelerinde altı ay içinde itirazın kaldırılması, isterse bir yıl içinde genel mahkemelerde itirazın iptali davası açabilir. </a:t>
            </a:r>
          </a:p>
          <a:p>
            <a:pPr algn="just"/>
            <a:r>
              <a:rPr lang="tr-TR" dirty="0"/>
              <a:t>Tahliye taahhüdüne ilişkin olarak ceza koşulu kararlaştırılması mümkündür. Yargıtay’ın da aynı yönde içtihadı mevcuttur. Yargıtay 6. Hukuk Dairesinin 02.07.2014 tarihli ve E. 2013/16564 K. 2014/8813 sayılı kararı.</a:t>
            </a:r>
          </a:p>
          <a:p>
            <a:endParaRPr lang="tr-TR" dirty="0"/>
          </a:p>
        </p:txBody>
      </p:sp>
    </p:spTree>
    <p:extLst>
      <p:ext uri="{BB962C8B-B14F-4D97-AF65-F5344CB8AC3E}">
        <p14:creationId xmlns:p14="http://schemas.microsoft.com/office/powerpoint/2010/main" val="90569117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0BA671-9ECC-EF29-4324-A94BD6B3627E}"/>
              </a:ext>
            </a:extLst>
          </p:cNvPr>
          <p:cNvSpPr>
            <a:spLocks noGrp="1"/>
          </p:cNvSpPr>
          <p:nvPr>
            <p:ph type="title"/>
          </p:nvPr>
        </p:nvSpPr>
        <p:spPr/>
        <p:txBody>
          <a:bodyPr/>
          <a:lstStyle/>
          <a:p>
            <a:r>
              <a:rPr lang="tr-TR" b="1" dirty="0">
                <a:solidFill>
                  <a:srgbClr val="FF0000"/>
                </a:solidFill>
              </a:rPr>
              <a:t>Tahliye Taahhüdünün Boş Olarak Verilmesi</a:t>
            </a:r>
          </a:p>
        </p:txBody>
      </p:sp>
      <p:sp>
        <p:nvSpPr>
          <p:cNvPr id="3" name="İçerik Yer Tutucusu 2">
            <a:extLst>
              <a:ext uri="{FF2B5EF4-FFF2-40B4-BE49-F238E27FC236}">
                <a16:creationId xmlns:a16="http://schemas.microsoft.com/office/drawing/2014/main" id="{897D6F0E-D004-EC3D-EA0A-236157C2ACDE}"/>
              </a:ext>
            </a:extLst>
          </p:cNvPr>
          <p:cNvSpPr>
            <a:spLocks noGrp="1"/>
          </p:cNvSpPr>
          <p:nvPr>
            <p:ph idx="1"/>
          </p:nvPr>
        </p:nvSpPr>
        <p:spPr/>
        <p:txBody>
          <a:bodyPr>
            <a:normAutofit fontScale="70000" lnSpcReduction="20000"/>
          </a:bodyPr>
          <a:lstStyle/>
          <a:p>
            <a:pPr algn="just"/>
            <a:r>
              <a:rPr lang="tr-TR" dirty="0"/>
              <a:t>Tahliye taahhüdünün boş olarak verilmesi ve kiraya veren tarafından doldurulması halinde beyaza imza söz konusudur. Yargıtay’a göre, tahliye taahhüdünün kiralananın tesliminden önce beyaza imza şekilde imzalatıldığı hususunda ispat yükü kiracıya düşer. (Yargıtay Hukuk Genel Kurulunun 28.9.2021 tarihli ve E. 2017/6-975 K. 2021/1108 sayılı kararı) Yine Yüksek Mahkeme’ye göre, beyaza imzanın varlığı ancak senetle ispatlanabilir. (Yargıtay 3. Hukuk Dairesinin 24.1.2017 tarihli ve E. 2017/1536 K. 2017/475 sayılı kararı; Yargıtay 6. Hukuk Dairesinin 7.6.2012 tarihli ve E. 2012/5147 K. 2012/8537 sayılı kararı “ Çünkü böyle bir senet veren karşı tarafa güvenmektedir ve bunun sonuçlarına katlanmak zorundadır. Üstelik, düzenleme ve tahliye tarihlerinin farklı bir kalemle yazılmış olması da tahliye taahhüdünün geçerliliğine etki etmez. Uygulamaya göre, beyaza imza atan kiracı böyle bir durumda meselâ korkutma (baskı altında olma) yüzünden irade bozukluğuna dayalı iptal talebinde bulunabilir. Ama, bu hak da bir yıllık hak düşürücü sürede (TBK. m. 39) kullanılmazsa, kiracının iddiasına itibar edilemez. Yargıtay 6. Hukuk Dairesinin 03.11.2011 tarihli ve E. 2011/7271 K. 2011/12349 sayılı kararı; Yargıtay 6. Hukuk Dairesinin 08.06.2010 tarihli ve E. 2010/2871 K. 2010/6900 sayılı karar.</a:t>
            </a:r>
          </a:p>
          <a:p>
            <a:pPr algn="just"/>
            <a:endParaRPr lang="tr-TR" dirty="0"/>
          </a:p>
        </p:txBody>
      </p:sp>
    </p:spTree>
    <p:extLst>
      <p:ext uri="{BB962C8B-B14F-4D97-AF65-F5344CB8AC3E}">
        <p14:creationId xmlns:p14="http://schemas.microsoft.com/office/powerpoint/2010/main" val="363718552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B332B1-4EC7-3E57-0BCD-9245BD727BFA}"/>
              </a:ext>
            </a:extLst>
          </p:cNvPr>
          <p:cNvSpPr>
            <a:spLocks noGrp="1"/>
          </p:cNvSpPr>
          <p:nvPr>
            <p:ph type="title"/>
          </p:nvPr>
        </p:nvSpPr>
        <p:spPr/>
        <p:txBody>
          <a:bodyPr/>
          <a:lstStyle/>
          <a:p>
            <a:r>
              <a:rPr lang="tr-TR" b="1" dirty="0">
                <a:solidFill>
                  <a:srgbClr val="FF0000"/>
                </a:solidFill>
              </a:rPr>
              <a:t>Yazılı Tahliye Taahhüdünün Hükmü</a:t>
            </a:r>
          </a:p>
        </p:txBody>
      </p:sp>
      <p:sp>
        <p:nvSpPr>
          <p:cNvPr id="3" name="İçerik Yer Tutucusu 2">
            <a:extLst>
              <a:ext uri="{FF2B5EF4-FFF2-40B4-BE49-F238E27FC236}">
                <a16:creationId xmlns:a16="http://schemas.microsoft.com/office/drawing/2014/main" id="{FED50438-9B2F-61EE-B193-35D150F4803E}"/>
              </a:ext>
            </a:extLst>
          </p:cNvPr>
          <p:cNvSpPr>
            <a:spLocks noGrp="1"/>
          </p:cNvSpPr>
          <p:nvPr>
            <p:ph idx="1"/>
          </p:nvPr>
        </p:nvSpPr>
        <p:spPr/>
        <p:txBody>
          <a:bodyPr>
            <a:normAutofit/>
          </a:bodyPr>
          <a:lstStyle/>
          <a:p>
            <a:pPr algn="just"/>
            <a:r>
              <a:rPr lang="tr-TR" dirty="0"/>
              <a:t>Geçerli bir yazılı tahliye taahhüdünün varlığı halinde, kiracı taahhütte yazılı tarihte kiralananı tahliye etmekle yükümlüdür. Buna aykırı olarak kiracı söz konusu tarihte kiralananı boşaltmazsa, kira sözleşmesi kendiliğinden sona ermiş sayılmaz. Böyle bir durumda, kiraya veren kira sözleşmesini bu tarihten itibaren bir ay içinde iki usulden birini izleyerek sona erdirebilir. Buna göre, kiraya veren taahhüt tarihinden itibaren bir aylık süre içinde ya icraya başvurabilir ya da dava açabilir. </a:t>
            </a:r>
          </a:p>
        </p:txBody>
      </p:sp>
    </p:spTree>
    <p:extLst>
      <p:ext uri="{BB962C8B-B14F-4D97-AF65-F5344CB8AC3E}">
        <p14:creationId xmlns:p14="http://schemas.microsoft.com/office/powerpoint/2010/main" val="3655483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11CB0D-FC13-44F8-84DF-F8CD093E903B}"/>
              </a:ext>
            </a:extLst>
          </p:cNvPr>
          <p:cNvSpPr>
            <a:spLocks noGrp="1"/>
          </p:cNvSpPr>
          <p:nvPr>
            <p:ph type="title"/>
          </p:nvPr>
        </p:nvSpPr>
        <p:spPr/>
        <p:txBody>
          <a:bodyPr/>
          <a:lstStyle/>
          <a:p>
            <a:r>
              <a:rPr lang="tr-TR" b="1" dirty="0">
                <a:solidFill>
                  <a:srgbClr val="FF0000"/>
                </a:solidFill>
              </a:rPr>
              <a:t>Sözleşmeyi Feshetmenin Koşulları</a:t>
            </a:r>
          </a:p>
        </p:txBody>
      </p:sp>
      <p:sp>
        <p:nvSpPr>
          <p:cNvPr id="3" name="İçerik Yer Tutucusu 2">
            <a:extLst>
              <a:ext uri="{FF2B5EF4-FFF2-40B4-BE49-F238E27FC236}">
                <a16:creationId xmlns:a16="http://schemas.microsoft.com/office/drawing/2014/main" id="{6D222F91-322D-4222-AFC7-20A03842BB60}"/>
              </a:ext>
            </a:extLst>
          </p:cNvPr>
          <p:cNvSpPr>
            <a:spLocks noGrp="1"/>
          </p:cNvSpPr>
          <p:nvPr>
            <p:ph idx="1"/>
          </p:nvPr>
        </p:nvSpPr>
        <p:spPr/>
        <p:txBody>
          <a:bodyPr/>
          <a:lstStyle/>
          <a:p>
            <a:pPr algn="just"/>
            <a:r>
              <a:rPr lang="tr-TR" sz="2800" dirty="0">
                <a:cs typeface="Times New Roman" pitchFamily="18" charset="0"/>
              </a:rPr>
              <a:t>Kiracı, kira bedelini ödeme borcu muaccel olmasına rağmen ifa etmemiş olmalıdır. Stopaj, kira bedelinin bir parçası olmakla birlikte Yargıtay işyeri kira stopajının ödenmemiş olmasını bir tahliye sebebi olarak kabul etmemektedir. </a:t>
            </a:r>
          </a:p>
          <a:p>
            <a:pPr algn="just"/>
            <a:r>
              <a:rPr lang="tr-TR" sz="2800" dirty="0">
                <a:cs typeface="Times New Roman" pitchFamily="18" charset="0"/>
              </a:rPr>
              <a:t>Yeni kira döneminde yapılacak artışa ilişkin olarak kira sözleşmesinde bir intibak kuralının mevcut olduğu hallerde, kiracının uygulaması gereken artış oranı belli olduğu için, kiracının bu oranda artış yapmaksızın ödeme yapması da temerrüde düşmesine yol açacaktır. </a:t>
            </a:r>
          </a:p>
          <a:p>
            <a:endParaRPr lang="tr-TR" b="1" dirty="0">
              <a:cs typeface="Times New Roman" pitchFamily="18" charset="0"/>
            </a:endParaRPr>
          </a:p>
          <a:p>
            <a:endParaRPr lang="tr-TR" b="1"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085690946"/>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2B9FC1-C3C8-A83C-EC77-0F9068978C08}"/>
              </a:ext>
            </a:extLst>
          </p:cNvPr>
          <p:cNvSpPr>
            <a:spLocks noGrp="1"/>
          </p:cNvSpPr>
          <p:nvPr>
            <p:ph type="title"/>
          </p:nvPr>
        </p:nvSpPr>
        <p:spPr/>
        <p:txBody>
          <a:bodyPr/>
          <a:lstStyle/>
          <a:p>
            <a:r>
              <a:rPr lang="tr-TR" b="1" dirty="0">
                <a:solidFill>
                  <a:srgbClr val="FF0000"/>
                </a:solidFill>
              </a:rPr>
              <a:t>Yazılı Tahliye Taahhüdünün Hükmü</a:t>
            </a:r>
            <a:endParaRPr lang="tr-TR" dirty="0"/>
          </a:p>
        </p:txBody>
      </p:sp>
      <p:sp>
        <p:nvSpPr>
          <p:cNvPr id="3" name="İçerik Yer Tutucusu 2">
            <a:extLst>
              <a:ext uri="{FF2B5EF4-FFF2-40B4-BE49-F238E27FC236}">
                <a16:creationId xmlns:a16="http://schemas.microsoft.com/office/drawing/2014/main" id="{14EFCD2D-958C-FD9E-031A-B11211633A9F}"/>
              </a:ext>
            </a:extLst>
          </p:cNvPr>
          <p:cNvSpPr>
            <a:spLocks noGrp="1"/>
          </p:cNvSpPr>
          <p:nvPr>
            <p:ph idx="1"/>
          </p:nvPr>
        </p:nvSpPr>
        <p:spPr/>
        <p:txBody>
          <a:bodyPr>
            <a:normAutofit fontScale="85000" lnSpcReduction="20000"/>
          </a:bodyPr>
          <a:lstStyle/>
          <a:p>
            <a:pPr algn="just"/>
            <a:r>
              <a:rPr lang="tr-TR" dirty="0"/>
              <a:t>İlk olarak, taahhüt edilen tarihten itibaren bir ay içinde kiracı aleyhine ilamsız icra takibine başlanabilir. Bu durumda, icra dairesi tarafından taşınmazın on beş gün içinde tahliyesine ve teslimine ilişkin bir tahliye emri (Örnek 14 tahliye emri) düzenlenir (İİK. m. 272) ve kiracıya tebliğ edilir. Kiracı itirazı tahliye emrinin tebliğinden itibaren yedi gün içinde icra dairesine bildirir. Söz konusu itiraz tahliye takibini durdurur (İİK. m. 274). Bunun üzerine, kiraya veren tarafından ya icra hukuk mahkemesinde itirazın tebliğinden itibaren 6 aylık süre içinde itirazın kaldırılması istenebilir (İİK. m. 275) ya da sulh hukuk mahkemesinde itirazın tebliğinden itibaren 1 yıllık süre içinde itirazın iptali ve tahliye davası açılabilir (İİK. m. 67). Diğer taraftan, kiracı tarafından süresinde tahliye emrine itiraz edilmemesi veya itirazın kaldırılması (reddedilmesi) halinde ise kiralanan, zorla tahliye ve kiraya verene teslim edilir (İİK. m. 273/I). </a:t>
            </a:r>
          </a:p>
        </p:txBody>
      </p:sp>
    </p:spTree>
    <p:extLst>
      <p:ext uri="{BB962C8B-B14F-4D97-AF65-F5344CB8AC3E}">
        <p14:creationId xmlns:p14="http://schemas.microsoft.com/office/powerpoint/2010/main" val="1519014391"/>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8217C9-9F0E-406A-DEA8-390B89F087A1}"/>
              </a:ext>
            </a:extLst>
          </p:cNvPr>
          <p:cNvSpPr>
            <a:spLocks noGrp="1"/>
          </p:cNvSpPr>
          <p:nvPr>
            <p:ph type="title"/>
          </p:nvPr>
        </p:nvSpPr>
        <p:spPr/>
        <p:txBody>
          <a:bodyPr/>
          <a:lstStyle/>
          <a:p>
            <a:r>
              <a:rPr lang="tr-TR" b="1" dirty="0">
                <a:solidFill>
                  <a:srgbClr val="FF0000"/>
                </a:solidFill>
              </a:rPr>
              <a:t>Yazılı Tahliye Taahhüdünün Hükmü</a:t>
            </a:r>
          </a:p>
        </p:txBody>
      </p:sp>
      <p:sp>
        <p:nvSpPr>
          <p:cNvPr id="3" name="İçerik Yer Tutucusu 2">
            <a:extLst>
              <a:ext uri="{FF2B5EF4-FFF2-40B4-BE49-F238E27FC236}">
                <a16:creationId xmlns:a16="http://schemas.microsoft.com/office/drawing/2014/main" id="{45D8721B-A365-E380-951D-C87D758065DE}"/>
              </a:ext>
            </a:extLst>
          </p:cNvPr>
          <p:cNvSpPr>
            <a:spLocks noGrp="1"/>
          </p:cNvSpPr>
          <p:nvPr>
            <p:ph idx="1"/>
          </p:nvPr>
        </p:nvSpPr>
        <p:spPr/>
        <p:txBody>
          <a:bodyPr>
            <a:normAutofit fontScale="92500" lnSpcReduction="20000"/>
          </a:bodyPr>
          <a:lstStyle/>
          <a:p>
            <a:pPr algn="just"/>
            <a:r>
              <a:rPr lang="tr-TR" dirty="0"/>
              <a:t>Tahliye taahhüdünün adi yazılı şekilde yapılmış olması geçerlilik için yeterli olmakla birlikte, taahhüdün şekli kiracı aleyhine yapılan icra takibinde kiracının ödeme emrine itiraz etmesi halinde takip edilecek yol bakımından önem arz eder. Tahliye taahhüdü noterlikçe düzenleme veya onaylama şeklinde yapılmış ya da adi yazılı şekilde yapılmış tahliye taahhüdündeki imza inkâr edilmemiş ise, kiraya veren icra hukuk mahkemesinde itirazın kaldırılmasını talep edebilir (İİK. m. 275/f. 2). Bununla beraber, kiracı adi yazılı tahliye taahhüdüne dayanarak başlatılan icra takibinde itiraz yoluyla imza inkârında bulunmazsa, o, kiraya veren tarafından icra hukuk mahkemesinde açılacak davada imza inkârında bulunamaz (İİK. m. 63). </a:t>
            </a:r>
          </a:p>
        </p:txBody>
      </p:sp>
    </p:spTree>
    <p:extLst>
      <p:ext uri="{BB962C8B-B14F-4D97-AF65-F5344CB8AC3E}">
        <p14:creationId xmlns:p14="http://schemas.microsoft.com/office/powerpoint/2010/main" val="383742844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4D3B10-251E-E71A-C2C3-C7AB43D65427}"/>
              </a:ext>
            </a:extLst>
          </p:cNvPr>
          <p:cNvSpPr>
            <a:spLocks noGrp="1"/>
          </p:cNvSpPr>
          <p:nvPr>
            <p:ph type="title"/>
          </p:nvPr>
        </p:nvSpPr>
        <p:spPr/>
        <p:txBody>
          <a:bodyPr/>
          <a:lstStyle/>
          <a:p>
            <a:r>
              <a:rPr lang="tr-TR" b="1" dirty="0">
                <a:solidFill>
                  <a:srgbClr val="FF0000"/>
                </a:solidFill>
              </a:rPr>
              <a:t>Yazılı Tahliye Taahhüdünün Hükmü</a:t>
            </a:r>
            <a:endParaRPr lang="tr-TR" dirty="0"/>
          </a:p>
        </p:txBody>
      </p:sp>
      <p:sp>
        <p:nvSpPr>
          <p:cNvPr id="3" name="İçerik Yer Tutucusu 2">
            <a:extLst>
              <a:ext uri="{FF2B5EF4-FFF2-40B4-BE49-F238E27FC236}">
                <a16:creationId xmlns:a16="http://schemas.microsoft.com/office/drawing/2014/main" id="{6F51AE6F-95A9-224D-8640-426B21E823CA}"/>
              </a:ext>
            </a:extLst>
          </p:cNvPr>
          <p:cNvSpPr>
            <a:spLocks noGrp="1"/>
          </p:cNvSpPr>
          <p:nvPr>
            <p:ph idx="1"/>
          </p:nvPr>
        </p:nvSpPr>
        <p:spPr/>
        <p:txBody>
          <a:bodyPr/>
          <a:lstStyle/>
          <a:p>
            <a:pPr algn="just"/>
            <a:r>
              <a:rPr lang="tr-TR" dirty="0"/>
              <a:t>Adi yazılı şekilde yapılan tahliye taahhüdündeki imzanın kiracı tarafından itiraz yoluyla açıkça inkâr edilmesi halinde ise, kiraya veren tarafından icra mahkemesinde itirazın kaldırılması istenemez (İİK. m. 275); sulh hukuk mahkemesinde itirazın iptali ve tahliye davasının açılması gerekir. Beyaza imza yoluyla alınan tahliye taahhüdünün kiraya veren tarafından sonradan doldurulmasına karşılık olarak, imza itirazına uygulamada sıklıkla kiracıların tahliyeyi geciktirmek ve zaman kazanmak adına başvurdukları görülmektedir.</a:t>
            </a:r>
          </a:p>
        </p:txBody>
      </p:sp>
    </p:spTree>
    <p:extLst>
      <p:ext uri="{BB962C8B-B14F-4D97-AF65-F5344CB8AC3E}">
        <p14:creationId xmlns:p14="http://schemas.microsoft.com/office/powerpoint/2010/main" val="266419956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C62A93-9A4C-2E82-2687-D021C84C417A}"/>
              </a:ext>
            </a:extLst>
          </p:cNvPr>
          <p:cNvSpPr>
            <a:spLocks noGrp="1"/>
          </p:cNvSpPr>
          <p:nvPr>
            <p:ph type="title"/>
          </p:nvPr>
        </p:nvSpPr>
        <p:spPr/>
        <p:txBody>
          <a:bodyPr/>
          <a:lstStyle/>
          <a:p>
            <a:r>
              <a:rPr lang="tr-TR" b="1" dirty="0">
                <a:solidFill>
                  <a:srgbClr val="FF0000"/>
                </a:solidFill>
              </a:rPr>
              <a:t>Yazılı Tahliye Taahhüdünün Hükmü</a:t>
            </a:r>
            <a:endParaRPr lang="tr-TR" dirty="0"/>
          </a:p>
        </p:txBody>
      </p:sp>
      <p:sp>
        <p:nvSpPr>
          <p:cNvPr id="3" name="İçerik Yer Tutucusu 2">
            <a:extLst>
              <a:ext uri="{FF2B5EF4-FFF2-40B4-BE49-F238E27FC236}">
                <a16:creationId xmlns:a16="http://schemas.microsoft.com/office/drawing/2014/main" id="{88EB79FD-4D7A-6AD5-E97B-16EEF8403619}"/>
              </a:ext>
            </a:extLst>
          </p:cNvPr>
          <p:cNvSpPr>
            <a:spLocks noGrp="1"/>
          </p:cNvSpPr>
          <p:nvPr>
            <p:ph idx="1"/>
          </p:nvPr>
        </p:nvSpPr>
        <p:spPr/>
        <p:txBody>
          <a:bodyPr>
            <a:normAutofit/>
          </a:bodyPr>
          <a:lstStyle/>
          <a:p>
            <a:pPr algn="just"/>
            <a:r>
              <a:rPr lang="tr-TR" dirty="0"/>
              <a:t>İkinci olarak, taahhüt edilen tarihten itibaren bir ay içinde kiracı aleyhine sulh hukuk mahkemesinde tahliye davası açılabilir. Eklenmelidir ki, Yargıtay’a göre, böyle bir durumda, kira sözleşmesinin sona erdirildiği tarihe kadar geçen sürede işleyen kira bedellerinden de kiracının sorumluluğu söz konusudur. Meselâ kiralanan anahtarların tevdi mahallinde olduğu kiraya verene bildirilene kadar geçen süredeki kira bedelinden de kiracı sorumludur. </a:t>
            </a:r>
          </a:p>
        </p:txBody>
      </p:sp>
    </p:spTree>
    <p:extLst>
      <p:ext uri="{BB962C8B-B14F-4D97-AF65-F5344CB8AC3E}">
        <p14:creationId xmlns:p14="http://schemas.microsoft.com/office/powerpoint/2010/main" val="3370691331"/>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D27703-1D9C-41DA-85E2-2333643718F9}"/>
              </a:ext>
            </a:extLst>
          </p:cNvPr>
          <p:cNvSpPr>
            <a:spLocks noGrp="1"/>
          </p:cNvSpPr>
          <p:nvPr>
            <p:ph type="title"/>
          </p:nvPr>
        </p:nvSpPr>
        <p:spPr/>
        <p:txBody>
          <a:bodyPr/>
          <a:lstStyle/>
          <a:p>
            <a:r>
              <a:rPr lang="tr-TR" b="1" dirty="0">
                <a:solidFill>
                  <a:srgbClr val="FF0000"/>
                </a:solidFill>
              </a:rPr>
              <a:t>Süre Şartı</a:t>
            </a:r>
          </a:p>
        </p:txBody>
      </p:sp>
      <p:sp>
        <p:nvSpPr>
          <p:cNvPr id="3" name="İçerik Yer Tutucusu 2">
            <a:extLst>
              <a:ext uri="{FF2B5EF4-FFF2-40B4-BE49-F238E27FC236}">
                <a16:creationId xmlns:a16="http://schemas.microsoft.com/office/drawing/2014/main" id="{8834BB15-AE67-468C-817B-A49B26B64E2F}"/>
              </a:ext>
            </a:extLst>
          </p:cNvPr>
          <p:cNvSpPr>
            <a:spLocks noGrp="1"/>
          </p:cNvSpPr>
          <p:nvPr>
            <p:ph idx="1"/>
          </p:nvPr>
        </p:nvSpPr>
        <p:spPr/>
        <p:txBody>
          <a:bodyPr>
            <a:normAutofit/>
          </a:bodyPr>
          <a:lstStyle/>
          <a:p>
            <a:pPr algn="just"/>
            <a:r>
              <a:rPr lang="tr-TR" dirty="0"/>
              <a:t>Maddeye göre kiraya veren, tahliyesi taahhüt edilen tarihten itibaren bir ay içinde ya tahliye davası açma yoluna gidecek ya da İcra ve İflas Kanunu’na (İİK) göre icra takibi başlatacaktır. Aksi halde tahliye taahhüdüne dayanarak kiracının kiralanandan tahliyesini talep edemez. Diğer taraftan kiraya veren, </a:t>
            </a:r>
            <a:r>
              <a:rPr lang="tr-TR" dirty="0" err="1"/>
              <a:t>TBK’nun</a:t>
            </a:r>
            <a:r>
              <a:rPr lang="tr-TR" dirty="0"/>
              <a:t> 353. maddesi uyarınca bu bir aylık süre içerisinde dava açacağını yazılı olarak kiracıya bildirerek dava açma süresini bir kira yılı için uzatabilir. </a:t>
            </a:r>
          </a:p>
        </p:txBody>
      </p:sp>
    </p:spTree>
    <p:extLst>
      <p:ext uri="{BB962C8B-B14F-4D97-AF65-F5344CB8AC3E}">
        <p14:creationId xmlns:p14="http://schemas.microsoft.com/office/powerpoint/2010/main" val="3851993525"/>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31C02B-BBD9-598F-96D7-4CBF321097FD}"/>
              </a:ext>
            </a:extLst>
          </p:cNvPr>
          <p:cNvSpPr>
            <a:spLocks noGrp="1"/>
          </p:cNvSpPr>
          <p:nvPr>
            <p:ph type="title"/>
          </p:nvPr>
        </p:nvSpPr>
        <p:spPr/>
        <p:txBody>
          <a:bodyPr/>
          <a:lstStyle/>
          <a:p>
            <a:r>
              <a:rPr lang="tr-TR" b="1" dirty="0">
                <a:solidFill>
                  <a:srgbClr val="FF0000"/>
                </a:solidFill>
              </a:rPr>
              <a:t>Süre Şartı</a:t>
            </a:r>
            <a:endParaRPr lang="tr-TR" dirty="0"/>
          </a:p>
        </p:txBody>
      </p:sp>
      <p:sp>
        <p:nvSpPr>
          <p:cNvPr id="3" name="İçerik Yer Tutucusu 2">
            <a:extLst>
              <a:ext uri="{FF2B5EF4-FFF2-40B4-BE49-F238E27FC236}">
                <a16:creationId xmlns:a16="http://schemas.microsoft.com/office/drawing/2014/main" id="{B84C2860-2DFB-4A9A-8E61-6424B85C1182}"/>
              </a:ext>
            </a:extLst>
          </p:cNvPr>
          <p:cNvSpPr>
            <a:spLocks noGrp="1"/>
          </p:cNvSpPr>
          <p:nvPr>
            <p:ph idx="1"/>
          </p:nvPr>
        </p:nvSpPr>
        <p:spPr/>
        <p:txBody>
          <a:bodyPr>
            <a:normAutofit fontScale="92500" lnSpcReduction="20000"/>
          </a:bodyPr>
          <a:lstStyle/>
          <a:p>
            <a:pPr algn="just"/>
            <a:r>
              <a:rPr lang="tr-TR" dirty="0"/>
              <a:t>Adi yazılı şekilde düzenlenmiş tahliye taahhüdünde, kiracı icra takibi sırasında imzaya itirazda bulunursa, kiraya veren itirazın kaldırılmasını icra mahkemesinden istediği takdirde </a:t>
            </a:r>
            <a:r>
              <a:rPr lang="tr-TR" dirty="0" err="1"/>
              <a:t>İİK’nın</a:t>
            </a:r>
            <a:r>
              <a:rPr lang="tr-TR" dirty="0"/>
              <a:t> 275. maddesi gereği talebi reddolunacağından, ancak tahliye davası yoluna gidebilir. Diğer bir deyişle tahliye taahhüdü noterce resen düzenlenmiş veya imzaları noterce onaylanmışsa, bu halde kiracı belgedeki imzaya itiraz edemeyecektir. </a:t>
            </a:r>
          </a:p>
          <a:p>
            <a:pPr algn="just"/>
            <a:r>
              <a:rPr lang="tr-TR" dirty="0"/>
              <a:t>Son olarak, kira sözleşmesi kiracının icra takibiyle kiralananı boşaltması veya kesinleşmiş mahkeme kararı ile sona ereceğinden, ancak mahkeme kararının kesinleşmesinden itibaren </a:t>
            </a:r>
            <a:r>
              <a:rPr lang="tr-TR" dirty="0" err="1"/>
              <a:t>ecrimisil</a:t>
            </a:r>
            <a:r>
              <a:rPr lang="tr-TR" dirty="0"/>
              <a:t> talep edilebilir. </a:t>
            </a:r>
          </a:p>
          <a:p>
            <a:endParaRPr lang="tr-TR" dirty="0"/>
          </a:p>
        </p:txBody>
      </p:sp>
    </p:spTree>
    <p:extLst>
      <p:ext uri="{BB962C8B-B14F-4D97-AF65-F5344CB8AC3E}">
        <p14:creationId xmlns:p14="http://schemas.microsoft.com/office/powerpoint/2010/main" val="386266559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İki Haklı İhtar</a:t>
            </a:r>
          </a:p>
        </p:txBody>
      </p:sp>
      <p:sp>
        <p:nvSpPr>
          <p:cNvPr id="3" name="İçerik Yer Tutucusu 2"/>
          <p:cNvSpPr>
            <a:spLocks noGrp="1"/>
          </p:cNvSpPr>
          <p:nvPr>
            <p:ph idx="1"/>
          </p:nvPr>
        </p:nvSpPr>
        <p:spPr/>
        <p:txBody>
          <a:bodyPr>
            <a:normAutofit fontScale="92500" lnSpcReduction="10000"/>
          </a:bodyPr>
          <a:lstStyle/>
          <a:p>
            <a:pPr algn="just"/>
            <a:r>
              <a:rPr lang="tr-TR" dirty="0"/>
              <a:t>TBK m. 352/2, Kiracı, bir yıldan kısa süreli kira sözleşmelerinde kira süresi içinde; bir yıl ve daha uzun süreli kira sözleşmelerinde ise bir kira yılı veya bir kira yılını aşan süre içinde kira bedelini ödemediği için kendisine yazılı olarak iki haklı ihtarda bulunulmasına sebep olmuşsa kiraya veren, kira süresinin ve bir yıldan uzun süreli kiralarda ihtarların yapıldığı kira yılının bitiminden başlayarak bir ay içinde, dava yoluyla kira sözleşmesini sona erdirebilir.</a:t>
            </a:r>
          </a:p>
          <a:p>
            <a:pPr algn="just"/>
            <a:r>
              <a:rPr lang="tr-TR" dirty="0"/>
              <a:t>Kiraya verenin aynı kira yılı içinde iki ihtar göndermiş olması gerekir.</a:t>
            </a:r>
          </a:p>
          <a:p>
            <a:pPr algn="just"/>
            <a:r>
              <a:rPr lang="tr-TR" dirty="0"/>
              <a:t>Yıllık kira peşin olarak kararlaştırılmış ise, iki haklı ihtar sebebiyle tahliye davası açılması mümkün değildir.</a:t>
            </a:r>
          </a:p>
        </p:txBody>
      </p:sp>
    </p:spTree>
    <p:extLst>
      <p:ext uri="{BB962C8B-B14F-4D97-AF65-F5344CB8AC3E}">
        <p14:creationId xmlns:p14="http://schemas.microsoft.com/office/powerpoint/2010/main" val="401956189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6FBB5D-31CA-41B5-9030-DB010CBDB0CC}"/>
              </a:ext>
            </a:extLst>
          </p:cNvPr>
          <p:cNvSpPr>
            <a:spLocks noGrp="1"/>
          </p:cNvSpPr>
          <p:nvPr>
            <p:ph type="title"/>
          </p:nvPr>
        </p:nvSpPr>
        <p:spPr/>
        <p:txBody>
          <a:bodyPr/>
          <a:lstStyle/>
          <a:p>
            <a:r>
              <a:rPr lang="tr-TR" b="1" dirty="0">
                <a:solidFill>
                  <a:srgbClr val="FF0000"/>
                </a:solidFill>
              </a:rPr>
              <a:t>İhtarın İçeriği</a:t>
            </a:r>
          </a:p>
        </p:txBody>
      </p:sp>
      <p:sp>
        <p:nvSpPr>
          <p:cNvPr id="3" name="İçerik Yer Tutucusu 2">
            <a:extLst>
              <a:ext uri="{FF2B5EF4-FFF2-40B4-BE49-F238E27FC236}">
                <a16:creationId xmlns:a16="http://schemas.microsoft.com/office/drawing/2014/main" id="{0845C4F0-71CB-47A3-CD43-2A5C9437FE34}"/>
              </a:ext>
            </a:extLst>
          </p:cNvPr>
          <p:cNvSpPr>
            <a:spLocks noGrp="1"/>
          </p:cNvSpPr>
          <p:nvPr>
            <p:ph idx="1"/>
          </p:nvPr>
        </p:nvSpPr>
        <p:spPr/>
        <p:txBody>
          <a:bodyPr>
            <a:normAutofit fontScale="92500" lnSpcReduction="10000"/>
          </a:bodyPr>
          <a:lstStyle/>
          <a:p>
            <a:pPr algn="just"/>
            <a:r>
              <a:rPr lang="tr-TR" dirty="0"/>
              <a:t>TBK m. 352/f. 2’ye göre yapılacak ihtar, TBK’nın 315’inci maddesi çerçevesinde yapılacak ihtardan farklıdır. TBK’nın 352’nci maddesinin ikinci fıkrası uyarınca, yapılacak ihtarda kiracıya mehil verilmesine, verilen mehil içinde kira bedeli ödenmezse sözleşmenin feshedileceğinin ve tahliye davası açılacağının bildirilmesine gerek olmamaktadır. Ayrıca süre verilmiş olsa ve bu süre içerisinde kiracı kira bedelini ödemiş olsa dahi, kiraya veren yine TBK’nın 352’nci maddesinin ikinci fıkrası uyarınca tahliye davası açabilmektedir. Dolayısıyla bu imkan bakımından da TBK’nın 315’inci maddesinden ayrılmaktadır.</a:t>
            </a:r>
          </a:p>
        </p:txBody>
      </p:sp>
    </p:spTree>
    <p:extLst>
      <p:ext uri="{BB962C8B-B14F-4D97-AF65-F5344CB8AC3E}">
        <p14:creationId xmlns:p14="http://schemas.microsoft.com/office/powerpoint/2010/main" val="186731635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50CAE6-B443-7754-E675-6366D0C64C1A}"/>
              </a:ext>
            </a:extLst>
          </p:cNvPr>
          <p:cNvSpPr>
            <a:spLocks noGrp="1"/>
          </p:cNvSpPr>
          <p:nvPr>
            <p:ph type="title"/>
          </p:nvPr>
        </p:nvSpPr>
        <p:spPr/>
        <p:txBody>
          <a:bodyPr/>
          <a:lstStyle/>
          <a:p>
            <a:r>
              <a:rPr lang="tr-TR" b="1" dirty="0">
                <a:solidFill>
                  <a:srgbClr val="FF0000"/>
                </a:solidFill>
              </a:rPr>
              <a:t>İhtarın İçeriği</a:t>
            </a:r>
            <a:endParaRPr lang="tr-TR" dirty="0"/>
          </a:p>
        </p:txBody>
      </p:sp>
      <p:sp>
        <p:nvSpPr>
          <p:cNvPr id="3" name="İçerik Yer Tutucusu 2">
            <a:extLst>
              <a:ext uri="{FF2B5EF4-FFF2-40B4-BE49-F238E27FC236}">
                <a16:creationId xmlns:a16="http://schemas.microsoft.com/office/drawing/2014/main" id="{F8703D5E-8446-6354-2488-C3ED34DFA3F4}"/>
              </a:ext>
            </a:extLst>
          </p:cNvPr>
          <p:cNvSpPr>
            <a:spLocks noGrp="1"/>
          </p:cNvSpPr>
          <p:nvPr>
            <p:ph idx="1"/>
          </p:nvPr>
        </p:nvSpPr>
        <p:spPr/>
        <p:txBody>
          <a:bodyPr>
            <a:normAutofit fontScale="92500" lnSpcReduction="10000"/>
          </a:bodyPr>
          <a:lstStyle/>
          <a:p>
            <a:pPr algn="just"/>
            <a:r>
              <a:rPr lang="tr-TR" dirty="0"/>
              <a:t>İhtarın yazılı yapılma zorunluluğu TBK m. 352/f. 2’de açıkça belirtilmiştir. Kiraya veren ihtarı, yazılı şekilde çekmiş olmalı ve yapacağı ihtarda kira bedeli ve söz konusu kira bedelinin hangi aylara yönelik olduğu açık bir biçimde belirtilmelidir. Anılan madde gereği ihtar, telgraf, mektup, e-posta veya icradan gönderilecek ödeme emri ile yapılabilecektir. Kiraya veren tarafından çekilen ihtarnamede kiraya verenin, TBK m. 315 uyarınca çekilen ihtarın dışında ayrıca verilen süre zarfında kira bedelinin ödenmemesi halinde sözleşmenin feshedileceğinin veya tahliye edilmesi talep edileceğinin belirtilmesine gerek yoktur.</a:t>
            </a:r>
          </a:p>
        </p:txBody>
      </p:sp>
    </p:spTree>
    <p:extLst>
      <p:ext uri="{BB962C8B-B14F-4D97-AF65-F5344CB8AC3E}">
        <p14:creationId xmlns:p14="http://schemas.microsoft.com/office/powerpoint/2010/main" val="3309365442"/>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B5E430-920B-F2B0-FD93-3BC5266CD01E}"/>
              </a:ext>
            </a:extLst>
          </p:cNvPr>
          <p:cNvSpPr>
            <a:spLocks noGrp="1"/>
          </p:cNvSpPr>
          <p:nvPr>
            <p:ph type="title"/>
          </p:nvPr>
        </p:nvSpPr>
        <p:spPr/>
        <p:txBody>
          <a:bodyPr/>
          <a:lstStyle/>
          <a:p>
            <a:r>
              <a:rPr lang="tr-TR" b="1" dirty="0">
                <a:solidFill>
                  <a:srgbClr val="FF0000"/>
                </a:solidFill>
              </a:rPr>
              <a:t>İki Haklı İhtar</a:t>
            </a:r>
            <a:endParaRPr lang="tr-TR" dirty="0"/>
          </a:p>
        </p:txBody>
      </p:sp>
      <p:sp>
        <p:nvSpPr>
          <p:cNvPr id="3" name="İçerik Yer Tutucusu 2">
            <a:extLst>
              <a:ext uri="{FF2B5EF4-FFF2-40B4-BE49-F238E27FC236}">
                <a16:creationId xmlns:a16="http://schemas.microsoft.com/office/drawing/2014/main" id="{8B13BC67-B46A-4D39-707D-B6595A58E527}"/>
              </a:ext>
            </a:extLst>
          </p:cNvPr>
          <p:cNvSpPr>
            <a:spLocks noGrp="1"/>
          </p:cNvSpPr>
          <p:nvPr>
            <p:ph idx="1"/>
          </p:nvPr>
        </p:nvSpPr>
        <p:spPr/>
        <p:txBody>
          <a:bodyPr/>
          <a:lstStyle/>
          <a:p>
            <a:pPr algn="just"/>
            <a:r>
              <a:rPr lang="tr-TR" dirty="0"/>
              <a:t>Belirsiz kira sözleşmelerinde uygulanıp uygulanmayacağı tartışmalıdır.</a:t>
            </a:r>
          </a:p>
          <a:p>
            <a:pPr algn="just"/>
            <a:r>
              <a:rPr lang="tr-TR" dirty="0"/>
              <a:t>Yargıtay’a göre hem kiracının ödemede geciktiği kira bedelleri söz konusu kira yılına ait  olmalı, hem de ihtarlar söz konusu kira yılı içinde gönderilmelidir.</a:t>
            </a:r>
          </a:p>
          <a:p>
            <a:pPr algn="just"/>
            <a:r>
              <a:rPr lang="tr-TR" dirty="0"/>
              <a:t>İhtarlar haklı olmalı ve kira bedeli muaccel olmalıdır.</a:t>
            </a:r>
          </a:p>
          <a:p>
            <a:pPr algn="just"/>
            <a:r>
              <a:rPr lang="tr-TR" dirty="0"/>
              <a:t>İhtarın gerçekleştiği sırada ödeme zaten gerçekleşmiş ise bu durumda ihtar haklı değildir.</a:t>
            </a:r>
          </a:p>
          <a:p>
            <a:endParaRPr lang="tr-TR" dirty="0"/>
          </a:p>
        </p:txBody>
      </p:sp>
    </p:spTree>
    <p:extLst>
      <p:ext uri="{BB962C8B-B14F-4D97-AF65-F5344CB8AC3E}">
        <p14:creationId xmlns:p14="http://schemas.microsoft.com/office/powerpoint/2010/main" val="2691197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E355CD-AFA0-45EF-B466-124D04ECFB10}"/>
              </a:ext>
            </a:extLst>
          </p:cNvPr>
          <p:cNvSpPr>
            <a:spLocks noGrp="1"/>
          </p:cNvSpPr>
          <p:nvPr>
            <p:ph type="title"/>
          </p:nvPr>
        </p:nvSpPr>
        <p:spPr/>
        <p:txBody>
          <a:bodyPr/>
          <a:lstStyle/>
          <a:p>
            <a:r>
              <a:rPr lang="tr-TR" b="1" dirty="0">
                <a:solidFill>
                  <a:srgbClr val="FF0000"/>
                </a:solidFill>
              </a:rPr>
              <a:t>Sözleşmeyi Feshetmenin Koşulları</a:t>
            </a:r>
            <a:endParaRPr lang="tr-TR" dirty="0"/>
          </a:p>
        </p:txBody>
      </p:sp>
      <p:sp>
        <p:nvSpPr>
          <p:cNvPr id="3" name="İçerik Yer Tutucusu 2">
            <a:extLst>
              <a:ext uri="{FF2B5EF4-FFF2-40B4-BE49-F238E27FC236}">
                <a16:creationId xmlns:a16="http://schemas.microsoft.com/office/drawing/2014/main" id="{66E45479-95C5-472C-BA75-D9EA83EBF7F9}"/>
              </a:ext>
            </a:extLst>
          </p:cNvPr>
          <p:cNvSpPr>
            <a:spLocks noGrp="1"/>
          </p:cNvSpPr>
          <p:nvPr>
            <p:ph idx="1"/>
          </p:nvPr>
        </p:nvSpPr>
        <p:spPr>
          <a:xfrm>
            <a:off x="520823" y="1417638"/>
            <a:ext cx="10972800" cy="4542324"/>
          </a:xfrm>
        </p:spPr>
        <p:txBody>
          <a:bodyPr/>
          <a:lstStyle/>
          <a:p>
            <a:pPr algn="just"/>
            <a:r>
              <a:rPr lang="tr-TR" sz="2500" dirty="0">
                <a:cs typeface="Times New Roman" pitchFamily="18" charset="0"/>
              </a:rPr>
              <a:t>Kiracının muaccel olan kira bedelini ödememesi üzerine kiraya veren, </a:t>
            </a:r>
            <a:r>
              <a:rPr lang="tr-TR" sz="2500" b="1" dirty="0">
                <a:cs typeface="Times New Roman" pitchFamily="18" charset="0"/>
              </a:rPr>
              <a:t>kiracıya kira bedelini ödemesi için süre vermeli </a:t>
            </a:r>
            <a:r>
              <a:rPr lang="tr-TR" sz="2500" dirty="0">
                <a:cs typeface="Times New Roman" pitchFamily="18" charset="0"/>
              </a:rPr>
              <a:t>ve </a:t>
            </a:r>
            <a:r>
              <a:rPr lang="tr-TR" sz="2500" b="1" dirty="0">
                <a:cs typeface="Times New Roman" pitchFamily="18" charset="0"/>
              </a:rPr>
              <a:t>bu süre zarfında kira bedelinin ödenmemesi halinde sözleşmeyi feshedeceğini bildirmelidir. </a:t>
            </a:r>
          </a:p>
          <a:p>
            <a:pPr algn="just"/>
            <a:r>
              <a:rPr lang="tr-TR" sz="2500" b="1" dirty="0">
                <a:cs typeface="Times New Roman" pitchFamily="18" charset="0"/>
              </a:rPr>
              <a:t>Süre verme ve fesih bildirimi yazılı şekilde yapılmalıdır. İİK m. 269 maddesi uyarınca yapılacak tahliye istemini içeren ödeme emirleri geçerli bir ihtarnamedir. </a:t>
            </a:r>
          </a:p>
          <a:p>
            <a:pPr algn="just"/>
            <a:r>
              <a:rPr lang="tr-TR" sz="2500" b="1" dirty="0">
                <a:cs typeface="Times New Roman" pitchFamily="18" charset="0"/>
              </a:rPr>
              <a:t>Bildirim açık ve anlaşılır olmak zorundadır. Bildirimde </a:t>
            </a:r>
            <a:r>
              <a:rPr lang="tr-TR" sz="2500" dirty="0">
                <a:cs typeface="Times New Roman" pitchFamily="18" charset="0"/>
              </a:rPr>
              <a:t>ödenmemiş ay, buna denk gelen kira bedeli, ifa talebi, ifa edilmemesi halinde sözleşmenin feshedileceği açıkça yer almalıdır. </a:t>
            </a:r>
          </a:p>
          <a:p>
            <a:pPr algn="just"/>
            <a:r>
              <a:rPr lang="tr-TR" sz="2500" b="1" u="sng" dirty="0">
                <a:cs typeface="Times New Roman" pitchFamily="18" charset="0"/>
              </a:rPr>
              <a:t>Kiracıya verilecek süre Konut ve çatılı işyeri kiralarında ise otuz gündür. Sürenin uzatılması mümkündür. </a:t>
            </a:r>
            <a:r>
              <a:rPr lang="tr-TR" sz="2500" dirty="0">
                <a:latin typeface="Times New Roman" pitchFamily="18" charset="0"/>
                <a:cs typeface="Times New Roman" pitchFamily="18" charset="0"/>
              </a:rPr>
              <a:t> </a:t>
            </a:r>
          </a:p>
          <a:p>
            <a:endParaRPr lang="tr-TR" dirty="0"/>
          </a:p>
        </p:txBody>
      </p:sp>
    </p:spTree>
    <p:extLst>
      <p:ext uri="{BB962C8B-B14F-4D97-AF65-F5344CB8AC3E}">
        <p14:creationId xmlns:p14="http://schemas.microsoft.com/office/powerpoint/2010/main" val="3999920935"/>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FF0000"/>
                </a:solidFill>
              </a:rPr>
              <a:t>İki Haklı İhtar</a:t>
            </a:r>
            <a:endParaRPr lang="tr-TR" dirty="0"/>
          </a:p>
        </p:txBody>
      </p:sp>
      <p:sp>
        <p:nvSpPr>
          <p:cNvPr id="3" name="İçerik Yer Tutucusu 2"/>
          <p:cNvSpPr>
            <a:spLocks noGrp="1"/>
          </p:cNvSpPr>
          <p:nvPr>
            <p:ph idx="1"/>
          </p:nvPr>
        </p:nvSpPr>
        <p:spPr/>
        <p:txBody>
          <a:bodyPr>
            <a:normAutofit/>
          </a:bodyPr>
          <a:lstStyle/>
          <a:p>
            <a:pPr algn="just"/>
            <a:r>
              <a:rPr lang="tr-TR" dirty="0"/>
              <a:t>Kira bedelinin eksik ödenmiş olması halinde de çekilen ihtar haklıdır.</a:t>
            </a:r>
          </a:p>
          <a:p>
            <a:pPr algn="just"/>
            <a:r>
              <a:rPr lang="tr-TR" dirty="0"/>
              <a:t>Kira borcunun çok az eksik ödenmiş olması durumunda ihtar haksızdır.</a:t>
            </a:r>
          </a:p>
          <a:p>
            <a:pPr algn="just"/>
            <a:r>
              <a:rPr lang="tr-TR" dirty="0"/>
              <a:t>Yan giderler, hükmün kapsamına dahil değildir.</a:t>
            </a:r>
          </a:p>
        </p:txBody>
      </p:sp>
    </p:spTree>
    <p:extLst>
      <p:ext uri="{BB962C8B-B14F-4D97-AF65-F5344CB8AC3E}">
        <p14:creationId xmlns:p14="http://schemas.microsoft.com/office/powerpoint/2010/main" val="41585904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064F17-4549-6E3F-9587-43CCB0826DE2}"/>
              </a:ext>
            </a:extLst>
          </p:cNvPr>
          <p:cNvSpPr>
            <a:spLocks noGrp="1"/>
          </p:cNvSpPr>
          <p:nvPr>
            <p:ph type="title"/>
          </p:nvPr>
        </p:nvSpPr>
        <p:spPr/>
        <p:txBody>
          <a:bodyPr/>
          <a:lstStyle/>
          <a:p>
            <a:r>
              <a:rPr lang="tr-TR" b="1" dirty="0">
                <a:solidFill>
                  <a:srgbClr val="FF0000"/>
                </a:solidFill>
              </a:rPr>
              <a:t>İki Haklı İhtar</a:t>
            </a:r>
            <a:endParaRPr lang="tr-TR" dirty="0"/>
          </a:p>
        </p:txBody>
      </p:sp>
      <p:sp>
        <p:nvSpPr>
          <p:cNvPr id="3" name="İçerik Yer Tutucusu 2">
            <a:extLst>
              <a:ext uri="{FF2B5EF4-FFF2-40B4-BE49-F238E27FC236}">
                <a16:creationId xmlns:a16="http://schemas.microsoft.com/office/drawing/2014/main" id="{4895C9B1-EF7F-73B9-B665-2E6783D4BCE2}"/>
              </a:ext>
            </a:extLst>
          </p:cNvPr>
          <p:cNvSpPr>
            <a:spLocks noGrp="1"/>
          </p:cNvSpPr>
          <p:nvPr>
            <p:ph idx="1"/>
          </p:nvPr>
        </p:nvSpPr>
        <p:spPr/>
        <p:txBody>
          <a:bodyPr/>
          <a:lstStyle/>
          <a:p>
            <a:pPr algn="just"/>
            <a:r>
              <a:rPr lang="tr-TR" dirty="0"/>
              <a:t>İhtar, yazılı şekilde olmalıdır. İcra daireleri aracılığıyla gönderilecek olan ödeme emri, yazılı ihtar yerine geçebilir. Hangi aylara ilişkin kira bedellerinin ödenmediğinin ihtarda belirtilmiş olması aranmaktadır.</a:t>
            </a:r>
          </a:p>
          <a:p>
            <a:pPr algn="just"/>
            <a:r>
              <a:rPr lang="tr-TR" dirty="0"/>
              <a:t>Kiraya verenin sözleşmeyi sona erdirme hakkını mutlaka dava açmak suretiyle kullanması gerekir. </a:t>
            </a:r>
          </a:p>
          <a:p>
            <a:pPr algn="just"/>
            <a:r>
              <a:rPr lang="tr-TR" dirty="0"/>
              <a:t>Dava, ihtarların çekildiği kira yılının bitiminden itibaren 1 yıl içinde açılmalıdır.</a:t>
            </a:r>
          </a:p>
          <a:p>
            <a:pPr marL="0" indent="0">
              <a:buNone/>
            </a:pPr>
            <a:endParaRPr lang="tr-TR" dirty="0"/>
          </a:p>
        </p:txBody>
      </p:sp>
    </p:spTree>
    <p:extLst>
      <p:ext uri="{BB962C8B-B14F-4D97-AF65-F5344CB8AC3E}">
        <p14:creationId xmlns:p14="http://schemas.microsoft.com/office/powerpoint/2010/main" val="283683109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solidFill>
                  <a:srgbClr val="FF0000"/>
                </a:solidFill>
              </a:rPr>
              <a:t>Kiracının Oturabileceği Konutunun Olması</a:t>
            </a:r>
          </a:p>
        </p:txBody>
      </p:sp>
      <p:sp>
        <p:nvSpPr>
          <p:cNvPr id="3" name="İçerik Yer Tutucusu 2"/>
          <p:cNvSpPr>
            <a:spLocks noGrp="1"/>
          </p:cNvSpPr>
          <p:nvPr>
            <p:ph idx="1"/>
          </p:nvPr>
        </p:nvSpPr>
        <p:spPr/>
        <p:txBody>
          <a:bodyPr>
            <a:normAutofit fontScale="92500"/>
          </a:bodyPr>
          <a:lstStyle/>
          <a:p>
            <a:pPr algn="just"/>
            <a:r>
              <a:rPr lang="tr-TR" dirty="0"/>
              <a:t>TBK m. 352/f. 3, Kiracının veya birlikte yaşadığı eşinin aynı ilçe veya belde belediye sınırları içinde oturmaya elverişli bir konutu bulunması durumunda kiraya veren, kira sözleşmesinin kurulması sırasında bunu bilmiyorsa, sözleşmenin bitiminden başlayarak bir ay içinde sözleşmeyi dava yoluyla sona erdirebilir.</a:t>
            </a:r>
          </a:p>
          <a:p>
            <a:pPr algn="just"/>
            <a:r>
              <a:rPr lang="tr-TR" dirty="0"/>
              <a:t>Hüküm, sadece konut kiralarına özgüdür.</a:t>
            </a:r>
          </a:p>
          <a:p>
            <a:pPr algn="just"/>
            <a:r>
              <a:rPr lang="tr-TR" dirty="0"/>
              <a:t>Yazlık bir taşınmazı bulunan kiracının tahliye edilmesi mümkün değildir.</a:t>
            </a:r>
          </a:p>
          <a:p>
            <a:pPr algn="just"/>
            <a:r>
              <a:rPr lang="tr-TR" dirty="0"/>
              <a:t>Konutu bulunan eşin kiracı ile birlikte yaşaması gerekmektedir.</a:t>
            </a:r>
          </a:p>
        </p:txBody>
      </p:sp>
    </p:spTree>
    <p:extLst>
      <p:ext uri="{BB962C8B-B14F-4D97-AF65-F5344CB8AC3E}">
        <p14:creationId xmlns:p14="http://schemas.microsoft.com/office/powerpoint/2010/main" val="3333921658"/>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1517C-E6D1-2565-9D1E-0C75263A9E84}"/>
              </a:ext>
            </a:extLst>
          </p:cNvPr>
          <p:cNvSpPr>
            <a:spLocks noGrp="1"/>
          </p:cNvSpPr>
          <p:nvPr>
            <p:ph type="title"/>
          </p:nvPr>
        </p:nvSpPr>
        <p:spPr/>
        <p:txBody>
          <a:bodyPr/>
          <a:lstStyle/>
          <a:p>
            <a:r>
              <a:rPr lang="tr-TR" b="1" dirty="0">
                <a:solidFill>
                  <a:srgbClr val="FF0000"/>
                </a:solidFill>
              </a:rPr>
              <a:t>Kiracının Oturabileceği Konutunun Olması</a:t>
            </a:r>
            <a:endParaRPr lang="tr-TR" dirty="0"/>
          </a:p>
        </p:txBody>
      </p:sp>
      <p:sp>
        <p:nvSpPr>
          <p:cNvPr id="3" name="İçerik Yer Tutucusu 2">
            <a:extLst>
              <a:ext uri="{FF2B5EF4-FFF2-40B4-BE49-F238E27FC236}">
                <a16:creationId xmlns:a16="http://schemas.microsoft.com/office/drawing/2014/main" id="{9BEC8986-0797-681C-2BA0-3F39C9DE4795}"/>
              </a:ext>
            </a:extLst>
          </p:cNvPr>
          <p:cNvSpPr>
            <a:spLocks noGrp="1"/>
          </p:cNvSpPr>
          <p:nvPr>
            <p:ph idx="1"/>
          </p:nvPr>
        </p:nvSpPr>
        <p:spPr/>
        <p:txBody>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dirty="0">
                <a:ln>
                  <a:noFill/>
                </a:ln>
                <a:solidFill>
                  <a:prstClr val="black"/>
                </a:solidFill>
                <a:effectLst/>
                <a:uLnTx/>
                <a:uFillTx/>
                <a:ea typeface="+mn-ea"/>
                <a:cs typeface="+mn-cs"/>
              </a:rPr>
              <a:t>Kiracının veya eşinin konutunun bulunması konusunda önemli olan davanın açılma anıdır.</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dirty="0">
                <a:ln>
                  <a:noFill/>
                </a:ln>
                <a:solidFill>
                  <a:prstClr val="black"/>
                </a:solidFill>
                <a:effectLst/>
                <a:uLnTx/>
                <a:uFillTx/>
                <a:ea typeface="+mn-ea"/>
                <a:cs typeface="+mn-cs"/>
              </a:rPr>
              <a:t>Kiracının veya birlikte yaşadığı eşinin sahip olduğu konutun oturmaya elverişli olması gerekir.</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dirty="0">
                <a:ln>
                  <a:noFill/>
                </a:ln>
                <a:solidFill>
                  <a:prstClr val="black"/>
                </a:solidFill>
                <a:effectLst/>
                <a:uLnTx/>
                <a:uFillTx/>
                <a:ea typeface="+mn-ea"/>
                <a:cs typeface="+mn-cs"/>
              </a:rPr>
              <a:t>Kiraya verenin kira sözleşmesinin kurulması sırasında kiracının veya eşinin oturulabilir bir konutunun bulunduğunu bilmiyor olması şartı aranmıştır.</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dirty="0">
                <a:ln>
                  <a:noFill/>
                </a:ln>
                <a:solidFill>
                  <a:prstClr val="black"/>
                </a:solidFill>
                <a:effectLst/>
                <a:uLnTx/>
                <a:uFillTx/>
                <a:ea typeface="+mn-ea"/>
                <a:cs typeface="+mn-cs"/>
              </a:rPr>
              <a:t>Dava, kira sözleşmesinin bitiminden itibaren bir ay içinde açılmalıdır.</a:t>
            </a:r>
          </a:p>
          <a:p>
            <a:endParaRPr lang="tr-TR" dirty="0"/>
          </a:p>
        </p:txBody>
      </p:sp>
    </p:spTree>
    <p:extLst>
      <p:ext uri="{BB962C8B-B14F-4D97-AF65-F5344CB8AC3E}">
        <p14:creationId xmlns:p14="http://schemas.microsoft.com/office/powerpoint/2010/main" val="64738126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1C96EB-B74D-4B1E-93D3-802220BC09B1}"/>
              </a:ext>
            </a:extLst>
          </p:cNvPr>
          <p:cNvSpPr>
            <a:spLocks noGrp="1"/>
          </p:cNvSpPr>
          <p:nvPr>
            <p:ph type="title"/>
          </p:nvPr>
        </p:nvSpPr>
        <p:spPr/>
        <p:txBody>
          <a:bodyPr/>
          <a:lstStyle/>
          <a:p>
            <a:r>
              <a:rPr lang="tr-TR" b="1" dirty="0">
                <a:solidFill>
                  <a:srgbClr val="FF0000"/>
                </a:solidFill>
              </a:rPr>
              <a:t>Konutun Oturmaya Elverişli Olması</a:t>
            </a:r>
          </a:p>
        </p:txBody>
      </p:sp>
      <p:sp>
        <p:nvSpPr>
          <p:cNvPr id="3" name="İçerik Yer Tutucusu 2">
            <a:extLst>
              <a:ext uri="{FF2B5EF4-FFF2-40B4-BE49-F238E27FC236}">
                <a16:creationId xmlns:a16="http://schemas.microsoft.com/office/drawing/2014/main" id="{BBF777A8-DDAB-4A69-AECC-2B27D76EE731}"/>
              </a:ext>
            </a:extLst>
          </p:cNvPr>
          <p:cNvSpPr>
            <a:spLocks noGrp="1"/>
          </p:cNvSpPr>
          <p:nvPr>
            <p:ph idx="1"/>
          </p:nvPr>
        </p:nvSpPr>
        <p:spPr/>
        <p:txBody>
          <a:bodyPr>
            <a:normAutofit fontScale="92500" lnSpcReduction="10000"/>
          </a:bodyPr>
          <a:lstStyle/>
          <a:p>
            <a:pPr algn="just"/>
            <a:r>
              <a:rPr lang="tr-TR" dirty="0"/>
              <a:t>Konutun oturmaya elverişli olması gerekir. Buradaki elverişlilik, konutun hem fiziksel elverişlilik gibi objektif olarak hem de kiracının sosyal durumu gibi yani sübjektif durumuna uygun olarak oturulabilir olmasıdır. </a:t>
            </a:r>
          </a:p>
          <a:p>
            <a:pPr algn="just"/>
            <a:r>
              <a:rPr lang="tr-TR" dirty="0"/>
              <a:t>Örneğin, eşi felç olan birinin oturduğu yer asansörlü iken kendi konutu asansörsüz ve üst kattaysa, dört çocuğu olup kirada bulunduğu konut 3+1 iken kendi konutu 1+1 ise, bu durumlarda konutun elverişliliğinden bahsedilemeyecektir. Ayrıca, birden fazla kiracı var ise, tümünün kendilerinin veya eşlerinin oturulabilir konutlarının olması gerektiği ileri sürülmektedir. </a:t>
            </a:r>
          </a:p>
        </p:txBody>
      </p:sp>
    </p:spTree>
    <p:extLst>
      <p:ext uri="{BB962C8B-B14F-4D97-AF65-F5344CB8AC3E}">
        <p14:creationId xmlns:p14="http://schemas.microsoft.com/office/powerpoint/2010/main" val="2465682957"/>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solidFill>
                  <a:srgbClr val="FF0000"/>
                </a:solidFill>
              </a:rPr>
              <a:t>Tahliye Davası ve Sözleşmenin Sona Erme Anı</a:t>
            </a:r>
          </a:p>
        </p:txBody>
      </p:sp>
      <p:sp>
        <p:nvSpPr>
          <p:cNvPr id="3" name="İçerik Yer Tutucusu 2"/>
          <p:cNvSpPr>
            <a:spLocks noGrp="1"/>
          </p:cNvSpPr>
          <p:nvPr>
            <p:ph idx="1"/>
          </p:nvPr>
        </p:nvSpPr>
        <p:spPr/>
        <p:txBody>
          <a:bodyPr/>
          <a:lstStyle/>
          <a:p>
            <a:pPr algn="just"/>
            <a:r>
              <a:rPr lang="tr-TR" dirty="0"/>
              <a:t>Kira sözleşmesi, dava açılması ile değil, hakim kararı ile sona ermektedir. </a:t>
            </a:r>
          </a:p>
          <a:p>
            <a:pPr algn="just"/>
            <a:r>
              <a:rPr lang="tr-TR" dirty="0"/>
              <a:t>Mahkeme kararının kesinleşmesine kadar kiracıdan yalnızca kira bedeli talep edilebilir.</a:t>
            </a:r>
          </a:p>
          <a:p>
            <a:pPr algn="just"/>
            <a:r>
              <a:rPr lang="tr-TR" dirty="0"/>
              <a:t>Tahliye davası devam ederken kira bedelinin tespiti davası açılabilir. Bu tahliye davasından feragat değildir.</a:t>
            </a:r>
          </a:p>
          <a:p>
            <a:endParaRPr lang="tr-TR" dirty="0"/>
          </a:p>
        </p:txBody>
      </p:sp>
    </p:spTree>
    <p:extLst>
      <p:ext uri="{BB962C8B-B14F-4D97-AF65-F5344CB8AC3E}">
        <p14:creationId xmlns:p14="http://schemas.microsoft.com/office/powerpoint/2010/main" val="1285341548"/>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Sona Ermenin Sonuçları</a:t>
            </a:r>
          </a:p>
        </p:txBody>
      </p:sp>
      <p:sp>
        <p:nvSpPr>
          <p:cNvPr id="3" name="İçerik Yer Tutucusu 2"/>
          <p:cNvSpPr>
            <a:spLocks noGrp="1"/>
          </p:cNvSpPr>
          <p:nvPr>
            <p:ph idx="1"/>
          </p:nvPr>
        </p:nvSpPr>
        <p:spPr/>
        <p:txBody>
          <a:bodyPr>
            <a:normAutofit/>
          </a:bodyPr>
          <a:lstStyle/>
          <a:p>
            <a:pPr algn="just"/>
            <a:r>
              <a:rPr lang="tr-TR" dirty="0"/>
              <a:t>Kira sözleşmesi sona erince taraflar arasındaki borç ilişkisi tasfiye ilişkisine döner.</a:t>
            </a:r>
          </a:p>
          <a:p>
            <a:pPr algn="just"/>
            <a:r>
              <a:rPr lang="tr-TR" dirty="0"/>
              <a:t>Kiracının borçlarından biri de kira sözleşmesinin sonunda kiralananı geri vermektir. İade borcu sözleşmeden doğmakla birlikte istihkak talebi de ileri sürülebilir. </a:t>
            </a:r>
          </a:p>
          <a:p>
            <a:pPr algn="just"/>
            <a:r>
              <a:rPr lang="tr-TR" dirty="0"/>
              <a:t>Sözleşmeden doğan iade borcunun alacaklısı kiraya verendir. </a:t>
            </a:r>
          </a:p>
          <a:p>
            <a:pPr algn="just"/>
            <a:r>
              <a:rPr lang="tr-TR" dirty="0"/>
              <a:t>Kiralananın fiili hakimiyetinin tek başına kiraya verene sağlanması gerekir.</a:t>
            </a:r>
          </a:p>
        </p:txBody>
      </p:sp>
    </p:spTree>
    <p:extLst>
      <p:ext uri="{BB962C8B-B14F-4D97-AF65-F5344CB8AC3E}">
        <p14:creationId xmlns:p14="http://schemas.microsoft.com/office/powerpoint/2010/main" val="401362885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Sona Ermenin Sonuçları</a:t>
            </a:r>
            <a:endParaRPr lang="tr-TR" dirty="0"/>
          </a:p>
        </p:txBody>
      </p:sp>
      <p:sp>
        <p:nvSpPr>
          <p:cNvPr id="3" name="İçerik Yer Tutucusu 2"/>
          <p:cNvSpPr>
            <a:spLocks noGrp="1"/>
          </p:cNvSpPr>
          <p:nvPr>
            <p:ph idx="1"/>
          </p:nvPr>
        </p:nvSpPr>
        <p:spPr/>
        <p:txBody>
          <a:bodyPr>
            <a:normAutofit/>
          </a:bodyPr>
          <a:lstStyle/>
          <a:p>
            <a:pPr algn="just"/>
            <a:r>
              <a:rPr lang="tr-TR" dirty="0"/>
              <a:t>Kira sözleşmesinin sona ermesine rağmen, kiracı iade borcunu yerine getirmez ise, kiraya veren taşınırlarda iade, taşınmazlarda tahliye davası açacaktır.</a:t>
            </a:r>
          </a:p>
          <a:p>
            <a:pPr algn="just"/>
            <a:r>
              <a:rPr lang="tr-TR" dirty="0"/>
              <a:t>Gecikme yüzünden uğranılan zararların tazmin edilmesi gerekmektedir. Sözleşmeye dayalı tazminat talebinde kiraya verenin zararını ispatlaması gerekirken, mülkiyet hükümlerine dayanılması halinde, ortada bir zarar söz konusu olmasa dahi </a:t>
            </a:r>
            <a:r>
              <a:rPr lang="tr-TR" dirty="0" err="1"/>
              <a:t>ecrimisil</a:t>
            </a:r>
            <a:r>
              <a:rPr lang="tr-TR" dirty="0"/>
              <a:t> istenmesi mümkündür.</a:t>
            </a:r>
          </a:p>
        </p:txBody>
      </p:sp>
    </p:spTree>
    <p:extLst>
      <p:ext uri="{BB962C8B-B14F-4D97-AF65-F5344CB8AC3E}">
        <p14:creationId xmlns:p14="http://schemas.microsoft.com/office/powerpoint/2010/main" val="1248899542"/>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İade Borcunun Kapsamı</a:t>
            </a:r>
          </a:p>
        </p:txBody>
      </p:sp>
      <p:sp>
        <p:nvSpPr>
          <p:cNvPr id="3" name="İçerik Yer Tutucusu 2"/>
          <p:cNvSpPr>
            <a:spLocks noGrp="1"/>
          </p:cNvSpPr>
          <p:nvPr>
            <p:ph idx="1"/>
          </p:nvPr>
        </p:nvSpPr>
        <p:spPr/>
        <p:txBody>
          <a:bodyPr>
            <a:normAutofit lnSpcReduction="10000"/>
          </a:bodyPr>
          <a:lstStyle/>
          <a:p>
            <a:pPr algn="just"/>
            <a:r>
              <a:rPr lang="tr-TR" dirty="0"/>
              <a:t>MADDE 334- Kiracı kiralananı ne durumda teslim almışsa, kira sözleşmesinin bitiminde o durumda geri vermekle yükümlüdür. Ancak, kiracı sözleşmeye uygun kullanma dolayısıyla kiralananda meydana gelen eskimelerden ve bozulmalardan sorumlu değildir.</a:t>
            </a:r>
          </a:p>
          <a:p>
            <a:pPr algn="just"/>
            <a:r>
              <a:rPr lang="tr-TR" dirty="0"/>
              <a:t>Kiracının, sözleşmenin sona ermesi hâlinde, sözleşmeye aykırı kullanmadan doğacak zararları giderme dışında, başkaca bir tazminat ödeyeceğini önceden taahhüt etmesine ilişkin anlaşmalar geçersizdir.</a:t>
            </a:r>
          </a:p>
        </p:txBody>
      </p:sp>
    </p:spTree>
    <p:extLst>
      <p:ext uri="{BB962C8B-B14F-4D97-AF65-F5344CB8AC3E}">
        <p14:creationId xmlns:p14="http://schemas.microsoft.com/office/powerpoint/2010/main" val="297105070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F5D8BD-5F6B-7F3D-24BC-68883BD7801E}"/>
              </a:ext>
            </a:extLst>
          </p:cNvPr>
          <p:cNvSpPr>
            <a:spLocks noGrp="1"/>
          </p:cNvSpPr>
          <p:nvPr>
            <p:ph type="title"/>
          </p:nvPr>
        </p:nvSpPr>
        <p:spPr/>
        <p:txBody>
          <a:bodyPr/>
          <a:lstStyle/>
          <a:p>
            <a:r>
              <a:rPr lang="tr-TR" b="1" dirty="0">
                <a:solidFill>
                  <a:srgbClr val="FF0000"/>
                </a:solidFill>
              </a:rPr>
              <a:t>İade Borcunun Kapsamı</a:t>
            </a:r>
            <a:endParaRPr lang="tr-TR" dirty="0"/>
          </a:p>
        </p:txBody>
      </p:sp>
      <p:sp>
        <p:nvSpPr>
          <p:cNvPr id="3" name="İçerik Yer Tutucusu 2">
            <a:extLst>
              <a:ext uri="{FF2B5EF4-FFF2-40B4-BE49-F238E27FC236}">
                <a16:creationId xmlns:a16="http://schemas.microsoft.com/office/drawing/2014/main" id="{562664C6-014C-9DC6-C7E1-0CAB920DE3EA}"/>
              </a:ext>
            </a:extLst>
          </p:cNvPr>
          <p:cNvSpPr>
            <a:spLocks noGrp="1"/>
          </p:cNvSpPr>
          <p:nvPr>
            <p:ph idx="1"/>
          </p:nvPr>
        </p:nvSpPr>
        <p:spPr/>
        <p:txBody>
          <a:bodyPr/>
          <a:lstStyle/>
          <a:p>
            <a:pPr algn="just"/>
            <a:r>
              <a:rPr lang="tr-TR" dirty="0"/>
              <a:t>Sözleşmede kiralananın kiracıya iyi durumda teslim edildiğine ilişkin bir hüküm mevcut ise ve kiralananın iadesi sırasında bozukluklar ve eksiklikler mevcut bulunuyorsa, bunlardan kural olarak kiracı sorumlu olacaktır. </a:t>
            </a:r>
          </a:p>
          <a:p>
            <a:pPr algn="just"/>
            <a:r>
              <a:rPr lang="tr-TR" dirty="0"/>
              <a:t>Sözleşmede hüküm mevcut değilse, kiralananın kiracıya teslimi sırasında tutulan teslim tutanağına bakılmalıdır. </a:t>
            </a:r>
          </a:p>
          <a:p>
            <a:pPr marL="0" indent="0">
              <a:buNone/>
            </a:pPr>
            <a:endParaRPr lang="tr-TR" dirty="0"/>
          </a:p>
        </p:txBody>
      </p:sp>
    </p:spTree>
    <p:extLst>
      <p:ext uri="{BB962C8B-B14F-4D97-AF65-F5344CB8AC3E}">
        <p14:creationId xmlns:p14="http://schemas.microsoft.com/office/powerpoint/2010/main" val="1102723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7606A2-06E1-A4F0-4167-EB2125AFF080}"/>
              </a:ext>
            </a:extLst>
          </p:cNvPr>
          <p:cNvSpPr>
            <a:spLocks noGrp="1"/>
          </p:cNvSpPr>
          <p:nvPr>
            <p:ph type="title"/>
          </p:nvPr>
        </p:nvSpPr>
        <p:spPr/>
        <p:txBody>
          <a:bodyPr/>
          <a:lstStyle/>
          <a:p>
            <a:r>
              <a:rPr lang="tr-TR" b="1" dirty="0">
                <a:solidFill>
                  <a:srgbClr val="FF0000"/>
                </a:solidFill>
              </a:rPr>
              <a:t>Sözleşmeyi Feshetmenin Koşulları</a:t>
            </a:r>
            <a:endParaRPr lang="tr-TR" dirty="0"/>
          </a:p>
        </p:txBody>
      </p:sp>
      <p:sp>
        <p:nvSpPr>
          <p:cNvPr id="3" name="İçerik Yer Tutucusu 2">
            <a:extLst>
              <a:ext uri="{FF2B5EF4-FFF2-40B4-BE49-F238E27FC236}">
                <a16:creationId xmlns:a16="http://schemas.microsoft.com/office/drawing/2014/main" id="{EB382543-03C9-79B7-BF3D-AE0FF8373363}"/>
              </a:ext>
            </a:extLst>
          </p:cNvPr>
          <p:cNvSpPr>
            <a:spLocks noGrp="1"/>
          </p:cNvSpPr>
          <p:nvPr>
            <p:ph idx="1"/>
          </p:nvPr>
        </p:nvSpPr>
        <p:spPr/>
        <p:txBody>
          <a:bodyPr/>
          <a:lstStyle/>
          <a:p>
            <a:pPr algn="just"/>
            <a:r>
              <a:rPr lang="tr-TR" sz="2400" b="0" i="0" u="none" strike="noStrike" baseline="0" dirty="0"/>
              <a:t>Bununla birlikte kiraya verenin ihtarla talep ettiği kira bedeli gerçek borçtan fazla olursa ya da tahliye davası açılacağı bildirilmiş olursa ihtar geçersiz olmayacaktır. Bu hususta Yargıtay 6. Hukuk Dairesi, 29.06.2004 tarihli, E. 2004/5263 Sayılı, K. 2004/5373 Sayılı kararında, “Davacı tarafından davalıya gönderilen her iki ihtarnamede de belirtilen aylarının kiralarının ihtarda belirtilen miktarlardan ödenmesi istenmişse de ihtar dökümündeki daha önceki tespit kararı ile kesinleşmiş kira miktarı 56.502.450 lira olup bu miktarın üstünde kira talep etmesi, ihtarları geçersiz göstermeyeceğinden ve davalı kiracı istenilen kira dönemleri ile ilgili aylık kira 56.502.450 lirayı 30 günlük süre içinde yatırmamış bulunduğundan temerrüt gerçekleşmiş olup tahliyeye karar verilmesi gerekir.” şeklinde hükümde bulunmuştur.</a:t>
            </a:r>
            <a:endParaRPr lang="tr-TR" sz="2400" dirty="0"/>
          </a:p>
        </p:txBody>
      </p:sp>
    </p:spTree>
    <p:extLst>
      <p:ext uri="{BB962C8B-B14F-4D97-AF65-F5344CB8AC3E}">
        <p14:creationId xmlns:p14="http://schemas.microsoft.com/office/powerpoint/2010/main" val="594022108"/>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Gözden Geçirme ve Bildirim</a:t>
            </a:r>
          </a:p>
        </p:txBody>
      </p:sp>
      <p:sp>
        <p:nvSpPr>
          <p:cNvPr id="3" name="İçerik Yer Tutucusu 2"/>
          <p:cNvSpPr>
            <a:spLocks noGrp="1"/>
          </p:cNvSpPr>
          <p:nvPr>
            <p:ph idx="1"/>
          </p:nvPr>
        </p:nvSpPr>
        <p:spPr/>
        <p:txBody>
          <a:bodyPr>
            <a:normAutofit fontScale="92500" lnSpcReduction="10000"/>
          </a:bodyPr>
          <a:lstStyle/>
          <a:p>
            <a:pPr algn="just"/>
            <a:r>
              <a:rPr lang="tr-TR" dirty="0"/>
              <a:t>Kiraya veren, geri verme sırasında kiralananın durumunu gözden geçirmek ve kiracının sorumlu olduğu eksiklikleri ve ayıpları ona hemen yazılı olarak bildirmek zorundadır. Bu bildirim yapılmazsa, kiracı her türlü sorumluluktan kurtulur. Ancak, teslim alma sırasında olağan incelemeyle belirlenemeyecek olan eksikliklerin ve ayıpların varlığı hâlinde, kiracının sorumluluğu devam eder. Kiraya veren, bu tür eksiklikleri ve ayıpları belirlediğinde, kiracıya hemen yazılı olarak bildirmek zorundadır.</a:t>
            </a:r>
          </a:p>
          <a:p>
            <a:pPr algn="just"/>
            <a:r>
              <a:rPr lang="tr-TR" dirty="0"/>
              <a:t>Elektronik posta ile bildirim yapılması mümkündür. Bildirimde hasar ve bozuklukların neler olduğu açık bir biçimde belirtilmelidir.</a:t>
            </a:r>
          </a:p>
        </p:txBody>
      </p:sp>
    </p:spTree>
    <p:extLst>
      <p:ext uri="{BB962C8B-B14F-4D97-AF65-F5344CB8AC3E}">
        <p14:creationId xmlns:p14="http://schemas.microsoft.com/office/powerpoint/2010/main" val="2306481904"/>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Zararları Tazmin Yükümlülüğü</a:t>
            </a:r>
          </a:p>
        </p:txBody>
      </p:sp>
      <p:sp>
        <p:nvSpPr>
          <p:cNvPr id="3" name="İçerik Yer Tutucusu 2"/>
          <p:cNvSpPr>
            <a:spLocks noGrp="1"/>
          </p:cNvSpPr>
          <p:nvPr>
            <p:ph idx="1"/>
          </p:nvPr>
        </p:nvSpPr>
        <p:spPr/>
        <p:txBody>
          <a:bodyPr>
            <a:normAutofit fontScale="70000" lnSpcReduction="20000"/>
          </a:bodyPr>
          <a:lstStyle/>
          <a:p>
            <a:pPr algn="just"/>
            <a:r>
              <a:rPr lang="tr-TR" dirty="0"/>
              <a:t>Kiracı, kiralanana verdiği zararları tazmin etmekle yükümlüdür.</a:t>
            </a:r>
          </a:p>
          <a:p>
            <a:pPr algn="just"/>
            <a:r>
              <a:rPr lang="tr-TR" dirty="0"/>
              <a:t>Kiraya veren tarafından kiralanandaki bozukluk ve hasarları gidermek için yapılan masraflar, veya yeniden kiraya verilememesi nedeniyle uğranılan zararlar tazmin edilmelidir.</a:t>
            </a:r>
          </a:p>
          <a:p>
            <a:pPr algn="just"/>
            <a:r>
              <a:rPr lang="tr-TR" dirty="0"/>
              <a:t>Bu noktada, doğması muhtemel olan zararın hangi hüküm yahut hükümlere dayanılarak tazmin edileceğinin saptanması gerekir. Kiralananın iadesi borcu, kira sözleşmesinin sona ermesinin bir sonucu olması nedeniyle sözleşmeden doğmaktadır. Zira böyle bir sözleşme en başından beri var olmasaydı sözleşmenin sona ermesi yahut bu sona erme nedeniyle iade borcunun doğması da söz konusu olmayacaktı. Bu kapsamda kiracının kiralananı iade etmemesi kira sözleşmesinden doğan borcuna aykırı davrandığı anlamına gelecektir. Bu gibi, sözleşmeden doğan borçlara aykırı davranışın söz konusu olduğu hallerde TBK m. 112 uygulama alanı bulacak ve kiraya veren zararının tazminini talep edebilecektir.</a:t>
            </a:r>
          </a:p>
          <a:p>
            <a:pPr algn="just"/>
            <a:r>
              <a:rPr lang="tr-TR" dirty="0"/>
              <a:t>10 yıllık zamanaşımına tabidir. </a:t>
            </a:r>
          </a:p>
        </p:txBody>
      </p:sp>
    </p:spTree>
    <p:extLst>
      <p:ext uri="{BB962C8B-B14F-4D97-AF65-F5344CB8AC3E}">
        <p14:creationId xmlns:p14="http://schemas.microsoft.com/office/powerpoint/2010/main" val="3975715233"/>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FF0000"/>
                </a:solidFill>
              </a:rPr>
              <a:t>Yeniden Kiralama Yasağı</a:t>
            </a:r>
          </a:p>
        </p:txBody>
      </p:sp>
      <p:sp>
        <p:nvSpPr>
          <p:cNvPr id="3" name="İçerik Yer Tutucusu 2"/>
          <p:cNvSpPr>
            <a:spLocks noGrp="1"/>
          </p:cNvSpPr>
          <p:nvPr>
            <p:ph idx="1"/>
          </p:nvPr>
        </p:nvSpPr>
        <p:spPr/>
        <p:txBody>
          <a:bodyPr>
            <a:normAutofit fontScale="70000" lnSpcReduction="20000"/>
          </a:bodyPr>
          <a:lstStyle/>
          <a:p>
            <a:pPr algn="just"/>
            <a:r>
              <a:rPr lang="tr-TR" dirty="0"/>
              <a:t>MADDE 355- Kiraya veren, gereksinim amacıyla kiralananın boşaltılmasını sağladığında, haklı sebep olmaksızın, kiralananı üç yıl geçmedikçe eski kiracısından başkasına kiralayamaz.</a:t>
            </a:r>
          </a:p>
          <a:p>
            <a:pPr algn="just"/>
            <a:r>
              <a:rPr lang="tr-TR" dirty="0"/>
              <a:t>Yeniden inşa ve imar amacıyla boşaltılması sağlanan taşınmazlar, eski hâli ile, haklı sebep olmaksızın üç yıl geçmedikçe başkasına kiralanamaz. Eski kiracının, yeniden inşa ve imarı gerçekleştirilen taşınmazları, yeni durumu ve yeni kira bedeli ile kiralama konusunda öncelik hakkı vardır. Bu hakkın, kiraya verenin yapacağı yazılı bildirimi izleyen bir ay içinde kullanılması gerekir; bu öncelik hakkı sona erdirilmedikçe, taşınmaz üç yıl geçmeden başkasına kiralanamaz. Bildirim üzerine kiracının bu hakkını kullanmayacağını açıkça belirtmesi ya da bildirimin kiracıya ulaşmasını izleyen bir aylık süre içerisinde kiracının sessiz kalması üzerine öncelik hakkı sonlanacaktır.</a:t>
            </a:r>
          </a:p>
          <a:p>
            <a:pPr algn="just"/>
            <a:r>
              <a:rPr lang="tr-TR" dirty="0"/>
              <a:t>Kiraya veren, bu hükümlere aykırı davrandığı takdirde, eski kiracısına son kira yılında ödenmiş olan bir yıllık kira bedelinden az olmamak üzere tazminat ödemekle yükümlüdür.</a:t>
            </a:r>
          </a:p>
        </p:txBody>
      </p:sp>
    </p:spTree>
    <p:extLst>
      <p:ext uri="{BB962C8B-B14F-4D97-AF65-F5344CB8AC3E}">
        <p14:creationId xmlns:p14="http://schemas.microsoft.com/office/powerpoint/2010/main" val="3465408127"/>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D2BFDB-EDEA-4A35-830F-14C9A2FB4B98}"/>
              </a:ext>
            </a:extLst>
          </p:cNvPr>
          <p:cNvSpPr>
            <a:spLocks noGrp="1"/>
          </p:cNvSpPr>
          <p:nvPr>
            <p:ph type="title"/>
          </p:nvPr>
        </p:nvSpPr>
        <p:spPr/>
        <p:txBody>
          <a:bodyPr/>
          <a:lstStyle/>
          <a:p>
            <a:pPr algn="ctr"/>
            <a:r>
              <a:rPr lang="tr-TR" b="1" dirty="0">
                <a:solidFill>
                  <a:srgbClr val="FF0000"/>
                </a:solidFill>
              </a:rPr>
              <a:t>Haklı Sebeplerin Var Olmaması</a:t>
            </a:r>
          </a:p>
        </p:txBody>
      </p:sp>
      <p:sp>
        <p:nvSpPr>
          <p:cNvPr id="3" name="İçerik Yer Tutucusu 2">
            <a:extLst>
              <a:ext uri="{FF2B5EF4-FFF2-40B4-BE49-F238E27FC236}">
                <a16:creationId xmlns:a16="http://schemas.microsoft.com/office/drawing/2014/main" id="{5928E503-3C4B-44B2-84D9-2ED5BCACF3C8}"/>
              </a:ext>
            </a:extLst>
          </p:cNvPr>
          <p:cNvSpPr>
            <a:spLocks noGrp="1"/>
          </p:cNvSpPr>
          <p:nvPr>
            <p:ph idx="1"/>
          </p:nvPr>
        </p:nvSpPr>
        <p:spPr/>
        <p:txBody>
          <a:bodyPr/>
          <a:lstStyle/>
          <a:p>
            <a:pPr algn="just"/>
            <a:r>
              <a:rPr lang="tr-TR" dirty="0"/>
              <a:t>TBK m. 355’e göre yeniden inşa ve imar amacıyla boşaltılan taşınmazlar, eski hali ile haklı sebep olmaksızın üç yıl geçmedikçe başkasına kiralanamayacaktır. Kiralananın eski hali ile üç yıl boyunca başkasına kiralama veya eski kiracıya öncelik hakkı kullandırma zorunluluğunun istisnası haklı sebebin varlığıdır. Haklı sebep, öncelikle ihtiyaç sahibinin ihtiyacının ortadan kalkması olabilir. </a:t>
            </a:r>
          </a:p>
        </p:txBody>
      </p:sp>
    </p:spTree>
    <p:extLst>
      <p:ext uri="{BB962C8B-B14F-4D97-AF65-F5344CB8AC3E}">
        <p14:creationId xmlns:p14="http://schemas.microsoft.com/office/powerpoint/2010/main" val="3767574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345EAA-C09E-46A4-83D6-462EC74B47DA}"/>
              </a:ext>
            </a:extLst>
          </p:cNvPr>
          <p:cNvSpPr>
            <a:spLocks noGrp="1"/>
          </p:cNvSpPr>
          <p:nvPr>
            <p:ph type="title"/>
          </p:nvPr>
        </p:nvSpPr>
        <p:spPr/>
        <p:txBody>
          <a:bodyPr/>
          <a:lstStyle/>
          <a:p>
            <a:r>
              <a:rPr lang="tr-TR" b="1" dirty="0">
                <a:solidFill>
                  <a:srgbClr val="FF0000"/>
                </a:solidFill>
              </a:rPr>
              <a:t>Sözleşmeyi Feshetmenin Koşulları</a:t>
            </a:r>
            <a:endParaRPr lang="tr-TR" dirty="0"/>
          </a:p>
        </p:txBody>
      </p:sp>
      <p:sp>
        <p:nvSpPr>
          <p:cNvPr id="3" name="İçerik Yer Tutucusu 2">
            <a:extLst>
              <a:ext uri="{FF2B5EF4-FFF2-40B4-BE49-F238E27FC236}">
                <a16:creationId xmlns:a16="http://schemas.microsoft.com/office/drawing/2014/main" id="{BF040AB1-2DBE-450D-9C7D-C1BAE0850DAF}"/>
              </a:ext>
            </a:extLst>
          </p:cNvPr>
          <p:cNvSpPr>
            <a:spLocks noGrp="1"/>
          </p:cNvSpPr>
          <p:nvPr>
            <p:ph idx="1"/>
          </p:nvPr>
        </p:nvSpPr>
        <p:spPr/>
        <p:txBody>
          <a:bodyPr/>
          <a:lstStyle/>
          <a:p>
            <a:pPr algn="just"/>
            <a:r>
              <a:rPr lang="tr-TR" sz="2800" dirty="0"/>
              <a:t>Süre verilmesinden sonra, yeni aylık kira bedeli de ödenmediği için, kiraya veren ikinci bir ihtarname çeker ve tüm ödenmemiş kira bedelleri için yeniden bir süre verirse, ilk ihtarnamede verilen sürenin geçersiz kalması rizikosu ile karşı karşıya kalabilecektir. </a:t>
            </a:r>
          </a:p>
          <a:p>
            <a:pPr algn="just"/>
            <a:r>
              <a:rPr lang="tr-TR" sz="2800" dirty="0"/>
              <a:t>Bu durumda kiracı ikinci ihtarnamede verilen süre içerisinde ödeme yapma olanağına kavuşmuş olacaktır. Bu sonuçla karşılaşmak istemeyen kiraya verenin ikinci ihtarnamede sadece ödenmeyen yeni ayın kira bedeli için süre vermesi ve ilk ihtarname ile vermiş olduğu sürenin saklı olduğunu belirtmesi gerekmektedir. </a:t>
            </a:r>
          </a:p>
        </p:txBody>
      </p:sp>
    </p:spTree>
    <p:extLst>
      <p:ext uri="{BB962C8B-B14F-4D97-AF65-F5344CB8AC3E}">
        <p14:creationId xmlns:p14="http://schemas.microsoft.com/office/powerpoint/2010/main" val="3122942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71B2C-FFB8-4DCD-B2A1-F9F4422A2F0A}"/>
              </a:ext>
            </a:extLst>
          </p:cNvPr>
          <p:cNvSpPr>
            <a:spLocks noGrp="1"/>
          </p:cNvSpPr>
          <p:nvPr>
            <p:ph type="title"/>
          </p:nvPr>
        </p:nvSpPr>
        <p:spPr/>
        <p:txBody>
          <a:bodyPr/>
          <a:lstStyle/>
          <a:p>
            <a:r>
              <a:rPr lang="tr-TR" b="1" dirty="0">
                <a:solidFill>
                  <a:srgbClr val="FF0000"/>
                </a:solidFill>
              </a:rPr>
              <a:t>Sözleşmeyi Feshetmenin Koşulları</a:t>
            </a:r>
            <a:endParaRPr lang="tr-TR" dirty="0"/>
          </a:p>
        </p:txBody>
      </p:sp>
      <p:sp>
        <p:nvSpPr>
          <p:cNvPr id="3" name="İçerik Yer Tutucusu 2">
            <a:extLst>
              <a:ext uri="{FF2B5EF4-FFF2-40B4-BE49-F238E27FC236}">
                <a16:creationId xmlns:a16="http://schemas.microsoft.com/office/drawing/2014/main" id="{80A0BB20-5BC3-4569-BBAE-FFD7A3BC49A0}"/>
              </a:ext>
            </a:extLst>
          </p:cNvPr>
          <p:cNvSpPr>
            <a:spLocks noGrp="1"/>
          </p:cNvSpPr>
          <p:nvPr>
            <p:ph idx="1"/>
          </p:nvPr>
        </p:nvSpPr>
        <p:spPr/>
        <p:txBody>
          <a:bodyPr/>
          <a:lstStyle/>
          <a:p>
            <a:pPr algn="just"/>
            <a:r>
              <a:rPr lang="tr-TR" sz="2400" u="sng" dirty="0">
                <a:cs typeface="Times New Roman" pitchFamily="18" charset="0"/>
              </a:rPr>
              <a:t>Bildirim, otuz günlük süreyi içermezse hükümsüz sayılır ve kiraya veren kira sözleşmesini feshedemez.</a:t>
            </a:r>
          </a:p>
          <a:p>
            <a:pPr algn="just"/>
            <a:r>
              <a:rPr lang="tr-TR" sz="2400" dirty="0">
                <a:cs typeface="Times New Roman" pitchFamily="18" charset="0"/>
              </a:rPr>
              <a:t>Süre, kiracıya yazılı bildirimin yapıldığı tarihi izleyen günden itibaren işlemeye başlar (TBK m. 315/f. 2). Önemli olan bildirimin kiracıya varmasıdır. Kiracının bildirimin içeriğini öğrenip öğrenmemesi önem taşımaz. </a:t>
            </a:r>
          </a:p>
          <a:p>
            <a:pPr algn="just"/>
            <a:r>
              <a:rPr lang="tr-TR" sz="2400" dirty="0">
                <a:cs typeface="Times New Roman" pitchFamily="18" charset="0"/>
              </a:rPr>
              <a:t>Kiracı, yazılı bildirimi almaktan kaçınırsa, süre kiracının kaçındığı andan itibaren işlemeye başlar. Bu hüküm nispi emredici nitelikte olup süreler, sözleşme ile kısaltılamaz, fakat uzatılabilir. </a:t>
            </a:r>
          </a:p>
          <a:p>
            <a:pPr algn="just"/>
            <a:r>
              <a:rPr lang="tr-TR" sz="2400" dirty="0">
                <a:cs typeface="Times New Roman" pitchFamily="18" charset="0"/>
              </a:rPr>
              <a:t>Kiracı, verilen süre içinde kira bedelini tamamen veya kısmen ödemezse, kira bedelini tevdi etmezse ya da takas hakkını ileri sürerek borcu sona erdirmezse, kiraya verenin kira sözleşmesini fesih hakkı doğar. </a:t>
            </a:r>
          </a:p>
          <a:p>
            <a:endParaRPr lang="tr-TR" sz="2800" dirty="0">
              <a:latin typeface="Times New Roman" pitchFamily="18" charset="0"/>
              <a:cs typeface="Times New Roman" pitchFamily="18" charset="0"/>
            </a:endParaRPr>
          </a:p>
          <a:p>
            <a:endParaRPr lang="tr-TR" dirty="0">
              <a:latin typeface="Times New Roman" pitchFamily="18" charset="0"/>
              <a:cs typeface="Times New Roman" pitchFamily="18" charset="0"/>
            </a:endParaRPr>
          </a:p>
          <a:p>
            <a:endParaRPr lang="tr-TR" b="1" u="sng"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021914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FB6897-0A1E-42D0-940B-661BD409DB34}"/>
              </a:ext>
            </a:extLst>
          </p:cNvPr>
          <p:cNvSpPr>
            <a:spLocks noGrp="1"/>
          </p:cNvSpPr>
          <p:nvPr>
            <p:ph type="title"/>
          </p:nvPr>
        </p:nvSpPr>
        <p:spPr>
          <a:xfrm>
            <a:off x="838200" y="409513"/>
            <a:ext cx="10515600" cy="1325563"/>
          </a:xfrm>
        </p:spPr>
        <p:txBody>
          <a:bodyPr/>
          <a:lstStyle/>
          <a:p>
            <a:pPr algn="ctr"/>
            <a:r>
              <a:rPr lang="tr-TR" b="1" dirty="0">
                <a:solidFill>
                  <a:srgbClr val="FF0000"/>
                </a:solidFill>
                <a:latin typeface="Calibri" panose="020F0502020204030204" pitchFamily="34" charset="0"/>
                <a:cs typeface="Calibri" panose="020F0502020204030204" pitchFamily="34" charset="0"/>
              </a:rPr>
              <a:t>Kira Bedelini Ödeme Zamanı</a:t>
            </a:r>
          </a:p>
        </p:txBody>
      </p:sp>
      <p:sp>
        <p:nvSpPr>
          <p:cNvPr id="3" name="İçerik Yer Tutucusu 2">
            <a:extLst>
              <a:ext uri="{FF2B5EF4-FFF2-40B4-BE49-F238E27FC236}">
                <a16:creationId xmlns:a16="http://schemas.microsoft.com/office/drawing/2014/main" id="{91F7F416-C9C6-4D62-9351-EDB5AEDE3121}"/>
              </a:ext>
            </a:extLst>
          </p:cNvPr>
          <p:cNvSpPr>
            <a:spLocks noGrp="1"/>
          </p:cNvSpPr>
          <p:nvPr>
            <p:ph idx="1"/>
          </p:nvPr>
        </p:nvSpPr>
        <p:spPr/>
        <p:txBody>
          <a:bodyPr>
            <a:normAutofit lnSpcReduction="10000"/>
          </a:bodyPr>
          <a:lstStyle/>
          <a:p>
            <a:pPr marL="269875" indent="-269875" algn="just">
              <a:spcBef>
                <a:spcPct val="0"/>
              </a:spcBef>
              <a:defRPr/>
            </a:pPr>
            <a:r>
              <a:rPr lang="tr-TR" b="1" dirty="0">
                <a:cs typeface="Times New Roman" pitchFamily="18" charset="0"/>
              </a:rPr>
              <a:t>Kira bedelini ödeme zamanı TBK m. 314’de düzenlenmiştir. </a:t>
            </a:r>
            <a:r>
              <a:rPr lang="tr-TR" dirty="0">
                <a:cs typeface="Times New Roman" pitchFamily="18" charset="0"/>
              </a:rPr>
              <a:t>Bu hükme göre;</a:t>
            </a:r>
          </a:p>
          <a:p>
            <a:pPr marL="717550" algn="just">
              <a:spcBef>
                <a:spcPct val="0"/>
              </a:spcBef>
              <a:buNone/>
              <a:defRPr/>
            </a:pPr>
            <a:r>
              <a:rPr lang="tr-TR" b="1" dirty="0">
                <a:cs typeface="Times New Roman" pitchFamily="18" charset="0"/>
              </a:rPr>
              <a:t>- 	Kural </a:t>
            </a:r>
            <a:r>
              <a:rPr lang="tr-TR" dirty="0">
                <a:cs typeface="Times New Roman" pitchFamily="18" charset="0"/>
              </a:rPr>
              <a:t>olarak kiracı, sözleşmede veya yerel adette hüküm varsa, </a:t>
            </a:r>
            <a:r>
              <a:rPr lang="tr-TR" b="1" dirty="0">
                <a:cs typeface="Times New Roman" pitchFamily="18" charset="0"/>
              </a:rPr>
              <a:t>sözleşme</a:t>
            </a:r>
            <a:r>
              <a:rPr lang="tr-TR" dirty="0">
                <a:cs typeface="Times New Roman" pitchFamily="18" charset="0"/>
              </a:rPr>
              <a:t> veya </a:t>
            </a:r>
            <a:r>
              <a:rPr lang="tr-TR" b="1" dirty="0">
                <a:cs typeface="Times New Roman" pitchFamily="18" charset="0"/>
              </a:rPr>
              <a:t>yerel adette </a:t>
            </a:r>
            <a:r>
              <a:rPr lang="tr-TR" dirty="0">
                <a:cs typeface="Times New Roman" pitchFamily="18" charset="0"/>
              </a:rPr>
              <a:t>belirtilen zamanda, </a:t>
            </a:r>
          </a:p>
          <a:p>
            <a:pPr marL="717550" algn="just">
              <a:spcBef>
                <a:spcPct val="0"/>
              </a:spcBef>
              <a:buFontTx/>
              <a:buChar char="-"/>
              <a:defRPr/>
            </a:pPr>
            <a:r>
              <a:rPr lang="tr-TR" dirty="0">
                <a:cs typeface="Times New Roman" pitchFamily="18" charset="0"/>
              </a:rPr>
              <a:t>Aksine sözleşme ve yerel adet olmadıkça, kira bedelini ve gerekiyorsa yan giderleri, her ayın sonunda ve en geç kira süresinin bitiminde ödemekle yükümlüdür. </a:t>
            </a:r>
          </a:p>
          <a:p>
            <a:pPr marL="269875" indent="-269875" algn="just">
              <a:spcBef>
                <a:spcPct val="0"/>
              </a:spcBef>
              <a:defRPr/>
            </a:pPr>
            <a:r>
              <a:rPr lang="tr-TR" b="1" dirty="0">
                <a:cs typeface="Times New Roman" pitchFamily="18" charset="0"/>
              </a:rPr>
              <a:t>Kira bedeli kural olarak TL olarak kararlaştırılabilir. </a:t>
            </a:r>
          </a:p>
          <a:p>
            <a:pPr marL="269875" indent="-269875" algn="just">
              <a:spcBef>
                <a:spcPct val="0"/>
              </a:spcBef>
              <a:defRPr/>
            </a:pPr>
            <a:r>
              <a:rPr lang="tr-TR" dirty="0">
                <a:cs typeface="Times New Roman" pitchFamily="18" charset="0"/>
              </a:rPr>
              <a:t>Kira bedeli yabancı para olarak kararlaştırılmışsa ve kanun kira bedelinin yabancı olarak kararlaştırılmasına izin veriyorsa, aynen ödeme kaydı yoksa, kiracı, kira bedelini TL veya yabancı para olarak ödeyebilir. </a:t>
            </a:r>
          </a:p>
          <a:p>
            <a:endParaRPr lang="tr-TR" dirty="0"/>
          </a:p>
        </p:txBody>
      </p:sp>
    </p:spTree>
    <p:extLst>
      <p:ext uri="{BB962C8B-B14F-4D97-AF65-F5344CB8AC3E}">
        <p14:creationId xmlns:p14="http://schemas.microsoft.com/office/powerpoint/2010/main" val="18327531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960425-55A4-454B-9FB9-495067486121}"/>
              </a:ext>
            </a:extLst>
          </p:cNvPr>
          <p:cNvSpPr>
            <a:spLocks noGrp="1"/>
          </p:cNvSpPr>
          <p:nvPr>
            <p:ph type="title"/>
          </p:nvPr>
        </p:nvSpPr>
        <p:spPr/>
        <p:txBody>
          <a:bodyPr/>
          <a:lstStyle/>
          <a:p>
            <a:r>
              <a:rPr lang="tr-TR" b="1" dirty="0">
                <a:solidFill>
                  <a:srgbClr val="FF0000"/>
                </a:solidFill>
              </a:rPr>
              <a:t>Mehil İçerisinde Borç Ödenmemesi</a:t>
            </a:r>
          </a:p>
        </p:txBody>
      </p:sp>
      <p:sp>
        <p:nvSpPr>
          <p:cNvPr id="3" name="İçerik Yer Tutucusu 2">
            <a:extLst>
              <a:ext uri="{FF2B5EF4-FFF2-40B4-BE49-F238E27FC236}">
                <a16:creationId xmlns:a16="http://schemas.microsoft.com/office/drawing/2014/main" id="{C2D16983-E218-494D-9C91-7387FD64F6E7}"/>
              </a:ext>
            </a:extLst>
          </p:cNvPr>
          <p:cNvSpPr>
            <a:spLocks noGrp="1"/>
          </p:cNvSpPr>
          <p:nvPr>
            <p:ph idx="1"/>
          </p:nvPr>
        </p:nvSpPr>
        <p:spPr/>
        <p:txBody>
          <a:bodyPr/>
          <a:lstStyle/>
          <a:p>
            <a:pPr algn="just"/>
            <a:r>
              <a:rPr lang="tr-TR" dirty="0"/>
              <a:t>Kiraya verenin fesih hakkını uzun süre kullanmaması ve kiracı tarafından yapılan ödemeleri kabul etmeye başlaması fesih hakkından zımni bir feragat olarak yorumlanabilecektir. </a:t>
            </a:r>
          </a:p>
          <a:p>
            <a:pPr algn="just"/>
            <a:r>
              <a:rPr lang="tr-TR" dirty="0"/>
              <a:t>Kiracının kusurlu olup olmamasının fesih hakkının kullanılması bakımından bir önemi bulunmamaktadır.</a:t>
            </a:r>
          </a:p>
          <a:p>
            <a:pPr algn="just"/>
            <a:r>
              <a:rPr lang="tr-TR" dirty="0"/>
              <a:t>Tüm muaccel borçlar ve ödenmesi gereken faizler ödenmelidir.</a:t>
            </a:r>
          </a:p>
          <a:p>
            <a:pPr algn="just"/>
            <a:r>
              <a:rPr lang="tr-TR" dirty="0"/>
              <a:t>İhtar masrafı, takip masrafı, vekalet ücreti gibi hususların ödenmemesi TBK m. 315’in uygulanmasına olanak tanımaz. </a:t>
            </a:r>
          </a:p>
        </p:txBody>
      </p:sp>
    </p:spTree>
    <p:extLst>
      <p:ext uri="{BB962C8B-B14F-4D97-AF65-F5344CB8AC3E}">
        <p14:creationId xmlns:p14="http://schemas.microsoft.com/office/powerpoint/2010/main" val="3077344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81790F-0342-9567-B635-74186BF2076C}"/>
              </a:ext>
            </a:extLst>
          </p:cNvPr>
          <p:cNvSpPr>
            <a:spLocks noGrp="1"/>
          </p:cNvSpPr>
          <p:nvPr>
            <p:ph type="title"/>
          </p:nvPr>
        </p:nvSpPr>
        <p:spPr/>
        <p:txBody>
          <a:bodyPr/>
          <a:lstStyle/>
          <a:p>
            <a:r>
              <a:rPr lang="tr-TR" b="1" dirty="0">
                <a:solidFill>
                  <a:srgbClr val="FF0000"/>
                </a:solidFill>
              </a:rPr>
              <a:t>Eksik Ödeme</a:t>
            </a:r>
          </a:p>
        </p:txBody>
      </p:sp>
      <p:sp>
        <p:nvSpPr>
          <p:cNvPr id="3" name="İçerik Yer Tutucusu 2">
            <a:extLst>
              <a:ext uri="{FF2B5EF4-FFF2-40B4-BE49-F238E27FC236}">
                <a16:creationId xmlns:a16="http://schemas.microsoft.com/office/drawing/2014/main" id="{226A564B-9A1A-6A7A-724C-114EB85679CD}"/>
              </a:ext>
            </a:extLst>
          </p:cNvPr>
          <p:cNvSpPr>
            <a:spLocks noGrp="1"/>
          </p:cNvSpPr>
          <p:nvPr>
            <p:ph idx="1"/>
          </p:nvPr>
        </p:nvSpPr>
        <p:spPr/>
        <p:txBody>
          <a:bodyPr/>
          <a:lstStyle/>
          <a:p>
            <a:pPr algn="just"/>
            <a:r>
              <a:rPr lang="tr-TR" sz="3200" b="0" i="0" u="none" strike="noStrike" baseline="0" dirty="0"/>
              <a:t>Kiracının kira bedelini ya da yan giderlerin bir kısmını ödememesi halinde de TBK’nın 315’inci maddesi uygulama alanı bulmaktadır. Yargıtay, eksik ödenen kira bedelinin cüz’i bir miktar olması halinde dahi bu hükmün uygulanacağı görüşündedir. Y. 6. HD., 02.03.1999, 1999/1629 E., 1999/1716 K.</a:t>
            </a:r>
            <a:endParaRPr lang="tr-TR" dirty="0"/>
          </a:p>
        </p:txBody>
      </p:sp>
    </p:spTree>
    <p:extLst>
      <p:ext uri="{BB962C8B-B14F-4D97-AF65-F5344CB8AC3E}">
        <p14:creationId xmlns:p14="http://schemas.microsoft.com/office/powerpoint/2010/main" val="27557154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5B72E2-C06A-4777-AEB8-4DD55C171A8F}"/>
              </a:ext>
            </a:extLst>
          </p:cNvPr>
          <p:cNvSpPr>
            <a:spLocks noGrp="1"/>
          </p:cNvSpPr>
          <p:nvPr>
            <p:ph type="title"/>
          </p:nvPr>
        </p:nvSpPr>
        <p:spPr/>
        <p:txBody>
          <a:bodyPr/>
          <a:lstStyle/>
          <a:p>
            <a:r>
              <a:rPr lang="tr-TR" b="1" dirty="0">
                <a:solidFill>
                  <a:srgbClr val="FF0000"/>
                </a:solidFill>
              </a:rPr>
              <a:t>İhtarnamenin Keşidecisi</a:t>
            </a:r>
          </a:p>
        </p:txBody>
      </p:sp>
      <p:sp>
        <p:nvSpPr>
          <p:cNvPr id="3" name="İçerik Yer Tutucusu 2">
            <a:extLst>
              <a:ext uri="{FF2B5EF4-FFF2-40B4-BE49-F238E27FC236}">
                <a16:creationId xmlns:a16="http://schemas.microsoft.com/office/drawing/2014/main" id="{37A57911-0D95-46ED-ACD3-670D8C2882A4}"/>
              </a:ext>
            </a:extLst>
          </p:cNvPr>
          <p:cNvSpPr>
            <a:spLocks noGrp="1"/>
          </p:cNvSpPr>
          <p:nvPr>
            <p:ph idx="1"/>
          </p:nvPr>
        </p:nvSpPr>
        <p:spPr/>
        <p:txBody>
          <a:bodyPr/>
          <a:lstStyle/>
          <a:p>
            <a:pPr algn="just"/>
            <a:r>
              <a:rPr lang="tr-TR" dirty="0"/>
              <a:t>İhtarnamenin kiraya veren tarafından gönderilmesi gerekmektedir. Kira bedeli alacağının üçüncü kişiye devredilmesi sonucu değiştirmeyecektir. </a:t>
            </a:r>
          </a:p>
          <a:p>
            <a:pPr algn="just"/>
            <a:r>
              <a:rPr lang="tr-TR" dirty="0"/>
              <a:t>Kiraya veren sıfatı bulunmayan malikin ihtarname göndermek ve süre tayin etmek olanağı bulunmamaktadır. </a:t>
            </a:r>
          </a:p>
          <a:p>
            <a:pPr algn="just"/>
            <a:r>
              <a:rPr lang="tr-TR" dirty="0"/>
              <a:t>Birden fazla kiraya verenin olduğu hallerde hepsinin birlikte ihtarname göndermesi gerekmektedir. Bu fesih talep edildiğinde dikkate alınmalıdır.</a:t>
            </a:r>
          </a:p>
        </p:txBody>
      </p:sp>
    </p:spTree>
    <p:extLst>
      <p:ext uri="{BB962C8B-B14F-4D97-AF65-F5344CB8AC3E}">
        <p14:creationId xmlns:p14="http://schemas.microsoft.com/office/powerpoint/2010/main" val="7298831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3D5AA4-89D4-4B87-8D2F-54E68156EA33}"/>
              </a:ext>
            </a:extLst>
          </p:cNvPr>
          <p:cNvSpPr>
            <a:spLocks noGrp="1"/>
          </p:cNvSpPr>
          <p:nvPr>
            <p:ph type="title"/>
          </p:nvPr>
        </p:nvSpPr>
        <p:spPr/>
        <p:txBody>
          <a:bodyPr/>
          <a:lstStyle/>
          <a:p>
            <a:r>
              <a:rPr lang="tr-TR" b="1" dirty="0">
                <a:solidFill>
                  <a:srgbClr val="FF0000"/>
                </a:solidFill>
              </a:rPr>
              <a:t>Kira Tespit Davasının Mevcudiyeti</a:t>
            </a:r>
          </a:p>
        </p:txBody>
      </p:sp>
      <p:sp>
        <p:nvSpPr>
          <p:cNvPr id="3" name="İçerik Yer Tutucusu 2">
            <a:extLst>
              <a:ext uri="{FF2B5EF4-FFF2-40B4-BE49-F238E27FC236}">
                <a16:creationId xmlns:a16="http://schemas.microsoft.com/office/drawing/2014/main" id="{27717DD5-4935-4C35-B412-FB80E527D91E}"/>
              </a:ext>
            </a:extLst>
          </p:cNvPr>
          <p:cNvSpPr>
            <a:spLocks noGrp="1"/>
          </p:cNvSpPr>
          <p:nvPr>
            <p:ph idx="1"/>
          </p:nvPr>
        </p:nvSpPr>
        <p:spPr/>
        <p:txBody>
          <a:bodyPr/>
          <a:lstStyle/>
          <a:p>
            <a:pPr algn="just"/>
            <a:r>
              <a:rPr lang="tr-TR" sz="2400" dirty="0"/>
              <a:t>Taraflar arasında bir kira tespit davasının mevcut olması halinde, dava kesinleşinceye kadar kiracının önceki dönemdeki kira bedeli üzerinden ödeme yapması halinde kiraya veren fesih hakkını kullanamaz.</a:t>
            </a:r>
          </a:p>
          <a:p>
            <a:pPr algn="just"/>
            <a:r>
              <a:rPr lang="tr-TR" sz="2400" dirty="0"/>
              <a:t>Tespit kararının kesinleşmesinden sonra ise kiracı geçmişe dönük kira farklarını da ödemelidir. </a:t>
            </a:r>
          </a:p>
          <a:p>
            <a:pPr algn="just"/>
            <a:r>
              <a:rPr lang="tr-TR" sz="2400" dirty="0"/>
              <a:t>Kira artış oranın belirli olduğu durumlarda, kiracı artış oranını bilecek durumda olduğu için, kira tespit davası açılmış olsa bile, sözleşmede kararlaştırılmış olan oran üzerinden artış yaparak ödeme yapması gerekir.</a:t>
            </a:r>
          </a:p>
          <a:p>
            <a:pPr algn="just"/>
            <a:r>
              <a:rPr lang="tr-TR" sz="2400" dirty="0"/>
              <a:t>İcra takibine yedi gün içinde itiraz edilmemişse kiracı tarafından sonradan rayiç bedelin tespiti davasının mevcut olduğu yönündeki itirazları dinlenmemektedir. </a:t>
            </a:r>
          </a:p>
        </p:txBody>
      </p:sp>
    </p:spTree>
    <p:extLst>
      <p:ext uri="{BB962C8B-B14F-4D97-AF65-F5344CB8AC3E}">
        <p14:creationId xmlns:p14="http://schemas.microsoft.com/office/powerpoint/2010/main" val="2558997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EB8047-F99D-4B41-825E-C8C27F5EE7C5}"/>
              </a:ext>
            </a:extLst>
          </p:cNvPr>
          <p:cNvSpPr>
            <a:spLocks noGrp="1"/>
          </p:cNvSpPr>
          <p:nvPr>
            <p:ph type="title"/>
          </p:nvPr>
        </p:nvSpPr>
        <p:spPr/>
        <p:txBody>
          <a:bodyPr/>
          <a:lstStyle/>
          <a:p>
            <a:r>
              <a:rPr lang="tr-TR" b="1" dirty="0">
                <a:solidFill>
                  <a:srgbClr val="FF0000"/>
                </a:solidFill>
              </a:rPr>
              <a:t>Feshin Sonuçları</a:t>
            </a:r>
          </a:p>
        </p:txBody>
      </p:sp>
      <p:sp>
        <p:nvSpPr>
          <p:cNvPr id="3" name="İçerik Yer Tutucusu 2">
            <a:extLst>
              <a:ext uri="{FF2B5EF4-FFF2-40B4-BE49-F238E27FC236}">
                <a16:creationId xmlns:a16="http://schemas.microsoft.com/office/drawing/2014/main" id="{88E882BF-FFE5-4A6A-B685-342213F02F7B}"/>
              </a:ext>
            </a:extLst>
          </p:cNvPr>
          <p:cNvSpPr>
            <a:spLocks noGrp="1"/>
          </p:cNvSpPr>
          <p:nvPr>
            <p:ph idx="1"/>
          </p:nvPr>
        </p:nvSpPr>
        <p:spPr/>
        <p:txBody>
          <a:bodyPr/>
          <a:lstStyle/>
          <a:p>
            <a:pPr algn="just"/>
            <a:r>
              <a:rPr lang="tr-TR" altLang="tr-TR" sz="2400" dirty="0">
                <a:cs typeface="Times New Roman" panose="02020603050405020304" pitchFamily="18" charset="0"/>
              </a:rPr>
              <a:t>Kiraya veren, sürenin dolmasıyla doğrudan kira sözleşmesini feshedebilir. </a:t>
            </a:r>
          </a:p>
          <a:p>
            <a:pPr algn="just"/>
            <a:r>
              <a:rPr lang="tr-TR" altLang="tr-TR" sz="2400" dirty="0">
                <a:cs typeface="Times New Roman" panose="02020603050405020304" pitchFamily="18" charset="0"/>
              </a:rPr>
              <a:t>Kiraya verenin yalnızca ihtarname gönderdiği ve ödememe halinde kira sözleşmesinin feshedileceğini belirttiği hallerde, sözleşme sürenin sonunda kendiliğinden sona ermeyecek, kiraya veren tarafından ayrıca bir fesih beyanında bulunulması gerekecektir. Kiraya veren ödememe halinde sürenin sonunda kira sözleşmesinin feshedilmiş olacağını belirtmiş ise, artık ayrıca bir fesih beyanına ihtiyaç olmaksızın sürenin sonunda kira sözleşmesi sona erecektir. </a:t>
            </a:r>
          </a:p>
          <a:p>
            <a:pPr algn="just"/>
            <a:r>
              <a:rPr lang="tr-TR" altLang="tr-TR" sz="2400" dirty="0">
                <a:cs typeface="Times New Roman" panose="02020603050405020304" pitchFamily="18" charset="0"/>
              </a:rPr>
              <a:t>Sürenin verilmesinden sonra fakat fesih hakkının kullanılmasından önce kiralananın mülkiyeti devredilirse, yeni malik fesih hakkını kullanabilmelidir. </a:t>
            </a:r>
          </a:p>
          <a:p>
            <a:endParaRPr lang="tr-TR" altLang="tr-TR" dirty="0">
              <a:latin typeface="Times New Roman" panose="02020603050405020304" pitchFamily="18" charset="0"/>
              <a:cs typeface="Times New Roman" panose="02020603050405020304" pitchFamily="18" charset="0"/>
            </a:endParaRPr>
          </a:p>
          <a:p>
            <a:endParaRPr lang="tr-TR" altLang="tr-TR" dirty="0">
              <a:latin typeface="Times New Roman" panose="02020603050405020304" pitchFamily="18" charset="0"/>
              <a:cs typeface="Times New Roman" panose="02020603050405020304" pitchFamily="18" charset="0"/>
            </a:endParaRPr>
          </a:p>
          <a:p>
            <a:endParaRPr lang="tr-TR" alt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911464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4A1365-B0FE-4F2A-8B0F-EB7DA43EFC88}"/>
              </a:ext>
            </a:extLst>
          </p:cNvPr>
          <p:cNvSpPr>
            <a:spLocks noGrp="1"/>
          </p:cNvSpPr>
          <p:nvPr>
            <p:ph type="title"/>
          </p:nvPr>
        </p:nvSpPr>
        <p:spPr/>
        <p:txBody>
          <a:bodyPr/>
          <a:lstStyle/>
          <a:p>
            <a:r>
              <a:rPr lang="tr-TR" b="1" dirty="0">
                <a:solidFill>
                  <a:srgbClr val="FF0000"/>
                </a:solidFill>
              </a:rPr>
              <a:t>Fesih Hakkından Feragat</a:t>
            </a:r>
          </a:p>
        </p:txBody>
      </p:sp>
      <p:sp>
        <p:nvSpPr>
          <p:cNvPr id="3" name="İçerik Yer Tutucusu 2">
            <a:extLst>
              <a:ext uri="{FF2B5EF4-FFF2-40B4-BE49-F238E27FC236}">
                <a16:creationId xmlns:a16="http://schemas.microsoft.com/office/drawing/2014/main" id="{287DFE54-C8E9-41E0-A747-E176432ED793}"/>
              </a:ext>
            </a:extLst>
          </p:cNvPr>
          <p:cNvSpPr>
            <a:spLocks noGrp="1"/>
          </p:cNvSpPr>
          <p:nvPr>
            <p:ph idx="1"/>
          </p:nvPr>
        </p:nvSpPr>
        <p:spPr/>
        <p:txBody>
          <a:bodyPr/>
          <a:lstStyle/>
          <a:p>
            <a:pPr algn="just"/>
            <a:r>
              <a:rPr lang="tr-TR" sz="2800" dirty="0"/>
              <a:t>Kiraya verenin fesih hakkından açıkça veya zımnen feragat etmesi mümkündür. Özellikle kiraya verenin, fesih hakkını uzun süre kullanmaması ve kira bedellerine ilişkin olarak yapılan ödemeleri kabul etmeye başlaması fesih hakkından zımni bir feragat olarak yorumlanabilecektir. </a:t>
            </a:r>
          </a:p>
          <a:p>
            <a:pPr algn="just"/>
            <a:r>
              <a:rPr lang="tr-TR" sz="2800" dirty="0"/>
              <a:t>Doktrinde kiraya verenin bir sene boyunca fesih hakkını kullanmamış olması bu şekilde değerlendirilmektedir.</a:t>
            </a:r>
          </a:p>
          <a:p>
            <a:pPr algn="just"/>
            <a:r>
              <a:rPr lang="tr-TR" sz="2800" dirty="0"/>
              <a:t>Yalnızca gecikmiş ödemelerin kiraya veren tarafından kabul edilmesinden zımni feragat sonucunun çıkarılması mümkün değildir.</a:t>
            </a:r>
          </a:p>
        </p:txBody>
      </p:sp>
    </p:spTree>
    <p:extLst>
      <p:ext uri="{BB962C8B-B14F-4D97-AF65-F5344CB8AC3E}">
        <p14:creationId xmlns:p14="http://schemas.microsoft.com/office/powerpoint/2010/main" val="41123977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45D312-0BC0-4EA8-9FFE-1F8A89AFA89E}"/>
              </a:ext>
            </a:extLst>
          </p:cNvPr>
          <p:cNvSpPr>
            <a:spLocks noGrp="1"/>
          </p:cNvSpPr>
          <p:nvPr>
            <p:ph type="title"/>
          </p:nvPr>
        </p:nvSpPr>
        <p:spPr/>
        <p:txBody>
          <a:bodyPr/>
          <a:lstStyle/>
          <a:p>
            <a:r>
              <a:rPr lang="tr-TR" b="1" dirty="0">
                <a:solidFill>
                  <a:srgbClr val="FF0000"/>
                </a:solidFill>
              </a:rPr>
              <a:t>Feshin Sonuçları</a:t>
            </a:r>
            <a:endParaRPr lang="tr-TR" dirty="0"/>
          </a:p>
        </p:txBody>
      </p:sp>
      <p:sp>
        <p:nvSpPr>
          <p:cNvPr id="3" name="İçerik Yer Tutucusu 2">
            <a:extLst>
              <a:ext uri="{FF2B5EF4-FFF2-40B4-BE49-F238E27FC236}">
                <a16:creationId xmlns:a16="http://schemas.microsoft.com/office/drawing/2014/main" id="{1CE0B356-867E-4C95-A671-152472D20635}"/>
              </a:ext>
            </a:extLst>
          </p:cNvPr>
          <p:cNvSpPr>
            <a:spLocks noGrp="1"/>
          </p:cNvSpPr>
          <p:nvPr>
            <p:ph idx="1"/>
          </p:nvPr>
        </p:nvSpPr>
        <p:spPr/>
        <p:txBody>
          <a:bodyPr/>
          <a:lstStyle/>
          <a:p>
            <a:pPr algn="just"/>
            <a:r>
              <a:rPr lang="tr-TR" altLang="tr-TR" dirty="0">
                <a:cs typeface="Times New Roman" panose="02020603050405020304" pitchFamily="18" charset="0"/>
              </a:rPr>
              <a:t>Fesih beyanı kira sözleşmesini ileriye etkili olarak ortadan kaldırır.</a:t>
            </a:r>
          </a:p>
          <a:p>
            <a:pPr algn="just"/>
            <a:r>
              <a:rPr lang="tr-TR" altLang="tr-TR" dirty="0">
                <a:cs typeface="Times New Roman" panose="02020603050405020304" pitchFamily="18" charset="0"/>
              </a:rPr>
              <a:t>Konut ve çatılı işyeri kiraları bakımından fesih iradesinin TBK m. 348’de öngörülen yazılı şekilde ortaya koyulması gerekir. Geçerlilik şartıdır.</a:t>
            </a:r>
          </a:p>
          <a:p>
            <a:pPr algn="just"/>
            <a:r>
              <a:rPr lang="tr-TR" altLang="tr-TR" dirty="0">
                <a:cs typeface="Times New Roman" panose="02020603050405020304" pitchFamily="18" charset="0"/>
              </a:rPr>
              <a:t>Kiralananın </a:t>
            </a:r>
            <a:r>
              <a:rPr lang="tr-TR" altLang="tr-TR" b="1" dirty="0">
                <a:cs typeface="Times New Roman" panose="02020603050405020304" pitchFamily="18" charset="0"/>
              </a:rPr>
              <a:t>aile konutu olması </a:t>
            </a:r>
            <a:r>
              <a:rPr lang="tr-TR" altLang="tr-TR" dirty="0">
                <a:cs typeface="Times New Roman" panose="02020603050405020304" pitchFamily="18" charset="0"/>
              </a:rPr>
              <a:t>halinde TBK m. 349/f. 3 gereği, fesih bildirimi ve fesih ihtarına bağlı bir ödeme süresini kiracıya ve eşine ayrı ayrı bildirilmesi gerekir. </a:t>
            </a:r>
          </a:p>
          <a:p>
            <a:endParaRPr lang="tr-TR" dirty="0"/>
          </a:p>
        </p:txBody>
      </p:sp>
    </p:spTree>
    <p:extLst>
      <p:ext uri="{BB962C8B-B14F-4D97-AF65-F5344CB8AC3E}">
        <p14:creationId xmlns:p14="http://schemas.microsoft.com/office/powerpoint/2010/main" val="9624980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AE5CD7-5536-4A35-8075-95DD88C3A67C}"/>
              </a:ext>
            </a:extLst>
          </p:cNvPr>
          <p:cNvSpPr>
            <a:spLocks noGrp="1"/>
          </p:cNvSpPr>
          <p:nvPr>
            <p:ph type="title"/>
          </p:nvPr>
        </p:nvSpPr>
        <p:spPr/>
        <p:txBody>
          <a:bodyPr/>
          <a:lstStyle/>
          <a:p>
            <a:r>
              <a:rPr lang="tr-TR" b="1" dirty="0">
                <a:solidFill>
                  <a:srgbClr val="FF0000"/>
                </a:solidFill>
              </a:rPr>
              <a:t>Feshin Sonuçları</a:t>
            </a:r>
            <a:endParaRPr lang="tr-TR" dirty="0"/>
          </a:p>
        </p:txBody>
      </p:sp>
      <p:sp>
        <p:nvSpPr>
          <p:cNvPr id="3" name="İçerik Yer Tutucusu 2">
            <a:extLst>
              <a:ext uri="{FF2B5EF4-FFF2-40B4-BE49-F238E27FC236}">
                <a16:creationId xmlns:a16="http://schemas.microsoft.com/office/drawing/2014/main" id="{0436B3AB-6E51-44B1-8AA4-827536F63FC8}"/>
              </a:ext>
            </a:extLst>
          </p:cNvPr>
          <p:cNvSpPr>
            <a:spLocks noGrp="1"/>
          </p:cNvSpPr>
          <p:nvPr>
            <p:ph idx="1"/>
          </p:nvPr>
        </p:nvSpPr>
        <p:spPr/>
        <p:txBody>
          <a:bodyPr/>
          <a:lstStyle/>
          <a:p>
            <a:pPr algn="just"/>
            <a:r>
              <a:rPr lang="tr-TR" altLang="tr-TR" sz="2800" dirty="0">
                <a:cs typeface="Times New Roman" panose="02020603050405020304" pitchFamily="18" charset="0"/>
              </a:rPr>
              <a:t>Fesihle birlikte kiracı, kiralananı kiraya verene iade etmekle yükümlüdür. İade yükümlülüğü feshin hüküm ifade ettiği andan itibaren doğar. </a:t>
            </a:r>
            <a:r>
              <a:rPr lang="tr-TR" altLang="tr-TR" sz="2800" b="1" dirty="0">
                <a:cs typeface="Times New Roman" panose="02020603050405020304" pitchFamily="18" charset="0"/>
              </a:rPr>
              <a:t>İade borcu yerine getirilmezse, kiraya veren uğramış olduğu zararların tazminini isteyebilir. </a:t>
            </a:r>
          </a:p>
          <a:p>
            <a:pPr algn="just"/>
            <a:r>
              <a:rPr lang="tr-TR" altLang="tr-TR" sz="2800" b="1" dirty="0">
                <a:cs typeface="Times New Roman" panose="02020603050405020304" pitchFamily="18" charset="0"/>
              </a:rPr>
              <a:t>Konut ve çatılı işyeri kiralarında TBK m. 352/f. 2 de unutulmamalıdır.</a:t>
            </a:r>
          </a:p>
          <a:p>
            <a:pPr algn="just"/>
            <a:r>
              <a:rPr lang="tr-TR" altLang="tr-TR" sz="2800" dirty="0">
                <a:cs typeface="Times New Roman" panose="02020603050405020304" pitchFamily="18" charset="0"/>
              </a:rPr>
              <a:t>TBK m. 126 uygulanmalı ve kiraya veren sözleşmenin süresinden önce sona ermesinden uğradığı zararını kiracıdan isteyebilmelidir. Kiralananın benzer koşullarla kiraya verilebileceği makul süre tazminatın üst sınırını teşkil etmelidir. </a:t>
            </a:r>
            <a:r>
              <a:rPr lang="tr-TR" altLang="tr-TR" sz="2800" b="1" dirty="0">
                <a:cs typeface="Times New Roman" panose="02020603050405020304" pitchFamily="18" charset="0"/>
              </a:rPr>
              <a:t> </a:t>
            </a:r>
          </a:p>
          <a:p>
            <a:endParaRPr lang="tr-TR" alt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281957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908673-09F4-0CD3-4CC1-323AC2958E26}"/>
              </a:ext>
            </a:extLst>
          </p:cNvPr>
          <p:cNvSpPr>
            <a:spLocks noGrp="1"/>
          </p:cNvSpPr>
          <p:nvPr>
            <p:ph type="title"/>
          </p:nvPr>
        </p:nvSpPr>
        <p:spPr/>
        <p:txBody>
          <a:bodyPr/>
          <a:lstStyle/>
          <a:p>
            <a:r>
              <a:rPr lang="tr-TR" sz="4400" b="1" i="0" u="none" strike="noStrike" baseline="0" dirty="0">
                <a:solidFill>
                  <a:srgbClr val="FF0000"/>
                </a:solidFill>
              </a:rPr>
              <a:t>Taşınmazların İlamsız İcra Yoluyla Tahliyesi</a:t>
            </a:r>
            <a:endParaRPr lang="tr-TR" dirty="0">
              <a:solidFill>
                <a:srgbClr val="FF0000"/>
              </a:solidFill>
            </a:endParaRPr>
          </a:p>
        </p:txBody>
      </p:sp>
      <p:sp>
        <p:nvSpPr>
          <p:cNvPr id="3" name="İçerik Yer Tutucusu 2">
            <a:extLst>
              <a:ext uri="{FF2B5EF4-FFF2-40B4-BE49-F238E27FC236}">
                <a16:creationId xmlns:a16="http://schemas.microsoft.com/office/drawing/2014/main" id="{8758D369-2682-E3A7-70C5-B192A6D07EC9}"/>
              </a:ext>
            </a:extLst>
          </p:cNvPr>
          <p:cNvSpPr>
            <a:spLocks noGrp="1"/>
          </p:cNvSpPr>
          <p:nvPr>
            <p:ph idx="1"/>
          </p:nvPr>
        </p:nvSpPr>
        <p:spPr/>
        <p:txBody>
          <a:bodyPr/>
          <a:lstStyle/>
          <a:p>
            <a:pPr algn="just"/>
            <a:r>
              <a:rPr lang="tr-TR" sz="3200" b="0" i="0" u="none" strike="noStrike" baseline="0" dirty="0"/>
              <a:t>İcra ve İflas Kanunu’nun 269’uncu maddesinde düzenlenen ilamsız icra yoluyla tahliye, kira, konut ve çatılı işyeri kirası ve ürün kirasının konusunu oluşturan bütün taşınmaz kiralarına uygulanabilecektir.</a:t>
            </a:r>
          </a:p>
          <a:p>
            <a:pPr algn="just"/>
            <a:r>
              <a:rPr lang="tr-TR" sz="3200" b="0" i="0" u="none" strike="noStrike" baseline="0" dirty="0"/>
              <a:t>Kiraya veren, kira bedelini ve/veya yan giderleri ödemeyen borçlunun kiralanan taşınmazdan tahliyesini de istiyorsa İcra ve İflas Kanunu m. 269’da düzenlenen ilamsız icra yoluyla taşınmazların tahliyesine ilişkin takip yapması gerekmektedir.</a:t>
            </a:r>
            <a:endParaRPr lang="tr-TR" dirty="0"/>
          </a:p>
        </p:txBody>
      </p:sp>
    </p:spTree>
    <p:extLst>
      <p:ext uri="{BB962C8B-B14F-4D97-AF65-F5344CB8AC3E}">
        <p14:creationId xmlns:p14="http://schemas.microsoft.com/office/powerpoint/2010/main" val="36110675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B9531E-7139-C451-FF81-E7A061A38F26}"/>
              </a:ext>
            </a:extLst>
          </p:cNvPr>
          <p:cNvSpPr>
            <a:spLocks noGrp="1"/>
          </p:cNvSpPr>
          <p:nvPr>
            <p:ph type="title"/>
          </p:nvPr>
        </p:nvSpPr>
        <p:spPr/>
        <p:txBody>
          <a:bodyPr/>
          <a:lstStyle/>
          <a:p>
            <a:r>
              <a:rPr lang="tr-TR" sz="4400" b="1" i="0" u="none" strike="noStrike" baseline="0" dirty="0">
                <a:solidFill>
                  <a:srgbClr val="FF0000"/>
                </a:solidFill>
              </a:rPr>
              <a:t>Taşınmazların İlamsız İcra Yoluyla Tahliyesi</a:t>
            </a:r>
            <a:endParaRPr lang="tr-TR" dirty="0"/>
          </a:p>
        </p:txBody>
      </p:sp>
      <p:sp>
        <p:nvSpPr>
          <p:cNvPr id="3" name="İçerik Yer Tutucusu 2">
            <a:extLst>
              <a:ext uri="{FF2B5EF4-FFF2-40B4-BE49-F238E27FC236}">
                <a16:creationId xmlns:a16="http://schemas.microsoft.com/office/drawing/2014/main" id="{0C9DE7AB-65F8-974D-B8F4-F9A6A8830A1D}"/>
              </a:ext>
            </a:extLst>
          </p:cNvPr>
          <p:cNvSpPr>
            <a:spLocks noGrp="1"/>
          </p:cNvSpPr>
          <p:nvPr>
            <p:ph idx="1"/>
          </p:nvPr>
        </p:nvSpPr>
        <p:spPr/>
        <p:txBody>
          <a:bodyPr/>
          <a:lstStyle/>
          <a:p>
            <a:pPr algn="just"/>
            <a:r>
              <a:rPr lang="tr-TR" dirty="0"/>
              <a:t>Kiraya veren, kiracı tarafından kira bedellerinin kararlaştırılan tarihte ödenmemesi üzerine, ödenmeyen kira bedellerinin ve/veya yan giderlerin miktarı ve hangi aylara ilişkin olduğu da açıkça belirtilerek ilamsız takip başlatabilmekte ve akabinde kiracıya bir ödeme emri gönderilmektedir. Kiraya veren alacaklı, icra takip talebinde kiracıya, ödenmeyen kira alacağı için TBK’nın 315’inci maddesinde belirtilen ihtarın da yapılmasını istemektedir. Takip talebini yapma yetkisi alacaklı olarak kiraya verendedir.</a:t>
            </a:r>
          </a:p>
        </p:txBody>
      </p:sp>
    </p:spTree>
    <p:extLst>
      <p:ext uri="{BB962C8B-B14F-4D97-AF65-F5344CB8AC3E}">
        <p14:creationId xmlns:p14="http://schemas.microsoft.com/office/powerpoint/2010/main" val="2252657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A09432-A5F0-4460-8829-58F34A34BE8E}"/>
              </a:ext>
            </a:extLst>
          </p:cNvPr>
          <p:cNvSpPr>
            <a:spLocks noGrp="1"/>
          </p:cNvSpPr>
          <p:nvPr>
            <p:ph type="title"/>
          </p:nvPr>
        </p:nvSpPr>
        <p:spPr/>
        <p:txBody>
          <a:bodyPr/>
          <a:lstStyle/>
          <a:p>
            <a:pPr algn="ctr"/>
            <a:r>
              <a:rPr lang="tr-TR" b="1" dirty="0">
                <a:solidFill>
                  <a:srgbClr val="FF0000"/>
                </a:solidFill>
                <a:latin typeface="Calibri" panose="020F0502020204030204" pitchFamily="34" charset="0"/>
                <a:cs typeface="Calibri" panose="020F0502020204030204" pitchFamily="34" charset="0"/>
              </a:rPr>
              <a:t>Kira Bedelini Ödeme Zamanı</a:t>
            </a:r>
            <a:endParaRPr lang="tr-TR" dirty="0"/>
          </a:p>
        </p:txBody>
      </p:sp>
      <p:sp>
        <p:nvSpPr>
          <p:cNvPr id="3" name="İçerik Yer Tutucusu 2">
            <a:extLst>
              <a:ext uri="{FF2B5EF4-FFF2-40B4-BE49-F238E27FC236}">
                <a16:creationId xmlns:a16="http://schemas.microsoft.com/office/drawing/2014/main" id="{2E4DBE85-207D-47DA-ADA4-4F586B7013C3}"/>
              </a:ext>
            </a:extLst>
          </p:cNvPr>
          <p:cNvSpPr>
            <a:spLocks noGrp="1"/>
          </p:cNvSpPr>
          <p:nvPr>
            <p:ph idx="1"/>
          </p:nvPr>
        </p:nvSpPr>
        <p:spPr/>
        <p:txBody>
          <a:bodyPr/>
          <a:lstStyle/>
          <a:p>
            <a:pPr algn="just"/>
            <a:r>
              <a:rPr lang="tr-TR" dirty="0"/>
              <a:t>Taşınmaz kiralarında yaygın uygulama, kira bedelinin her ayın  başında peşin ödenmesi şeklindedir. Yargıtay, kira bedelinin peşin olarak ödenmesinin kararlaştırıldığı hallerde kira bedelinin ayın üçüne kadar ödenebileceği görüşündedir. Yargıtay’ın kira bedelinin ayın başında ödenmesinin kararlaştırılmış olduğu hallerde, bu husustan ayın birinci gününün anlaşılması gerektiği yönünde de kararları da bulunmaktadır.</a:t>
            </a:r>
          </a:p>
        </p:txBody>
      </p:sp>
    </p:spTree>
    <p:extLst>
      <p:ext uri="{BB962C8B-B14F-4D97-AF65-F5344CB8AC3E}">
        <p14:creationId xmlns:p14="http://schemas.microsoft.com/office/powerpoint/2010/main" val="2108385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84E065-B629-D547-BC69-310A9BBB03AA}"/>
              </a:ext>
            </a:extLst>
          </p:cNvPr>
          <p:cNvSpPr>
            <a:spLocks noGrp="1"/>
          </p:cNvSpPr>
          <p:nvPr>
            <p:ph type="title"/>
          </p:nvPr>
        </p:nvSpPr>
        <p:spPr/>
        <p:txBody>
          <a:bodyPr/>
          <a:lstStyle/>
          <a:p>
            <a:r>
              <a:rPr lang="tr-TR" sz="4400" b="1" i="0" u="none" strike="noStrike" baseline="0" dirty="0">
                <a:solidFill>
                  <a:srgbClr val="FF0000"/>
                </a:solidFill>
              </a:rPr>
              <a:t>Taşınmazların İlamsız İcra Yoluyla Tahliyesi</a:t>
            </a:r>
            <a:endParaRPr lang="tr-TR" dirty="0"/>
          </a:p>
        </p:txBody>
      </p:sp>
      <p:sp>
        <p:nvSpPr>
          <p:cNvPr id="3" name="İçerik Yer Tutucusu 2">
            <a:extLst>
              <a:ext uri="{FF2B5EF4-FFF2-40B4-BE49-F238E27FC236}">
                <a16:creationId xmlns:a16="http://schemas.microsoft.com/office/drawing/2014/main" id="{CFBDB750-6114-48B2-A46F-9918C9DF813F}"/>
              </a:ext>
            </a:extLst>
          </p:cNvPr>
          <p:cNvSpPr>
            <a:spLocks noGrp="1"/>
          </p:cNvSpPr>
          <p:nvPr>
            <p:ph idx="1"/>
          </p:nvPr>
        </p:nvSpPr>
        <p:spPr/>
        <p:txBody>
          <a:bodyPr/>
          <a:lstStyle/>
          <a:p>
            <a:pPr algn="just"/>
            <a:r>
              <a:rPr lang="tr-TR" sz="3000" b="0" i="0" u="none" strike="noStrike" baseline="0" dirty="0"/>
              <a:t>İcra İflas Kanunu’nun 269’uncu maddesi uyarınca düzenlenecek ödeme emrinde takip talebindeki kayıtlar dışında, TBK’nın 315’inci maddesi uyarınca kira sözleşmesinin feshedileceğine ilişkin ihtar, takibe yedi gün içerisinde itiraz edilebileceği, ödenmemiş kira bedellerinin kira türüne göre yasal sürede ödenmesi yer almaktadır. Bu süreler, 10 gün, konut ve çatılı işyeri kiralarında 30 gün, ürün kirasında 60 günden aşağı olamayacaktır. Kira bedellerinin belirtilen yasal sürede ödenmemesi halinde kiralananın tahliyesinin isteneceği yer almaktadır.</a:t>
            </a:r>
            <a:endParaRPr lang="tr-TR" sz="3000" dirty="0"/>
          </a:p>
        </p:txBody>
      </p:sp>
    </p:spTree>
    <p:extLst>
      <p:ext uri="{BB962C8B-B14F-4D97-AF65-F5344CB8AC3E}">
        <p14:creationId xmlns:p14="http://schemas.microsoft.com/office/powerpoint/2010/main" val="6741386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FC2172-CE8F-7701-D97E-370B23B7009E}"/>
              </a:ext>
            </a:extLst>
          </p:cNvPr>
          <p:cNvSpPr>
            <a:spLocks noGrp="1"/>
          </p:cNvSpPr>
          <p:nvPr>
            <p:ph type="title"/>
          </p:nvPr>
        </p:nvSpPr>
        <p:spPr/>
        <p:txBody>
          <a:bodyPr/>
          <a:lstStyle/>
          <a:p>
            <a:r>
              <a:rPr lang="tr-TR" sz="4400" b="1" i="0" u="none" strike="noStrike" baseline="0" dirty="0">
                <a:solidFill>
                  <a:srgbClr val="FF0000"/>
                </a:solidFill>
              </a:rPr>
              <a:t>Taşınmazların İlamsız İcra Yoluyla Tahliyesi</a:t>
            </a:r>
            <a:endParaRPr lang="tr-TR" dirty="0"/>
          </a:p>
        </p:txBody>
      </p:sp>
      <p:sp>
        <p:nvSpPr>
          <p:cNvPr id="3" name="İçerik Yer Tutucusu 2">
            <a:extLst>
              <a:ext uri="{FF2B5EF4-FFF2-40B4-BE49-F238E27FC236}">
                <a16:creationId xmlns:a16="http://schemas.microsoft.com/office/drawing/2014/main" id="{51864A66-703F-524E-4508-D13B45A1AF6E}"/>
              </a:ext>
            </a:extLst>
          </p:cNvPr>
          <p:cNvSpPr>
            <a:spLocks noGrp="1"/>
          </p:cNvSpPr>
          <p:nvPr>
            <p:ph idx="1"/>
          </p:nvPr>
        </p:nvSpPr>
        <p:spPr/>
        <p:txBody>
          <a:bodyPr/>
          <a:lstStyle/>
          <a:p>
            <a:pPr algn="just"/>
            <a:r>
              <a:rPr lang="tr-TR" sz="2800" dirty="0"/>
              <a:t>Ayrıca, kiracının kira sözleşmesini ve varsa kira sözleşmesindeki imzasını açık ve kesin olarak reddetmemesi halinde kira sözleşmesini kabul etmiş sayılacağı, yedi (veya üç) günlük itiraz süresi içinde kira borcuna itiraz edilmez ve TBK’nın 315’inci maddesi ve 362’inci maddesinin ikinci fıkrasındaki (en az on, otuz ve altmış günlük) ödeme süreleri içinde kira borcu ödenmezse, kesinleşen kira alacağı için alacaklı kiraya verenin, haciz isteyebileceği ve ihtar süresinin bitimini takip eden altı ay içerisinde de icra mahkemesinden, kiracının kiralanan taşınmazdan tahliyesini isteyebileceği yer almaktadır.</a:t>
            </a:r>
          </a:p>
        </p:txBody>
      </p:sp>
    </p:spTree>
    <p:extLst>
      <p:ext uri="{BB962C8B-B14F-4D97-AF65-F5344CB8AC3E}">
        <p14:creationId xmlns:p14="http://schemas.microsoft.com/office/powerpoint/2010/main" val="5850029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CE454B-D210-A4FF-7C0D-4EFA434DFCBF}"/>
              </a:ext>
            </a:extLst>
          </p:cNvPr>
          <p:cNvSpPr>
            <a:spLocks noGrp="1"/>
          </p:cNvSpPr>
          <p:nvPr>
            <p:ph type="title"/>
          </p:nvPr>
        </p:nvSpPr>
        <p:spPr/>
        <p:txBody>
          <a:bodyPr/>
          <a:lstStyle/>
          <a:p>
            <a:r>
              <a:rPr lang="tr-TR" sz="4400" b="1" i="0" u="none" strike="noStrike" baseline="0" dirty="0">
                <a:solidFill>
                  <a:srgbClr val="FF0000"/>
                </a:solidFill>
              </a:rPr>
              <a:t>Taşınmazların İlamsız İcra Yoluyla Tahliyesi</a:t>
            </a:r>
            <a:endParaRPr lang="tr-TR" dirty="0"/>
          </a:p>
        </p:txBody>
      </p:sp>
      <p:sp>
        <p:nvSpPr>
          <p:cNvPr id="3" name="İçerik Yer Tutucusu 2">
            <a:extLst>
              <a:ext uri="{FF2B5EF4-FFF2-40B4-BE49-F238E27FC236}">
                <a16:creationId xmlns:a16="http://schemas.microsoft.com/office/drawing/2014/main" id="{BE650611-C79B-1EBF-4BCA-59368BD9A352}"/>
              </a:ext>
            </a:extLst>
          </p:cNvPr>
          <p:cNvSpPr>
            <a:spLocks noGrp="1"/>
          </p:cNvSpPr>
          <p:nvPr>
            <p:ph idx="1"/>
          </p:nvPr>
        </p:nvSpPr>
        <p:spPr/>
        <p:txBody>
          <a:bodyPr/>
          <a:lstStyle/>
          <a:p>
            <a:pPr algn="just"/>
            <a:r>
              <a:rPr lang="tr-TR" dirty="0"/>
              <a:t>İlamsız icra yoluyla takibe itiraz edilmemesi, kira bedelinin süresinde ödenmemesi veya takibe itiraz edilmemesi durumlarında farklı sonuçlar meydana getirmektedir. Kiracı, kendisine karşı yapılan ilamsız icra yoluyla takibe itiraz etmemiş ve ödeme emrinde bildirilen süre içerisinde de ödeme emrinde belirtilen kira borcunu ödememişse İcra ve İflas Kanunu’nun 269’uncu maddesi uyarınca icra mahkemesi tahliye kararı verebilmekte ve takibin kira alacağına ilişkin kısmı kesinleşmektedir. </a:t>
            </a:r>
          </a:p>
        </p:txBody>
      </p:sp>
    </p:spTree>
    <p:extLst>
      <p:ext uri="{BB962C8B-B14F-4D97-AF65-F5344CB8AC3E}">
        <p14:creationId xmlns:p14="http://schemas.microsoft.com/office/powerpoint/2010/main" val="34386253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38C975-3A82-1F4F-DA6A-BB7ECA3E73B5}"/>
              </a:ext>
            </a:extLst>
          </p:cNvPr>
          <p:cNvSpPr>
            <a:spLocks noGrp="1"/>
          </p:cNvSpPr>
          <p:nvPr>
            <p:ph type="title"/>
          </p:nvPr>
        </p:nvSpPr>
        <p:spPr/>
        <p:txBody>
          <a:bodyPr/>
          <a:lstStyle/>
          <a:p>
            <a:r>
              <a:rPr lang="tr-TR" sz="4400" b="1" i="0" u="none" strike="noStrike" baseline="0" dirty="0">
                <a:solidFill>
                  <a:srgbClr val="FF0000"/>
                </a:solidFill>
              </a:rPr>
              <a:t>Taşınmazların İlamsız İcra Yoluyla Tahliyesi</a:t>
            </a:r>
            <a:endParaRPr lang="tr-TR" dirty="0"/>
          </a:p>
        </p:txBody>
      </p:sp>
      <p:sp>
        <p:nvSpPr>
          <p:cNvPr id="3" name="İçerik Yer Tutucusu 2">
            <a:extLst>
              <a:ext uri="{FF2B5EF4-FFF2-40B4-BE49-F238E27FC236}">
                <a16:creationId xmlns:a16="http://schemas.microsoft.com/office/drawing/2014/main" id="{A3127D69-DEC4-FB55-D964-4E093D15B3C1}"/>
              </a:ext>
            </a:extLst>
          </p:cNvPr>
          <p:cNvSpPr>
            <a:spLocks noGrp="1"/>
          </p:cNvSpPr>
          <p:nvPr>
            <p:ph idx="1"/>
          </p:nvPr>
        </p:nvSpPr>
        <p:spPr/>
        <p:txBody>
          <a:bodyPr/>
          <a:lstStyle/>
          <a:p>
            <a:pPr algn="just"/>
            <a:r>
              <a:rPr lang="tr-TR" dirty="0"/>
              <a:t>Bu durumda kiracı, kira sözleşmesini de kabul etmiş sayılmaktadır. Bunun dışında kiracı, takibe esas oluşturan kira bedeli ve/veya yan giderleri tamamen ödeyip, yargılama giderleri ile eklentileri ve avukatlık ücretini ödememesi halinde temerrüt nedeniyle kira sözleşmesi sona erdirilememekte ve tahliye kararı verilememektedir.</a:t>
            </a:r>
          </a:p>
          <a:p>
            <a:endParaRPr lang="tr-TR" dirty="0"/>
          </a:p>
        </p:txBody>
      </p:sp>
    </p:spTree>
    <p:extLst>
      <p:ext uri="{BB962C8B-B14F-4D97-AF65-F5344CB8AC3E}">
        <p14:creationId xmlns:p14="http://schemas.microsoft.com/office/powerpoint/2010/main" val="10767348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23763C-25DA-38D8-8F29-0363FD5E9832}"/>
              </a:ext>
            </a:extLst>
          </p:cNvPr>
          <p:cNvSpPr>
            <a:spLocks noGrp="1"/>
          </p:cNvSpPr>
          <p:nvPr>
            <p:ph type="title"/>
          </p:nvPr>
        </p:nvSpPr>
        <p:spPr/>
        <p:txBody>
          <a:bodyPr/>
          <a:lstStyle/>
          <a:p>
            <a:r>
              <a:rPr lang="tr-TR" sz="4400" b="1" i="0" u="none" strike="noStrike" baseline="0" dirty="0">
                <a:solidFill>
                  <a:srgbClr val="FF0000"/>
                </a:solidFill>
              </a:rPr>
              <a:t>Taşınmazların İlamsız İcra Yoluyla Tahliyesi</a:t>
            </a:r>
            <a:endParaRPr lang="tr-TR" dirty="0"/>
          </a:p>
        </p:txBody>
      </p:sp>
      <p:sp>
        <p:nvSpPr>
          <p:cNvPr id="3" name="İçerik Yer Tutucusu 2">
            <a:extLst>
              <a:ext uri="{FF2B5EF4-FFF2-40B4-BE49-F238E27FC236}">
                <a16:creationId xmlns:a16="http://schemas.microsoft.com/office/drawing/2014/main" id="{0EC23EDF-3B21-7F9E-177A-C1D12AD1BB31}"/>
              </a:ext>
            </a:extLst>
          </p:cNvPr>
          <p:cNvSpPr>
            <a:spLocks noGrp="1"/>
          </p:cNvSpPr>
          <p:nvPr>
            <p:ph idx="1"/>
          </p:nvPr>
        </p:nvSpPr>
        <p:spPr/>
        <p:txBody>
          <a:bodyPr/>
          <a:lstStyle/>
          <a:p>
            <a:pPr algn="just"/>
            <a:r>
              <a:rPr lang="tr-TR" sz="2700" dirty="0"/>
              <a:t>Kiracı kendisine gönderilen ödeme emrine üç veya yedi gün içerisinde itiraz etmemiş olsa bile, tahliyeye karar verilebilmesi için kira türüne göre, ödenmeyen kira borcunu ödemesi için kendisine tanınan 10, 30 ve 60 günlük sürelerin beklenmesi gerekmektedir. Kiracı borcunu ödemek isterse bunu belirtilen süreler içerisinde yerine getirmelidir. Bu sürelerin sonuna kadar kira borcunun ödenmemiş olması halinde kiraya veren, kira bedeli alacağı için kiracının mallarına haciz konulmasını icra dairesinden talep edebilmekte ve bundan sonraki süreç tamamen genel haciz yolundaki hükümlere göre yapılmaktadır. Genel haciz yolundaki hükümler çerçevesinde haciz işlemi, malların satılması ve elde edilen bedelden kira alacağının ödenmesi şeklinde gerçekleşmektedir.</a:t>
            </a:r>
          </a:p>
        </p:txBody>
      </p:sp>
    </p:spTree>
    <p:extLst>
      <p:ext uri="{BB962C8B-B14F-4D97-AF65-F5344CB8AC3E}">
        <p14:creationId xmlns:p14="http://schemas.microsoft.com/office/powerpoint/2010/main" val="29397675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52F098-AF8B-4EAB-3FD8-CB140F893FAA}"/>
              </a:ext>
            </a:extLst>
          </p:cNvPr>
          <p:cNvSpPr>
            <a:spLocks noGrp="1"/>
          </p:cNvSpPr>
          <p:nvPr>
            <p:ph type="title"/>
          </p:nvPr>
        </p:nvSpPr>
        <p:spPr/>
        <p:txBody>
          <a:bodyPr/>
          <a:lstStyle/>
          <a:p>
            <a:r>
              <a:rPr lang="tr-TR" b="1" dirty="0">
                <a:solidFill>
                  <a:srgbClr val="FF0000"/>
                </a:solidFill>
              </a:rPr>
              <a:t>İcra Mahkemesi </a:t>
            </a:r>
          </a:p>
        </p:txBody>
      </p:sp>
      <p:sp>
        <p:nvSpPr>
          <p:cNvPr id="3" name="İçerik Yer Tutucusu 2">
            <a:extLst>
              <a:ext uri="{FF2B5EF4-FFF2-40B4-BE49-F238E27FC236}">
                <a16:creationId xmlns:a16="http://schemas.microsoft.com/office/drawing/2014/main" id="{A4ECB06B-DA06-AC0C-CAC1-73AE4B4BCB88}"/>
              </a:ext>
            </a:extLst>
          </p:cNvPr>
          <p:cNvSpPr>
            <a:spLocks noGrp="1"/>
          </p:cNvSpPr>
          <p:nvPr>
            <p:ph idx="1"/>
          </p:nvPr>
        </p:nvSpPr>
        <p:spPr/>
        <p:txBody>
          <a:bodyPr/>
          <a:lstStyle/>
          <a:p>
            <a:pPr algn="just"/>
            <a:r>
              <a:rPr lang="tr-TR" sz="2800" dirty="0"/>
              <a:t>Kiraya veren ödeme süresinin (10, 30 veya 60) dolmasından itibaren altı ay içerisinde icra mahkemesine başvurarak kiralananın tahliye edilmesini isteyebilmektedir. Bu durumda İcra Mahkemesi’ndeki istem, kira bedelinin ödenmemesinden dolayı kiralananın tahliyesine karar verilmesine ilişkin olacaktır (İİK m. 269/a). Kiraya verenin tahliye talebi üzerine icra mahkemesi, kiracının yedi gün içerisinde ödeme emrine itiraz etmediğini ve belirtilen ödeme sürelerinde de kira borcunu ödemediğini tespit ederse kiracının kiralanan taşınmazı tahliye etmesine karar vermektedir. Bu kararın üzerine kiracı, icra müdürü tarafından kiralanan taşınmazdan zorla çıkartılmaktadır.</a:t>
            </a:r>
          </a:p>
        </p:txBody>
      </p:sp>
    </p:spTree>
    <p:extLst>
      <p:ext uri="{BB962C8B-B14F-4D97-AF65-F5344CB8AC3E}">
        <p14:creationId xmlns:p14="http://schemas.microsoft.com/office/powerpoint/2010/main" val="5747906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0104FF-FFA4-ECF1-99AF-79A02A0843C6}"/>
              </a:ext>
            </a:extLst>
          </p:cNvPr>
          <p:cNvSpPr>
            <a:spLocks noGrp="1"/>
          </p:cNvSpPr>
          <p:nvPr>
            <p:ph type="title"/>
          </p:nvPr>
        </p:nvSpPr>
        <p:spPr/>
        <p:txBody>
          <a:bodyPr/>
          <a:lstStyle/>
          <a:p>
            <a:r>
              <a:rPr lang="tr-TR" b="1" dirty="0">
                <a:solidFill>
                  <a:srgbClr val="FF0000"/>
                </a:solidFill>
              </a:rPr>
              <a:t>İcra Mahkemesi</a:t>
            </a:r>
          </a:p>
        </p:txBody>
      </p:sp>
      <p:sp>
        <p:nvSpPr>
          <p:cNvPr id="3" name="İçerik Yer Tutucusu 2">
            <a:extLst>
              <a:ext uri="{FF2B5EF4-FFF2-40B4-BE49-F238E27FC236}">
                <a16:creationId xmlns:a16="http://schemas.microsoft.com/office/drawing/2014/main" id="{00B37B1D-197D-8A45-2067-FB0A3E2867C5}"/>
              </a:ext>
            </a:extLst>
          </p:cNvPr>
          <p:cNvSpPr>
            <a:spLocks noGrp="1"/>
          </p:cNvSpPr>
          <p:nvPr>
            <p:ph idx="1"/>
          </p:nvPr>
        </p:nvSpPr>
        <p:spPr/>
        <p:txBody>
          <a:bodyPr/>
          <a:lstStyle/>
          <a:p>
            <a:pPr algn="just"/>
            <a:r>
              <a:rPr lang="tr-TR" dirty="0"/>
              <a:t>Kiracı kira sözleşmesine açık ve kesin olarak itiraz etmemişse kira sözleşmesini kabul etmiş sayılmaktadır. Bu durumda icra mahkemesinde kira sözleşmesi ile ilgili bir inceleme yapılamamaktadır. Kiracı kira sözleşmesinin geçerliliği dışında, kira bedellerinin veya yan giderlerin ödenmiş olduğunu, erteleme, ödeme için kendisine süre verildiğini veya kira bedelinin kiraya verenden olan alacakla takas edildiği gibi nedenlerle kiranın istenemeyeceğini belirterek itirazda bulunabilmektedir (İİK m. 269/b./f.3). </a:t>
            </a:r>
          </a:p>
        </p:txBody>
      </p:sp>
    </p:spTree>
    <p:extLst>
      <p:ext uri="{BB962C8B-B14F-4D97-AF65-F5344CB8AC3E}">
        <p14:creationId xmlns:p14="http://schemas.microsoft.com/office/powerpoint/2010/main" val="35465206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AF44A0-A76C-0264-DD00-F3F051D2B08B}"/>
              </a:ext>
            </a:extLst>
          </p:cNvPr>
          <p:cNvSpPr>
            <a:spLocks noGrp="1"/>
          </p:cNvSpPr>
          <p:nvPr>
            <p:ph type="title"/>
          </p:nvPr>
        </p:nvSpPr>
        <p:spPr/>
        <p:txBody>
          <a:bodyPr/>
          <a:lstStyle/>
          <a:p>
            <a:r>
              <a:rPr lang="tr-TR" b="1" dirty="0">
                <a:solidFill>
                  <a:srgbClr val="FF0000"/>
                </a:solidFill>
              </a:rPr>
              <a:t>İcra Mahkemesi</a:t>
            </a:r>
            <a:endParaRPr lang="tr-TR" dirty="0"/>
          </a:p>
        </p:txBody>
      </p:sp>
      <p:sp>
        <p:nvSpPr>
          <p:cNvPr id="3" name="İçerik Yer Tutucusu 2">
            <a:extLst>
              <a:ext uri="{FF2B5EF4-FFF2-40B4-BE49-F238E27FC236}">
                <a16:creationId xmlns:a16="http://schemas.microsoft.com/office/drawing/2014/main" id="{DEA572EF-3248-02FA-A0F6-0074558A459E}"/>
              </a:ext>
            </a:extLst>
          </p:cNvPr>
          <p:cNvSpPr>
            <a:spLocks noGrp="1"/>
          </p:cNvSpPr>
          <p:nvPr>
            <p:ph idx="1"/>
          </p:nvPr>
        </p:nvSpPr>
        <p:spPr/>
        <p:txBody>
          <a:bodyPr/>
          <a:lstStyle/>
          <a:p>
            <a:pPr algn="just"/>
            <a:r>
              <a:rPr lang="tr-TR" sz="2800" dirty="0"/>
              <a:t>Bu itiraz üzerine de ilamsız tahliye takibi durmakta ve kiraya verenin takibe devam edebilmesi için icra mahkemesinden itirazın kaldırılmasını ve tahliye istemesi gerekmektedir. Kiracı itirazına dayanak teşkil eden durumu, İcra ve İflas Kanunu’nun 68’inci maddesinde belirtildiği şekilde noterlikçe düzenlenmiş veya kiraya verenin imzası onaylanmış veya kiraya veren tarafından ikrar olunmuş bir belge ya da resmi dairelerden veya yetkili makamlardan yetki ve usulüne göre verilmiş bir makbuz veya belge ile kanıtlamak zorunda olmaktadır. Aksi takdirde, belirtilen şekilde kanıtlanmazsa, icra mahkemesince kiralananın tahliyesine karar verilmektedir.</a:t>
            </a:r>
          </a:p>
        </p:txBody>
      </p:sp>
    </p:spTree>
    <p:extLst>
      <p:ext uri="{BB962C8B-B14F-4D97-AF65-F5344CB8AC3E}">
        <p14:creationId xmlns:p14="http://schemas.microsoft.com/office/powerpoint/2010/main" val="2562324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8DCEE2-773B-46E8-A2D7-09F19FA5E25A}"/>
              </a:ext>
            </a:extLst>
          </p:cNvPr>
          <p:cNvSpPr>
            <a:spLocks noGrp="1"/>
          </p:cNvSpPr>
          <p:nvPr>
            <p:ph type="title"/>
          </p:nvPr>
        </p:nvSpPr>
        <p:spPr/>
        <p:txBody>
          <a:bodyPr/>
          <a:lstStyle/>
          <a:p>
            <a:r>
              <a:rPr lang="tr-TR" b="1" dirty="0">
                <a:solidFill>
                  <a:srgbClr val="FF0000"/>
                </a:solidFill>
              </a:rPr>
              <a:t>Kira Bedelinin Uyarlanması</a:t>
            </a:r>
          </a:p>
        </p:txBody>
      </p:sp>
      <p:sp>
        <p:nvSpPr>
          <p:cNvPr id="3" name="İçerik Yer Tutucusu 2">
            <a:extLst>
              <a:ext uri="{FF2B5EF4-FFF2-40B4-BE49-F238E27FC236}">
                <a16:creationId xmlns:a16="http://schemas.microsoft.com/office/drawing/2014/main" id="{32D6A9CE-34D6-44FB-819B-0A4C89097E53}"/>
              </a:ext>
            </a:extLst>
          </p:cNvPr>
          <p:cNvSpPr>
            <a:spLocks noGrp="1"/>
          </p:cNvSpPr>
          <p:nvPr>
            <p:ph idx="1"/>
          </p:nvPr>
        </p:nvSpPr>
        <p:spPr/>
        <p:txBody>
          <a:bodyPr/>
          <a:lstStyle/>
          <a:p>
            <a:pPr algn="just"/>
            <a:r>
              <a:rPr lang="tr-TR" dirty="0">
                <a:cs typeface="Times New Roman" pitchFamily="18" charset="0"/>
              </a:rPr>
              <a:t>TBK m. 138’de uyarlama özel hükümle düzenlenmiştir. </a:t>
            </a:r>
          </a:p>
          <a:p>
            <a:pPr algn="just"/>
            <a:r>
              <a:rPr lang="tr-TR" dirty="0">
                <a:cs typeface="Times New Roman" pitchFamily="18" charset="0"/>
              </a:rPr>
              <a:t>Kira bedelinin uyarlanması genel hükümlere tabidir.</a:t>
            </a:r>
          </a:p>
          <a:p>
            <a:pPr algn="just"/>
            <a:r>
              <a:rPr lang="tr-TR" dirty="0">
                <a:cs typeface="Times New Roman" pitchFamily="18" charset="0"/>
              </a:rPr>
              <a:t>Taraflar özgür iradeleri ile gerçekleştirdikleri sözleşme hükümlerine bağlı olmakla birlikte bazı beklenmeyen durumların ortaya çıkması halinde bu kuralın katı bir şekilde uygulanması kiracı açısından dürüstlük kuralına aykırı bir durum oluşturabilecektir.  </a:t>
            </a:r>
          </a:p>
          <a:p>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653134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929AA5-A3A4-957A-C5E5-BCDE07AA1631}"/>
              </a:ext>
            </a:extLst>
          </p:cNvPr>
          <p:cNvSpPr>
            <a:spLocks noGrp="1"/>
          </p:cNvSpPr>
          <p:nvPr>
            <p:ph type="title"/>
          </p:nvPr>
        </p:nvSpPr>
        <p:spPr/>
        <p:txBody>
          <a:bodyPr/>
          <a:lstStyle/>
          <a:p>
            <a:r>
              <a:rPr lang="tr-TR" b="1" dirty="0">
                <a:solidFill>
                  <a:srgbClr val="FF0000"/>
                </a:solidFill>
              </a:rPr>
              <a:t>Uyarlama</a:t>
            </a:r>
          </a:p>
        </p:txBody>
      </p:sp>
      <p:sp>
        <p:nvSpPr>
          <p:cNvPr id="3" name="İçerik Yer Tutucusu 2">
            <a:extLst>
              <a:ext uri="{FF2B5EF4-FFF2-40B4-BE49-F238E27FC236}">
                <a16:creationId xmlns:a16="http://schemas.microsoft.com/office/drawing/2014/main" id="{D6385F76-82EF-EF97-D028-3FA39EC56759}"/>
              </a:ext>
            </a:extLst>
          </p:cNvPr>
          <p:cNvSpPr>
            <a:spLocks noGrp="1"/>
          </p:cNvSpPr>
          <p:nvPr>
            <p:ph idx="1"/>
          </p:nvPr>
        </p:nvSpPr>
        <p:spPr/>
        <p:txBody>
          <a:bodyPr>
            <a:normAutofit fontScale="92500" lnSpcReduction="20000"/>
          </a:bodyPr>
          <a:lstStyle/>
          <a:p>
            <a:pPr algn="just"/>
            <a:r>
              <a:rPr lang="tr-TR" dirty="0"/>
              <a:t>“Sözleşmenin yapıldığı sırada taraflarca öngörülmeyen ve öngörülmesi de beklenmeyen olağanüstü bir durum, borçludan kaynaklanmayan bir sebeple ortaya çıkar ve sözleşmenin yapıldığı sırada mevcut olguları, kendisinden ifanın istenmesini dürüstlük kurallarına aykırı düşecek derecede borçlu aleyhine değiştirir ve borçlu da borcunu henüz ifa etmemiş veya ifanın aşırı ölçüde güçleşmesinden doğan haklarını saklı tutarak ifa etmiş olursa borçlu, hâkimden sözleşmenin yeni koşullara uyarlanmasını isteme, bu mümkün olmadığı takdirde sözleşmeden dönme hakkına sahiptir. Sürekli edimli sözleşmelerde borçlu, kural olarak dönme hakkının yerine fesih hakkını kullanır”.</a:t>
            </a:r>
          </a:p>
        </p:txBody>
      </p:sp>
    </p:spTree>
    <p:extLst>
      <p:ext uri="{BB962C8B-B14F-4D97-AF65-F5344CB8AC3E}">
        <p14:creationId xmlns:p14="http://schemas.microsoft.com/office/powerpoint/2010/main" val="3925089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66770E-3867-4775-99C1-5B9081B2F7E7}"/>
              </a:ext>
            </a:extLst>
          </p:cNvPr>
          <p:cNvSpPr>
            <a:spLocks noGrp="1"/>
          </p:cNvSpPr>
          <p:nvPr>
            <p:ph type="title"/>
          </p:nvPr>
        </p:nvSpPr>
        <p:spPr/>
        <p:txBody>
          <a:bodyPr/>
          <a:lstStyle/>
          <a:p>
            <a:r>
              <a:rPr lang="tr-TR" b="1" dirty="0">
                <a:solidFill>
                  <a:srgbClr val="FF0000"/>
                </a:solidFill>
              </a:rPr>
              <a:t>Kiralananın Kullanımının Mümkün Olmaması</a:t>
            </a:r>
          </a:p>
        </p:txBody>
      </p:sp>
      <p:sp>
        <p:nvSpPr>
          <p:cNvPr id="3" name="İçerik Yer Tutucusu 2">
            <a:extLst>
              <a:ext uri="{FF2B5EF4-FFF2-40B4-BE49-F238E27FC236}">
                <a16:creationId xmlns:a16="http://schemas.microsoft.com/office/drawing/2014/main" id="{CBFDC1D5-8C3D-45E6-A317-AE522BE9F2C5}"/>
              </a:ext>
            </a:extLst>
          </p:cNvPr>
          <p:cNvSpPr>
            <a:spLocks noGrp="1"/>
          </p:cNvSpPr>
          <p:nvPr>
            <p:ph idx="1"/>
          </p:nvPr>
        </p:nvSpPr>
        <p:spPr/>
        <p:txBody>
          <a:bodyPr/>
          <a:lstStyle/>
          <a:p>
            <a:pPr marL="271463" lvl="0" indent="-271463" algn="just">
              <a:spcBef>
                <a:spcPct val="0"/>
              </a:spcBef>
              <a:defRPr/>
            </a:pPr>
            <a:r>
              <a:rPr lang="tr-TR" sz="2800" dirty="0">
                <a:solidFill>
                  <a:prstClr val="black"/>
                </a:solidFill>
                <a:cs typeface="Times New Roman" pitchFamily="18" charset="0"/>
              </a:rPr>
              <a:t>TBK m. 324: Bu hükme göre, kullanıma elverişli bulundurulduğu sürece kiralanan, kiracının kendisinden kaynaklanan bir sebeple kullanılmasa veya sınırlı olarak kullanılsa bile </a:t>
            </a:r>
            <a:r>
              <a:rPr lang="tr-TR" sz="2800" b="1" dirty="0">
                <a:solidFill>
                  <a:prstClr val="black"/>
                </a:solidFill>
                <a:cs typeface="Times New Roman" pitchFamily="18" charset="0"/>
              </a:rPr>
              <a:t>kiracı, kira bedelini ödemekle yükümlüdür.</a:t>
            </a:r>
          </a:p>
          <a:p>
            <a:pPr marL="271463" lvl="0" indent="-271463" algn="just">
              <a:spcBef>
                <a:spcPct val="0"/>
              </a:spcBef>
              <a:defRPr/>
            </a:pPr>
            <a:r>
              <a:rPr lang="tr-TR" sz="2800" dirty="0">
                <a:solidFill>
                  <a:prstClr val="black"/>
                </a:solidFill>
                <a:cs typeface="Times New Roman" pitchFamily="18" charset="0"/>
              </a:rPr>
              <a:t>Bu sebepler, mücbir sebep niteliğinde olmayan hastalık, askerlik, seyahat, eğitim, daha iyi bir yer bulduğu için kiralananı terk etmesi gibi,  vs.dir.</a:t>
            </a:r>
          </a:p>
          <a:p>
            <a:pPr marL="271463" lvl="0" indent="-271463" algn="just">
              <a:spcBef>
                <a:spcPct val="0"/>
              </a:spcBef>
              <a:defRPr/>
            </a:pPr>
            <a:r>
              <a:rPr lang="tr-TR" sz="2800" dirty="0">
                <a:solidFill>
                  <a:prstClr val="black"/>
                </a:solidFill>
                <a:cs typeface="Times New Roman" pitchFamily="18" charset="0"/>
              </a:rPr>
              <a:t>Kiracının kiralananı kullanmamasından dolayı </a:t>
            </a:r>
            <a:r>
              <a:rPr lang="tr-TR" sz="2800" b="1" dirty="0">
                <a:solidFill>
                  <a:prstClr val="black"/>
                </a:solidFill>
                <a:cs typeface="Times New Roman" pitchFamily="18" charset="0"/>
              </a:rPr>
              <a:t>kiraya veren belirli giderleri yapmakta kurtulursa</a:t>
            </a:r>
            <a:r>
              <a:rPr lang="tr-TR" sz="2800" dirty="0">
                <a:solidFill>
                  <a:prstClr val="black"/>
                </a:solidFill>
                <a:cs typeface="Times New Roman" pitchFamily="18" charset="0"/>
              </a:rPr>
              <a:t>, bu giderler kira bedelinden indirilir.</a:t>
            </a:r>
          </a:p>
          <a:p>
            <a:endParaRPr lang="tr-TR" dirty="0"/>
          </a:p>
        </p:txBody>
      </p:sp>
    </p:spTree>
    <p:extLst>
      <p:ext uri="{BB962C8B-B14F-4D97-AF65-F5344CB8AC3E}">
        <p14:creationId xmlns:p14="http://schemas.microsoft.com/office/powerpoint/2010/main" val="23722501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9A5733-D3CB-4EE5-8426-70EEA7F899AF}"/>
              </a:ext>
            </a:extLst>
          </p:cNvPr>
          <p:cNvSpPr>
            <a:spLocks noGrp="1"/>
          </p:cNvSpPr>
          <p:nvPr>
            <p:ph type="title"/>
          </p:nvPr>
        </p:nvSpPr>
        <p:spPr/>
        <p:txBody>
          <a:bodyPr/>
          <a:lstStyle/>
          <a:p>
            <a:r>
              <a:rPr lang="tr-TR" b="1" dirty="0">
                <a:solidFill>
                  <a:srgbClr val="FF0000"/>
                </a:solidFill>
              </a:rPr>
              <a:t>Uyarlamanın Koşulları</a:t>
            </a:r>
          </a:p>
        </p:txBody>
      </p:sp>
      <p:sp>
        <p:nvSpPr>
          <p:cNvPr id="3" name="İçerik Yer Tutucusu 2">
            <a:extLst>
              <a:ext uri="{FF2B5EF4-FFF2-40B4-BE49-F238E27FC236}">
                <a16:creationId xmlns:a16="http://schemas.microsoft.com/office/drawing/2014/main" id="{D28B929A-90DB-4BE0-B7E7-9341D68F71F6}"/>
              </a:ext>
            </a:extLst>
          </p:cNvPr>
          <p:cNvSpPr>
            <a:spLocks noGrp="1"/>
          </p:cNvSpPr>
          <p:nvPr>
            <p:ph idx="1"/>
          </p:nvPr>
        </p:nvSpPr>
        <p:spPr/>
        <p:txBody>
          <a:bodyPr/>
          <a:lstStyle/>
          <a:p>
            <a:pPr algn="just"/>
            <a:r>
              <a:rPr lang="tr-TR" sz="2800" dirty="0">
                <a:cs typeface="Times New Roman" pitchFamily="18" charset="0"/>
              </a:rPr>
              <a:t>Sözleşmenin yapılmasından sonra olağanüstü bir durumun ortaya çıkması gerekir (döviz fiyatlarının çok artması) Deprem, savaş, ekonomik, kriz, sel vb. örnek gösterilebilir. </a:t>
            </a:r>
          </a:p>
          <a:p>
            <a:pPr algn="just"/>
            <a:r>
              <a:rPr lang="tr-TR" sz="2800" dirty="0">
                <a:cs typeface="Times New Roman" pitchFamily="18" charset="0"/>
              </a:rPr>
              <a:t>Yargıtay, devalüasyon ve ekonomik krizlerin bir anda oluşmadığını, bu krizlerin belli ekonomik dar boğazlardan sonra meydana geldiğini belirterek yabancı para karşısında sürekli değer kaybeden Türk parası yerine döviz ile sözleşme yapan ve borç altına girenlerin dövizdeki artışların yaşanabileceğini öngörmesi ve tahmin etmesi gerektiğini savunmaktadır.</a:t>
            </a:r>
          </a:p>
          <a:p>
            <a:endParaRPr lang="tr-TR" sz="1600" dirty="0">
              <a:latin typeface="Times New Roman" pitchFamily="18" charset="0"/>
              <a:cs typeface="Times New Roman" pitchFamily="18" charset="0"/>
            </a:endParaRPr>
          </a:p>
          <a:p>
            <a:endParaRPr lang="tr-TR" sz="1600" dirty="0">
              <a:latin typeface="Times New Roman" pitchFamily="18" charset="0"/>
              <a:cs typeface="Times New Roman" pitchFamily="18" charset="0"/>
            </a:endParaRPr>
          </a:p>
          <a:p>
            <a:endParaRPr lang="tr-TR" sz="1600"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837344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41CE2F-F805-45F5-8BDA-3EF8B664A0B3}"/>
              </a:ext>
            </a:extLst>
          </p:cNvPr>
          <p:cNvSpPr>
            <a:spLocks noGrp="1"/>
          </p:cNvSpPr>
          <p:nvPr>
            <p:ph type="title"/>
          </p:nvPr>
        </p:nvSpPr>
        <p:spPr/>
        <p:txBody>
          <a:bodyPr/>
          <a:lstStyle/>
          <a:p>
            <a:r>
              <a:rPr lang="tr-TR" b="1" dirty="0">
                <a:solidFill>
                  <a:srgbClr val="FF0000"/>
                </a:solidFill>
              </a:rPr>
              <a:t>Uyarlamanın Koşulları</a:t>
            </a:r>
            <a:endParaRPr lang="tr-TR" dirty="0"/>
          </a:p>
        </p:txBody>
      </p:sp>
      <p:sp>
        <p:nvSpPr>
          <p:cNvPr id="3" name="İçerik Yer Tutucusu 2">
            <a:extLst>
              <a:ext uri="{FF2B5EF4-FFF2-40B4-BE49-F238E27FC236}">
                <a16:creationId xmlns:a16="http://schemas.microsoft.com/office/drawing/2014/main" id="{9B0C5802-3B5D-4AEA-9824-DE8D0728B3A7}"/>
              </a:ext>
            </a:extLst>
          </p:cNvPr>
          <p:cNvSpPr>
            <a:spLocks noGrp="1"/>
          </p:cNvSpPr>
          <p:nvPr>
            <p:ph idx="1"/>
          </p:nvPr>
        </p:nvSpPr>
        <p:spPr/>
        <p:txBody>
          <a:bodyPr/>
          <a:lstStyle/>
          <a:p>
            <a:pPr algn="just"/>
            <a:r>
              <a:rPr lang="tr-TR" sz="2800" dirty="0">
                <a:cs typeface="Times New Roman" pitchFamily="18" charset="0"/>
              </a:rPr>
              <a:t>Taraflar sözleşmeyi yaparken olağanüstü durumu öngörmemiş olmalı ve kendilerinden öngörmeleri beklenememelidir (tacirlerde bu koşul daha sıkı koşullara bağlıdır).</a:t>
            </a:r>
          </a:p>
          <a:p>
            <a:pPr algn="just"/>
            <a:r>
              <a:rPr lang="tr-TR" sz="2800" dirty="0">
                <a:cs typeface="Times New Roman" pitchFamily="18" charset="0"/>
              </a:rPr>
              <a:t>Olağanüstü durum uyarlama isteyen taraftan kaynaklanmamalıdır.</a:t>
            </a:r>
          </a:p>
          <a:p>
            <a:pPr algn="just"/>
            <a:r>
              <a:rPr lang="tr-TR" sz="2800" dirty="0">
                <a:cs typeface="Times New Roman" pitchFamily="18" charset="0"/>
              </a:rPr>
              <a:t>Olağanüstü durum sözleşmenin yapıldığı koşulları değiştirmiş olmalıdır (sözleşmenin temelini oluşturan koşullar değişmelidir).</a:t>
            </a:r>
          </a:p>
          <a:p>
            <a:endParaRPr lang="tr-TR" dirty="0"/>
          </a:p>
        </p:txBody>
      </p:sp>
    </p:spTree>
    <p:extLst>
      <p:ext uri="{BB962C8B-B14F-4D97-AF65-F5344CB8AC3E}">
        <p14:creationId xmlns:p14="http://schemas.microsoft.com/office/powerpoint/2010/main" val="17579687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8A0CF3-1381-47B9-985C-81D457E7C05C}"/>
              </a:ext>
            </a:extLst>
          </p:cNvPr>
          <p:cNvSpPr>
            <a:spLocks noGrp="1"/>
          </p:cNvSpPr>
          <p:nvPr>
            <p:ph type="title"/>
          </p:nvPr>
        </p:nvSpPr>
        <p:spPr/>
        <p:txBody>
          <a:bodyPr/>
          <a:lstStyle/>
          <a:p>
            <a:r>
              <a:rPr lang="tr-TR" b="1" dirty="0">
                <a:solidFill>
                  <a:srgbClr val="FF0000"/>
                </a:solidFill>
              </a:rPr>
              <a:t>Uyarlamanın Koşulları</a:t>
            </a:r>
            <a:endParaRPr lang="tr-TR" dirty="0"/>
          </a:p>
        </p:txBody>
      </p:sp>
      <p:sp>
        <p:nvSpPr>
          <p:cNvPr id="3" name="İçerik Yer Tutucusu 2">
            <a:extLst>
              <a:ext uri="{FF2B5EF4-FFF2-40B4-BE49-F238E27FC236}">
                <a16:creationId xmlns:a16="http://schemas.microsoft.com/office/drawing/2014/main" id="{7A75D567-7570-48D8-B908-960B5CC68D3C}"/>
              </a:ext>
            </a:extLst>
          </p:cNvPr>
          <p:cNvSpPr>
            <a:spLocks noGrp="1"/>
          </p:cNvSpPr>
          <p:nvPr>
            <p:ph idx="1"/>
          </p:nvPr>
        </p:nvSpPr>
        <p:spPr/>
        <p:txBody>
          <a:bodyPr/>
          <a:lstStyle/>
          <a:p>
            <a:pPr algn="just"/>
            <a:r>
              <a:rPr lang="tr-TR" sz="2800" dirty="0">
                <a:cs typeface="Times New Roman" pitchFamily="18" charset="0"/>
              </a:rPr>
              <a:t>Koşullardaki değişiklik sonucu borçlunun sözleşmeye uymasını ve böylece borcu ifa etmesini beklemek dürüstlük kuralına aykırı olmalıdır.</a:t>
            </a:r>
          </a:p>
          <a:p>
            <a:pPr algn="just"/>
            <a:r>
              <a:rPr lang="tr-TR" sz="2800" dirty="0">
                <a:cs typeface="Times New Roman" pitchFamily="18" charset="0"/>
              </a:rPr>
              <a:t>Kural olarak borçlunun borcunu ifa etmemiş olması gerekir.</a:t>
            </a:r>
          </a:p>
          <a:p>
            <a:pPr algn="just"/>
            <a:r>
              <a:rPr lang="tr-TR" sz="2800" dirty="0">
                <a:cs typeface="Times New Roman" pitchFamily="18" charset="0"/>
              </a:rPr>
              <a:t>Belirtilen şartlara bağlı olarak borçlunun borcunu ifa etmesi aşırı güçleşmiş olmalıdır (borçlunun iflasa düşmüş olmasına bakılmaz)</a:t>
            </a:r>
          </a:p>
          <a:p>
            <a:pPr algn="just"/>
            <a:r>
              <a:rPr lang="tr-TR" sz="2800" dirty="0">
                <a:cs typeface="Times New Roman" pitchFamily="18" charset="0"/>
              </a:rPr>
              <a:t> Sözleşme tarafı uyarlama hakkından feragat etmemiş olmalıdır (TMK m. 2/2, TBK m. 23 hükmü saklıdır)</a:t>
            </a:r>
          </a:p>
          <a:p>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5606211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AC16BC-A0FF-4A48-88E5-B7037D8236A4}"/>
              </a:ext>
            </a:extLst>
          </p:cNvPr>
          <p:cNvSpPr>
            <a:spLocks noGrp="1"/>
          </p:cNvSpPr>
          <p:nvPr>
            <p:ph type="title"/>
          </p:nvPr>
        </p:nvSpPr>
        <p:spPr/>
        <p:txBody>
          <a:bodyPr/>
          <a:lstStyle/>
          <a:p>
            <a:r>
              <a:rPr lang="tr-TR" b="1" dirty="0">
                <a:solidFill>
                  <a:srgbClr val="FF0000"/>
                </a:solidFill>
              </a:rPr>
              <a:t>Uyarlamanın Hükümleri</a:t>
            </a:r>
          </a:p>
        </p:txBody>
      </p:sp>
      <p:sp>
        <p:nvSpPr>
          <p:cNvPr id="3" name="İçerik Yer Tutucusu 2">
            <a:extLst>
              <a:ext uri="{FF2B5EF4-FFF2-40B4-BE49-F238E27FC236}">
                <a16:creationId xmlns:a16="http://schemas.microsoft.com/office/drawing/2014/main" id="{C7D0C890-681C-4431-A6D7-033C21AC23D7}"/>
              </a:ext>
            </a:extLst>
          </p:cNvPr>
          <p:cNvSpPr>
            <a:spLocks noGrp="1"/>
          </p:cNvSpPr>
          <p:nvPr>
            <p:ph idx="1"/>
          </p:nvPr>
        </p:nvSpPr>
        <p:spPr/>
        <p:txBody>
          <a:bodyPr/>
          <a:lstStyle/>
          <a:p>
            <a:pPr marL="444500" lvl="0" indent="-269875" algn="just">
              <a:defRPr/>
            </a:pPr>
            <a:r>
              <a:rPr lang="tr-TR" sz="2200" dirty="0">
                <a:solidFill>
                  <a:prstClr val="black"/>
                </a:solidFill>
                <a:cs typeface="Times New Roman" pitchFamily="18" charset="0"/>
              </a:rPr>
              <a:t>Uyarlama hakkı borçlu tarafından sözleşmenin diğer tarafına karşı kullanılır. Yenilik doğuran nitelikte bir hak olduğu kabul edilmektedir. Uyarlama beyanı şekle bağlı değildir. </a:t>
            </a:r>
          </a:p>
          <a:p>
            <a:pPr marL="444500" lvl="0" indent="-269875" algn="just">
              <a:defRPr/>
            </a:pPr>
            <a:r>
              <a:rPr lang="tr-TR" sz="2200" dirty="0">
                <a:solidFill>
                  <a:prstClr val="black"/>
                </a:solidFill>
                <a:cs typeface="Times New Roman" pitchFamily="18" charset="0"/>
              </a:rPr>
              <a:t>Uyarlamama öncelikle sözleşmenin yeni koşullara uyarlanarak ayakta tutulması esastır. Hakim, mümkün olduğunca edim dengesini yeniden tesis etmeye çalışır. Bu durum ise borçlunun edim dengesinin azaltılması şeklinde olabileceği gibi, vadenin ya da ifa tarzının değiştirilmesi şeklinde de olabilir. </a:t>
            </a:r>
          </a:p>
          <a:p>
            <a:pPr marL="444500" lvl="0" indent="-269875" algn="just">
              <a:defRPr/>
            </a:pPr>
            <a:r>
              <a:rPr lang="tr-TR" sz="2200" dirty="0">
                <a:solidFill>
                  <a:prstClr val="black"/>
                </a:solidFill>
                <a:cs typeface="Times New Roman" pitchFamily="18" charset="0"/>
              </a:rPr>
              <a:t>Sözleşmenin yeni koşullara uyarlanması mümkün değilse sözleşme sona erdirilir, sözleşme feshedilir. Hakim kendiliğinden sözleşmeyi feshedemez; feshe kiracının karar vermesi gerekir. </a:t>
            </a:r>
          </a:p>
          <a:p>
            <a:pPr marL="444500" lvl="0" indent="-269875" algn="just">
              <a:defRPr/>
            </a:pPr>
            <a:r>
              <a:rPr lang="tr-TR" sz="2200" dirty="0">
                <a:solidFill>
                  <a:prstClr val="black"/>
                </a:solidFill>
                <a:cs typeface="Times New Roman" pitchFamily="18" charset="0"/>
              </a:rPr>
              <a:t>Uyarlama yabancı para borçları için de geçerlidir. </a:t>
            </a:r>
          </a:p>
          <a:p>
            <a:endParaRPr lang="tr-TR" dirty="0"/>
          </a:p>
        </p:txBody>
      </p:sp>
    </p:spTree>
    <p:extLst>
      <p:ext uri="{BB962C8B-B14F-4D97-AF65-F5344CB8AC3E}">
        <p14:creationId xmlns:p14="http://schemas.microsoft.com/office/powerpoint/2010/main" val="2678690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BBC84B-4838-0795-0F76-3D2ABB2CC16C}"/>
              </a:ext>
            </a:extLst>
          </p:cNvPr>
          <p:cNvSpPr>
            <a:spLocks noGrp="1"/>
          </p:cNvSpPr>
          <p:nvPr>
            <p:ph type="title"/>
          </p:nvPr>
        </p:nvSpPr>
        <p:spPr/>
        <p:txBody>
          <a:bodyPr/>
          <a:lstStyle/>
          <a:p>
            <a:r>
              <a:rPr lang="tr-TR" b="1" dirty="0">
                <a:solidFill>
                  <a:srgbClr val="FF0000"/>
                </a:solidFill>
              </a:rPr>
              <a:t>Uyarlama</a:t>
            </a:r>
            <a:endParaRPr lang="tr-TR" dirty="0"/>
          </a:p>
        </p:txBody>
      </p:sp>
      <p:sp>
        <p:nvSpPr>
          <p:cNvPr id="3" name="İçerik Yer Tutucusu 2">
            <a:extLst>
              <a:ext uri="{FF2B5EF4-FFF2-40B4-BE49-F238E27FC236}">
                <a16:creationId xmlns:a16="http://schemas.microsoft.com/office/drawing/2014/main" id="{528D5AC5-5169-C963-6F64-000E6A7D3489}"/>
              </a:ext>
            </a:extLst>
          </p:cNvPr>
          <p:cNvSpPr>
            <a:spLocks noGrp="1"/>
          </p:cNvSpPr>
          <p:nvPr>
            <p:ph idx="1"/>
          </p:nvPr>
        </p:nvSpPr>
        <p:spPr/>
        <p:txBody>
          <a:bodyPr>
            <a:normAutofit fontScale="85000" lnSpcReduction="20000"/>
          </a:bodyPr>
          <a:lstStyle/>
          <a:p>
            <a:pPr algn="just"/>
            <a:r>
              <a:rPr lang="tr-TR" dirty="0"/>
              <a:t>Kira tespit davasına ilişkin Türk Borçlar Kanunu’nun 345. maddesinden farklı olarak uyarlama davasının açılması için belli bir zaman öngörülmemiştir. Uyarlama davasının olağanüstü sebebin ortaya çıkmasından sonra herhangi bir zamanda açılması mümkündür. Ancak doktrinde uyarlama davasının öngörülemeyen olağanüstü durumun ortaya çıkmasından sonra aradan uzun zaman geçmeden açılması gerektiği, aksi takdirde esasen ifanın beklenemez olmadığının kabul edilmesi gerektiği ileri sürülmüştür. Yargıtay’ın da bu yönde kararı mevcuttur. Bu görüşte doğruluk payı mevcut ise de, bu konudaki değerlendirmede katı yaklaşımlar sergilemekten kaçınmak gerekir. Özellikle dava açmak yerine öncelikle kiraya verenle uzlaşma yolları deneyen ve ancak bu imkanın tükenmesinden sonra dava açma yolunu tercih eden iyiniyetli kiracıların cezalandırılmaması gerektiği açıktır.</a:t>
            </a:r>
          </a:p>
        </p:txBody>
      </p:sp>
    </p:spTree>
    <p:extLst>
      <p:ext uri="{BB962C8B-B14F-4D97-AF65-F5344CB8AC3E}">
        <p14:creationId xmlns:p14="http://schemas.microsoft.com/office/powerpoint/2010/main" val="13289995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solidFill>
                  <a:srgbClr val="FF0000"/>
                </a:solidFill>
              </a:rPr>
              <a:t>Kira Bedelinin Belirlenmesi ve Uyarlama</a:t>
            </a:r>
          </a:p>
        </p:txBody>
      </p:sp>
      <p:sp>
        <p:nvSpPr>
          <p:cNvPr id="3" name="İçerik Yer Tutucusu 2"/>
          <p:cNvSpPr>
            <a:spLocks noGrp="1"/>
          </p:cNvSpPr>
          <p:nvPr>
            <p:ph idx="1"/>
          </p:nvPr>
        </p:nvSpPr>
        <p:spPr/>
        <p:txBody>
          <a:bodyPr>
            <a:normAutofit fontScale="85000" lnSpcReduction="20000"/>
          </a:bodyPr>
          <a:lstStyle/>
          <a:p>
            <a:pPr algn="just"/>
            <a:r>
              <a:rPr lang="tr-TR" dirty="0"/>
              <a:t>MADDE 344 - Tarafların yenilenen kira dönemlerinde uygulanacak kira bedeline ilişkin anlaşmaları, bir önceki kira yılında tüketici fiyat endeksindeki oniki aylık ortalamalara göre değişim oranını geçmemek</a:t>
            </a:r>
            <a:r>
              <a:rPr lang="en-GB" dirty="0"/>
              <a:t> </a:t>
            </a:r>
            <a:r>
              <a:rPr lang="tr-TR" dirty="0"/>
              <a:t>koşuluyla geçerlidir. Bu kural, bir yıldan daha uzun süreli kira sözleşmelerinde de uygulanır.</a:t>
            </a:r>
          </a:p>
          <a:p>
            <a:pPr algn="just"/>
            <a:r>
              <a:rPr lang="tr-TR" dirty="0"/>
              <a:t>Taraflarca bu konuda bir anlaşma yapılmamışsa, kira bedeli, bir önceki kira yılının tüketici fiyat</a:t>
            </a:r>
            <a:r>
              <a:rPr lang="en-GB" dirty="0"/>
              <a:t> </a:t>
            </a:r>
            <a:r>
              <a:rPr lang="tr-TR" dirty="0"/>
              <a:t>endeksindeki oniki aylık ortalamalara göre değişim oranını geçmemek koşuluyla hâkim tarafından, kiralananın durumu göz önüne alınarak hakkaniyete göre belirlenir.</a:t>
            </a:r>
          </a:p>
          <a:p>
            <a:pPr algn="just"/>
            <a:r>
              <a:rPr lang="tr-TR" dirty="0"/>
              <a:t>Sözleşmede daha yüksek bir oran belirlenmiş olsa dahi kısmi butlan yaptırımı devreye girecek ve artış oranı tüketici fiyat endeksi ile sınırlanacaktır.</a:t>
            </a:r>
          </a:p>
        </p:txBody>
      </p:sp>
    </p:spTree>
    <p:extLst>
      <p:ext uri="{BB962C8B-B14F-4D97-AF65-F5344CB8AC3E}">
        <p14:creationId xmlns:p14="http://schemas.microsoft.com/office/powerpoint/2010/main" val="18394379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6B1E95-AA3A-4EDE-F9BB-7F98A67A90C8}"/>
              </a:ext>
            </a:extLst>
          </p:cNvPr>
          <p:cNvSpPr>
            <a:spLocks noGrp="1"/>
          </p:cNvSpPr>
          <p:nvPr>
            <p:ph type="title"/>
          </p:nvPr>
        </p:nvSpPr>
        <p:spPr/>
        <p:txBody>
          <a:bodyPr>
            <a:normAutofit/>
          </a:bodyPr>
          <a:lstStyle/>
          <a:p>
            <a:r>
              <a:rPr lang="tr-TR" b="1" dirty="0">
                <a:solidFill>
                  <a:srgbClr val="FF0000"/>
                </a:solidFill>
              </a:rPr>
              <a:t>Kira Bedelinin Belirlenmesi</a:t>
            </a:r>
          </a:p>
        </p:txBody>
      </p:sp>
      <p:sp>
        <p:nvSpPr>
          <p:cNvPr id="3" name="İçerik Yer Tutucusu 2">
            <a:extLst>
              <a:ext uri="{FF2B5EF4-FFF2-40B4-BE49-F238E27FC236}">
                <a16:creationId xmlns:a16="http://schemas.microsoft.com/office/drawing/2014/main" id="{0E977943-98E6-0164-FA79-D1DCD8292E3D}"/>
              </a:ext>
            </a:extLst>
          </p:cNvPr>
          <p:cNvSpPr>
            <a:spLocks noGrp="1"/>
          </p:cNvSpPr>
          <p:nvPr>
            <p:ph idx="1"/>
          </p:nvPr>
        </p:nvSpPr>
        <p:spPr/>
        <p:txBody>
          <a:bodyPr>
            <a:normAutofit fontScale="77500" lnSpcReduction="20000"/>
          </a:bodyPr>
          <a:lstStyle/>
          <a:p>
            <a:pPr algn="just"/>
            <a:r>
              <a:rPr lang="tr-TR" dirty="0"/>
              <a:t>Taraflar artışa ilişkin anlaşmayı sözleşmenin başında yapabilecekleri gibi sonradan da yapabilirler. Ancak artışa ilişkin anlaşmaların kira sözleşmesinin kurulmasından sonraki dönemde yapılması ihtimalinde, TBK m. 344/f. </a:t>
            </a:r>
            <a:r>
              <a:rPr lang="tr-TR" dirty="0" err="1"/>
              <a:t>I’de</a:t>
            </a:r>
            <a:r>
              <a:rPr lang="tr-TR" dirty="0"/>
              <a:t> öngörülen sınırlamanın uygulanıp uygulanmayacağı öğretide tartışmalıdır. Bu konuda öğretide bir görüşe göre, artışa ilişkin anlaşmanın baştan ya da sonradan yapılması mümkündür ve hukuken aynı sonucu doğurur. Örneğin tarafların bir yıllık kira sözleşmesi sonunda yeniden bir kira bedeli belirlemeleri, kira bedelinde tüketici fiyat endeksinden fazla bir artış belirledikleri oranda geçersiz olacaktır. Bu nedenle kiracının kira bedellerini tüketici fiyat endeksindeki artıştan daha fazla artış yaparak ödemesi de zımni bir anlaşma olarak değerlendirilemeyecektir. Zira tarafların açık bir anlaşma yapmalarının yasaklandığı bir durumda zımni anlaşma yapmalarına geçerlilik tanınması da mümkün değildir. Bu halde kiracı fazla ödediği kısmı sebepsiz zenginleşme hükümlerine göre isteyebilir veya sonraki kira bedelleri ile takas edebilir.</a:t>
            </a:r>
          </a:p>
        </p:txBody>
      </p:sp>
    </p:spTree>
    <p:extLst>
      <p:ext uri="{BB962C8B-B14F-4D97-AF65-F5344CB8AC3E}">
        <p14:creationId xmlns:p14="http://schemas.microsoft.com/office/powerpoint/2010/main" val="16547788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84E93A-672F-5FE4-69A5-C8341AE7744C}"/>
              </a:ext>
            </a:extLst>
          </p:cNvPr>
          <p:cNvSpPr>
            <a:spLocks noGrp="1"/>
          </p:cNvSpPr>
          <p:nvPr>
            <p:ph type="title"/>
          </p:nvPr>
        </p:nvSpPr>
        <p:spPr/>
        <p:txBody>
          <a:bodyPr/>
          <a:lstStyle/>
          <a:p>
            <a:r>
              <a:rPr lang="tr-TR" b="1" dirty="0">
                <a:solidFill>
                  <a:srgbClr val="FF0000"/>
                </a:solidFill>
              </a:rPr>
              <a:t>Kira Bedelinin Belirlenmesi</a:t>
            </a:r>
            <a:endParaRPr lang="tr-TR" dirty="0"/>
          </a:p>
        </p:txBody>
      </p:sp>
      <p:sp>
        <p:nvSpPr>
          <p:cNvPr id="3" name="İçerik Yer Tutucusu 2">
            <a:extLst>
              <a:ext uri="{FF2B5EF4-FFF2-40B4-BE49-F238E27FC236}">
                <a16:creationId xmlns:a16="http://schemas.microsoft.com/office/drawing/2014/main" id="{7FF7C4BB-DBA0-4F1A-2065-D3F3191D1243}"/>
              </a:ext>
            </a:extLst>
          </p:cNvPr>
          <p:cNvSpPr>
            <a:spLocks noGrp="1"/>
          </p:cNvSpPr>
          <p:nvPr>
            <p:ph idx="1"/>
          </p:nvPr>
        </p:nvSpPr>
        <p:spPr/>
        <p:txBody>
          <a:bodyPr>
            <a:normAutofit/>
          </a:bodyPr>
          <a:lstStyle/>
          <a:p>
            <a:pPr algn="just"/>
            <a:r>
              <a:rPr lang="tr-TR" dirty="0"/>
              <a:t>Buna karşılık doktrinde bir diğer görüş uyarınca, TBK. m. 344 f. 1 kira sözleşmesi kurulduğu sırada kira bedeli artışına ilişkin olarak yapılan anlaşmalar bakımından kiracıyı korumak istemiştir. Konut veya işyeri kiracıları, çok defa, başlarını sokabilecek veya işlerini yürütecek bir yere bir an önce kavuşma düşüncesiyle, kiraya verenlerce dayatılan her türlü koşulu kabul etmeye aday olurlar. Çeşitli zorlamaların etkisi altında her türlü dayatmayı kabule hazır olan kiracıların özel olarak korunması gerekir. </a:t>
            </a:r>
          </a:p>
        </p:txBody>
      </p:sp>
    </p:spTree>
    <p:extLst>
      <p:ext uri="{BB962C8B-B14F-4D97-AF65-F5344CB8AC3E}">
        <p14:creationId xmlns:p14="http://schemas.microsoft.com/office/powerpoint/2010/main" val="6147528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1D62EF-2A2B-4ACF-2BAF-94D6D39CAF39}"/>
              </a:ext>
            </a:extLst>
          </p:cNvPr>
          <p:cNvSpPr>
            <a:spLocks noGrp="1"/>
          </p:cNvSpPr>
          <p:nvPr>
            <p:ph type="title"/>
          </p:nvPr>
        </p:nvSpPr>
        <p:spPr/>
        <p:txBody>
          <a:bodyPr/>
          <a:lstStyle/>
          <a:p>
            <a:r>
              <a:rPr lang="tr-TR" b="1" dirty="0">
                <a:solidFill>
                  <a:srgbClr val="FF0000"/>
                </a:solidFill>
              </a:rPr>
              <a:t>Kira Bedelinin Belirlenmesi</a:t>
            </a:r>
            <a:endParaRPr lang="tr-TR" dirty="0"/>
          </a:p>
        </p:txBody>
      </p:sp>
      <p:sp>
        <p:nvSpPr>
          <p:cNvPr id="3" name="İçerik Yer Tutucusu 2">
            <a:extLst>
              <a:ext uri="{FF2B5EF4-FFF2-40B4-BE49-F238E27FC236}">
                <a16:creationId xmlns:a16="http://schemas.microsoft.com/office/drawing/2014/main" id="{4FC76DB0-91B8-92AA-59CC-EA40F9EDEFB8}"/>
              </a:ext>
            </a:extLst>
          </p:cNvPr>
          <p:cNvSpPr>
            <a:spLocks noGrp="1"/>
          </p:cNvSpPr>
          <p:nvPr>
            <p:ph idx="1"/>
          </p:nvPr>
        </p:nvSpPr>
        <p:spPr/>
        <p:txBody>
          <a:bodyPr>
            <a:normAutofit/>
          </a:bodyPr>
          <a:lstStyle/>
          <a:p>
            <a:pPr algn="just"/>
            <a:r>
              <a:rPr lang="tr-TR" dirty="0"/>
              <a:t>Kira sözleşmesi yapıldıktan ve kira konusu taşınmaz kiracıya teslim edildikten sonraki aşamada kiracıları özel olarak korumanın gerekli olduğundan söz edilemez. Onlar artık başlarını sokacak bir yeri veya işlerini yürütecek bir mekânı bir an önce bulma zorunluluğunun üzerlerinde yarattığı baskıdan kurtulmuşlardır. Bu nedenledir ki, yenilenen dönemlerde gerçekleşecek kira bedeli artışına ilişkin olarak kiraya verenlerle yaptıkları anlaşmaya TBK. m. 344 f. 1  c. 1’deki sınırlamaya itibar etmeksizin geçerlilik tanınabilir.</a:t>
            </a:r>
          </a:p>
        </p:txBody>
      </p:sp>
    </p:spTree>
    <p:extLst>
      <p:ext uri="{BB962C8B-B14F-4D97-AF65-F5344CB8AC3E}">
        <p14:creationId xmlns:p14="http://schemas.microsoft.com/office/powerpoint/2010/main" val="7301426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7758B8-F04B-8623-C902-C715C99CA5BD}"/>
              </a:ext>
            </a:extLst>
          </p:cNvPr>
          <p:cNvSpPr>
            <a:spLocks noGrp="1"/>
          </p:cNvSpPr>
          <p:nvPr>
            <p:ph type="title"/>
          </p:nvPr>
        </p:nvSpPr>
        <p:spPr/>
        <p:txBody>
          <a:bodyPr/>
          <a:lstStyle/>
          <a:p>
            <a:r>
              <a:rPr lang="tr-TR" b="1" dirty="0">
                <a:solidFill>
                  <a:srgbClr val="FF0000"/>
                </a:solidFill>
              </a:rPr>
              <a:t>Aksine Anlaşma</a:t>
            </a:r>
          </a:p>
        </p:txBody>
      </p:sp>
      <p:sp>
        <p:nvSpPr>
          <p:cNvPr id="3" name="İçerik Yer Tutucusu 2">
            <a:extLst>
              <a:ext uri="{FF2B5EF4-FFF2-40B4-BE49-F238E27FC236}">
                <a16:creationId xmlns:a16="http://schemas.microsoft.com/office/drawing/2014/main" id="{EF4712C5-DAD3-89ED-9BBD-A7C4A58BE092}"/>
              </a:ext>
            </a:extLst>
          </p:cNvPr>
          <p:cNvSpPr>
            <a:spLocks noGrp="1"/>
          </p:cNvSpPr>
          <p:nvPr>
            <p:ph idx="1"/>
          </p:nvPr>
        </p:nvSpPr>
        <p:spPr/>
        <p:txBody>
          <a:bodyPr>
            <a:normAutofit fontScale="92500" lnSpcReduction="20000"/>
          </a:bodyPr>
          <a:lstStyle/>
          <a:p>
            <a:pPr algn="just"/>
            <a:r>
              <a:rPr lang="tr-TR" dirty="0"/>
              <a:t>TBK m. 344’ün nispi emredici nitelikte olması sebebi ile kiracı lehine zımni veya açık bir anlaşmanın yapılması mümkündür. Ancak bu halde, kiracının sözleşmede kararlaştırılan artış miktarından daha düşük bir bedel ödemesi ve kiraya verenin ihtirazi kayıt ileri sürmeksizin bunu kabul etmesinin hukuki sonucu öğretide tartışmalıdır. Bu konuda öğretide yer alan bir görüşe göre, kiraya veren yeni kira döneminde herhangi bir ihtirazi kayıt ileri sürmeden kira bedelini önceki dönemdeki tutar üzerinden veya sözleşmede kararlaştırılan artışın altında bir artış tutarı üzerinden elden teslim alırsa tespit davası açma hakkını kaybedecektir. Nitekim Yargıtay 6. Hukuk Dairesi’nin bu yönde verdiği kararı bulunmaktadır. Yar. 6. HD. 08.03.2004, 1341/1492 (Kazancı İçtihat Bankası)</a:t>
            </a:r>
          </a:p>
        </p:txBody>
      </p:sp>
    </p:spTree>
    <p:extLst>
      <p:ext uri="{BB962C8B-B14F-4D97-AF65-F5344CB8AC3E}">
        <p14:creationId xmlns:p14="http://schemas.microsoft.com/office/powerpoint/2010/main" val="3943466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4D114E-4E4C-4861-AA06-D5BA8DC50401}"/>
              </a:ext>
            </a:extLst>
          </p:cNvPr>
          <p:cNvSpPr>
            <a:spLocks noGrp="1"/>
          </p:cNvSpPr>
          <p:nvPr>
            <p:ph type="title"/>
          </p:nvPr>
        </p:nvSpPr>
        <p:spPr/>
        <p:txBody>
          <a:bodyPr/>
          <a:lstStyle/>
          <a:p>
            <a:r>
              <a:rPr lang="tr-TR" b="1" dirty="0">
                <a:solidFill>
                  <a:srgbClr val="FF0000"/>
                </a:solidFill>
              </a:rPr>
              <a:t>Kira Bedelini Ödeme Yeri</a:t>
            </a:r>
          </a:p>
        </p:txBody>
      </p:sp>
      <p:sp>
        <p:nvSpPr>
          <p:cNvPr id="3" name="İçerik Yer Tutucusu 2">
            <a:extLst>
              <a:ext uri="{FF2B5EF4-FFF2-40B4-BE49-F238E27FC236}">
                <a16:creationId xmlns:a16="http://schemas.microsoft.com/office/drawing/2014/main" id="{A85BC98D-AC5C-4BF1-9B69-7712B0187E0D}"/>
              </a:ext>
            </a:extLst>
          </p:cNvPr>
          <p:cNvSpPr>
            <a:spLocks noGrp="1"/>
          </p:cNvSpPr>
          <p:nvPr>
            <p:ph idx="1"/>
          </p:nvPr>
        </p:nvSpPr>
        <p:spPr/>
        <p:txBody>
          <a:bodyPr/>
          <a:lstStyle/>
          <a:p>
            <a:pPr marL="269875" lvl="0" indent="-269875" algn="just">
              <a:spcBef>
                <a:spcPct val="0"/>
              </a:spcBef>
              <a:defRPr/>
            </a:pPr>
            <a:r>
              <a:rPr lang="tr-TR" b="1" dirty="0">
                <a:solidFill>
                  <a:prstClr val="black"/>
                </a:solidFill>
                <a:cs typeface="Times New Roman" pitchFamily="18" charset="0"/>
              </a:rPr>
              <a:t>Taraflar sözleşmede ifa yerini dilediği gibi kararlaştırabilir</a:t>
            </a:r>
            <a:r>
              <a:rPr lang="tr-TR" dirty="0">
                <a:solidFill>
                  <a:prstClr val="black"/>
                </a:solidFill>
                <a:cs typeface="Times New Roman" pitchFamily="18" charset="0"/>
              </a:rPr>
              <a:t>. Genellikle sözleşmeye kira bedelinin bir banka hesabına yatırılması şeklinde hüküm koyulmaktadır. </a:t>
            </a:r>
          </a:p>
          <a:p>
            <a:pPr marL="269875" lvl="0" indent="-269875" algn="just">
              <a:spcBef>
                <a:spcPct val="0"/>
              </a:spcBef>
              <a:defRPr/>
            </a:pPr>
            <a:r>
              <a:rPr lang="tr-TR" dirty="0">
                <a:solidFill>
                  <a:prstClr val="black"/>
                </a:solidFill>
                <a:cs typeface="Times New Roman" pitchFamily="18" charset="0"/>
              </a:rPr>
              <a:t>Kira sözleşmesinde </a:t>
            </a:r>
            <a:r>
              <a:rPr lang="tr-TR" b="1" dirty="0">
                <a:solidFill>
                  <a:prstClr val="black"/>
                </a:solidFill>
                <a:cs typeface="Times New Roman" pitchFamily="18" charset="0"/>
              </a:rPr>
              <a:t>aksi öngörülmemişse kira bedeli, kiraya verenin yerleşim yerinde ödenir </a:t>
            </a:r>
            <a:r>
              <a:rPr lang="tr-TR" dirty="0">
                <a:solidFill>
                  <a:prstClr val="black"/>
                </a:solidFill>
                <a:cs typeface="Times New Roman" pitchFamily="18" charset="0"/>
              </a:rPr>
              <a:t>(TBK m. 89/f. I).</a:t>
            </a:r>
          </a:p>
          <a:p>
            <a:pPr algn="just"/>
            <a:r>
              <a:rPr lang="tr-TR" sz="3200" b="0" i="0" u="none" strike="noStrike" baseline="0" dirty="0"/>
              <a:t>Taraflarca ödemenin banka hesabına yapılmasının kararlaştırılması halinde, bu şekilde bir ödeme yapıldığında ödeme tarihi, kira bedelinin kiraya verenin banka hesabına yatırıldığı andır.</a:t>
            </a:r>
            <a:endParaRPr lang="tr-TR" dirty="0">
              <a:solidFill>
                <a:prstClr val="black"/>
              </a:solidFill>
              <a:cs typeface="Times New Roman" pitchFamily="18" charset="0"/>
            </a:endParaRPr>
          </a:p>
          <a:p>
            <a:endParaRPr lang="tr-TR" dirty="0"/>
          </a:p>
        </p:txBody>
      </p:sp>
    </p:spTree>
    <p:extLst>
      <p:ext uri="{BB962C8B-B14F-4D97-AF65-F5344CB8AC3E}">
        <p14:creationId xmlns:p14="http://schemas.microsoft.com/office/powerpoint/2010/main" val="32574910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D49C7B-0E02-7BE8-79F1-B5B9D8C75960}"/>
              </a:ext>
            </a:extLst>
          </p:cNvPr>
          <p:cNvSpPr>
            <a:spLocks noGrp="1"/>
          </p:cNvSpPr>
          <p:nvPr>
            <p:ph type="title"/>
          </p:nvPr>
        </p:nvSpPr>
        <p:spPr/>
        <p:txBody>
          <a:bodyPr/>
          <a:lstStyle/>
          <a:p>
            <a:r>
              <a:rPr lang="tr-TR" b="1" dirty="0">
                <a:solidFill>
                  <a:srgbClr val="FF0000"/>
                </a:solidFill>
              </a:rPr>
              <a:t>Aksine Anlaşma</a:t>
            </a:r>
            <a:endParaRPr lang="tr-TR" dirty="0"/>
          </a:p>
        </p:txBody>
      </p:sp>
      <p:sp>
        <p:nvSpPr>
          <p:cNvPr id="3" name="İçerik Yer Tutucusu 2">
            <a:extLst>
              <a:ext uri="{FF2B5EF4-FFF2-40B4-BE49-F238E27FC236}">
                <a16:creationId xmlns:a16="http://schemas.microsoft.com/office/drawing/2014/main" id="{BC74EBA6-F96A-478A-AB5E-04C0855A5EF0}"/>
              </a:ext>
            </a:extLst>
          </p:cNvPr>
          <p:cNvSpPr>
            <a:spLocks noGrp="1"/>
          </p:cNvSpPr>
          <p:nvPr>
            <p:ph idx="1"/>
          </p:nvPr>
        </p:nvSpPr>
        <p:spPr/>
        <p:txBody>
          <a:bodyPr>
            <a:normAutofit fontScale="77500" lnSpcReduction="20000"/>
          </a:bodyPr>
          <a:lstStyle/>
          <a:p>
            <a:pPr algn="just"/>
            <a:r>
              <a:rPr lang="tr-TR" dirty="0"/>
              <a:t>Ancak Yargıtay Hukuk Genel Kurul kararı ve bu yönde verilen kararlara göre, sözleşmede intibak kaydının bulunduğu hallerde, kiraya verenin ödemeyi hiçbir kayıt ve koşul ileri sürmeden kabul etmiş olması, tespit davasının kaybına yol açmayacağı gibi taraflar arasında yeni şartlarla akdedilmiş bir kira sözleşmesinin kabulü için de bu durum yeterli görülmemiştir. Yargıtay’ın bu yönde verdiği kararlar için bkz. </a:t>
            </a:r>
            <a:r>
              <a:rPr lang="tr-TR" dirty="0" err="1"/>
              <a:t>Yarg</a:t>
            </a:r>
            <a:r>
              <a:rPr lang="tr-TR" dirty="0"/>
              <a:t>. Hukuk Genel Kurul Kararı E.2017/2836, K. 2021/436, T. 06.04.2021 tarihli kararı; </a:t>
            </a:r>
            <a:r>
              <a:rPr lang="tr-TR" dirty="0" err="1"/>
              <a:t>Yarg</a:t>
            </a:r>
            <a:r>
              <a:rPr lang="tr-TR" dirty="0"/>
              <a:t>. 6. HD.’</a:t>
            </a:r>
            <a:r>
              <a:rPr lang="tr-TR" dirty="0" err="1"/>
              <a:t>nin</a:t>
            </a:r>
            <a:r>
              <a:rPr lang="tr-TR" dirty="0"/>
              <a:t> E. 2012/2451, K.2012/6048, T. 17.04.2012 tarihli kararı; </a:t>
            </a:r>
            <a:r>
              <a:rPr lang="tr-TR" dirty="0" err="1"/>
              <a:t>Yarg</a:t>
            </a:r>
            <a:r>
              <a:rPr lang="tr-TR" dirty="0"/>
              <a:t>. 6. </a:t>
            </a:r>
            <a:r>
              <a:rPr lang="tr-TR" dirty="0" err="1"/>
              <a:t>HD’nin</a:t>
            </a:r>
            <a:r>
              <a:rPr lang="tr-TR" dirty="0"/>
              <a:t> E. 2015/5175, K. 2015/8354,T. 13.10.2015 tarihli kararı. Öğretide görüşe göre ise zımni bir anlaşmanın varlığı ancak kiraya verenin ihtirazi kayıt ileri sürmeden ve dava açmadan aynı miktarda yapılan ödemeyi uzun süre bu şekilde kabul etmesine bağlıdır. Bu nedenle bir veya iki aylık bir ödemenin bu şekilde gerçekleşmesi zımni bir anlaşma olarak yorumlanmamalıdır.</a:t>
            </a:r>
          </a:p>
        </p:txBody>
      </p:sp>
    </p:spTree>
    <p:extLst>
      <p:ext uri="{BB962C8B-B14F-4D97-AF65-F5344CB8AC3E}">
        <p14:creationId xmlns:p14="http://schemas.microsoft.com/office/powerpoint/2010/main" val="29344389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F32A19-F8D5-F255-F214-80053A062CD9}"/>
              </a:ext>
            </a:extLst>
          </p:cNvPr>
          <p:cNvSpPr>
            <a:spLocks noGrp="1"/>
          </p:cNvSpPr>
          <p:nvPr>
            <p:ph type="title"/>
          </p:nvPr>
        </p:nvSpPr>
        <p:spPr/>
        <p:txBody>
          <a:bodyPr/>
          <a:lstStyle/>
          <a:p>
            <a:r>
              <a:rPr lang="tr-TR" b="1" dirty="0">
                <a:solidFill>
                  <a:srgbClr val="FF0000"/>
                </a:solidFill>
              </a:rPr>
              <a:t>TÜFE Altında Anlaşma Yapılmış Olması</a:t>
            </a:r>
          </a:p>
        </p:txBody>
      </p:sp>
      <p:sp>
        <p:nvSpPr>
          <p:cNvPr id="3" name="İçerik Yer Tutucusu 2">
            <a:extLst>
              <a:ext uri="{FF2B5EF4-FFF2-40B4-BE49-F238E27FC236}">
                <a16:creationId xmlns:a16="http://schemas.microsoft.com/office/drawing/2014/main" id="{BCA01B50-ED9F-2196-1CFC-B30957E10BC9}"/>
              </a:ext>
            </a:extLst>
          </p:cNvPr>
          <p:cNvSpPr>
            <a:spLocks noGrp="1"/>
          </p:cNvSpPr>
          <p:nvPr>
            <p:ph idx="1"/>
          </p:nvPr>
        </p:nvSpPr>
        <p:spPr/>
        <p:txBody>
          <a:bodyPr/>
          <a:lstStyle/>
          <a:p>
            <a:pPr algn="just"/>
            <a:r>
              <a:rPr lang="tr-TR" dirty="0" err="1"/>
              <a:t>Tüfe’nin</a:t>
            </a:r>
            <a:r>
              <a:rPr lang="tr-TR" dirty="0"/>
              <a:t> altındaki artış oranına ilişkin sözleşme maddesi tarafların anlaşmasıyla ya da hakim tarafından verilen bir uyarlama kararıyla değiştirilmedikçe, TBK m. 344/f. 3’e göre açılan tespit davasıyla yeni dönem kira bedeli mahkeme kararıyla belirlenmiş olsa bile sözleşmedeki artış oranına ilişkin madde varlığını korumaya devam edecektir. </a:t>
            </a:r>
          </a:p>
        </p:txBody>
      </p:sp>
    </p:spTree>
    <p:extLst>
      <p:ext uri="{BB962C8B-B14F-4D97-AF65-F5344CB8AC3E}">
        <p14:creationId xmlns:p14="http://schemas.microsoft.com/office/powerpoint/2010/main" val="9156659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5BE035-3D01-4B81-7348-DCA30573BE4F}"/>
              </a:ext>
            </a:extLst>
          </p:cNvPr>
          <p:cNvSpPr>
            <a:spLocks noGrp="1"/>
          </p:cNvSpPr>
          <p:nvPr>
            <p:ph type="title"/>
          </p:nvPr>
        </p:nvSpPr>
        <p:spPr/>
        <p:txBody>
          <a:bodyPr/>
          <a:lstStyle/>
          <a:p>
            <a:r>
              <a:rPr lang="tr-TR" b="1" dirty="0">
                <a:solidFill>
                  <a:srgbClr val="FF0000"/>
                </a:solidFill>
              </a:rPr>
              <a:t>TÜFE Altında Anlaşma Yapılmış Olması</a:t>
            </a:r>
            <a:endParaRPr lang="tr-TR" dirty="0"/>
          </a:p>
        </p:txBody>
      </p:sp>
      <p:sp>
        <p:nvSpPr>
          <p:cNvPr id="3" name="İçerik Yer Tutucusu 2">
            <a:extLst>
              <a:ext uri="{FF2B5EF4-FFF2-40B4-BE49-F238E27FC236}">
                <a16:creationId xmlns:a16="http://schemas.microsoft.com/office/drawing/2014/main" id="{E8518AA2-6594-E3A6-319E-84E89CDA65F6}"/>
              </a:ext>
            </a:extLst>
          </p:cNvPr>
          <p:cNvSpPr>
            <a:spLocks noGrp="1"/>
          </p:cNvSpPr>
          <p:nvPr>
            <p:ph idx="1"/>
          </p:nvPr>
        </p:nvSpPr>
        <p:spPr/>
        <p:txBody>
          <a:bodyPr/>
          <a:lstStyle/>
          <a:p>
            <a:pPr algn="just"/>
            <a:r>
              <a:rPr lang="tr-TR" dirty="0"/>
              <a:t>Ancak sözleşmedeki artış maddesinden artış oranının sadece ilk uzama dönemi için öngörüldüğü anlaşılıyorsa, bu durumda tarafların anlaşmazlığa düşmesi halinde hakim, ilk uzama döneminden sonrası için taraflar arasında bir artış anlaşması bulunmadığından hareketle TBK m. 334/f. 2’ye göre karar verecektir. </a:t>
            </a:r>
          </a:p>
        </p:txBody>
      </p:sp>
    </p:spTree>
    <p:extLst>
      <p:ext uri="{BB962C8B-B14F-4D97-AF65-F5344CB8AC3E}">
        <p14:creationId xmlns:p14="http://schemas.microsoft.com/office/powerpoint/2010/main" val="5015920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743010-A4BA-03D4-B7BC-B86ADE179106}"/>
              </a:ext>
            </a:extLst>
          </p:cNvPr>
          <p:cNvSpPr>
            <a:spLocks noGrp="1"/>
          </p:cNvSpPr>
          <p:nvPr>
            <p:ph type="title"/>
          </p:nvPr>
        </p:nvSpPr>
        <p:spPr/>
        <p:txBody>
          <a:bodyPr/>
          <a:lstStyle/>
          <a:p>
            <a:r>
              <a:rPr lang="tr-TR" b="1" dirty="0">
                <a:solidFill>
                  <a:srgbClr val="FF0000"/>
                </a:solidFill>
              </a:rPr>
              <a:t>Sözleşme Süresi İçindeki Artışlar</a:t>
            </a:r>
          </a:p>
        </p:txBody>
      </p:sp>
      <p:sp>
        <p:nvSpPr>
          <p:cNvPr id="3" name="İçerik Yer Tutucusu 2">
            <a:extLst>
              <a:ext uri="{FF2B5EF4-FFF2-40B4-BE49-F238E27FC236}">
                <a16:creationId xmlns:a16="http://schemas.microsoft.com/office/drawing/2014/main" id="{27A0D185-0174-9969-23F0-382DF42B1887}"/>
              </a:ext>
            </a:extLst>
          </p:cNvPr>
          <p:cNvSpPr>
            <a:spLocks noGrp="1"/>
          </p:cNvSpPr>
          <p:nvPr>
            <p:ph idx="1"/>
          </p:nvPr>
        </p:nvSpPr>
        <p:spPr/>
        <p:txBody>
          <a:bodyPr>
            <a:normAutofit lnSpcReduction="10000"/>
          </a:bodyPr>
          <a:lstStyle/>
          <a:p>
            <a:pPr algn="just"/>
            <a:r>
              <a:rPr lang="tr-TR" dirty="0"/>
              <a:t>Tarafların bir yıldan uzun süreli bir kira sözleşmesi akdetmeleri ihtimalinde, sözleşme süresi içerisinde artışın yapılıp yapılmayacağı hususu taraflarca sözleşmede belirlenebilir. Taraflar sözleşme süresi boyunca herhangi bir artış yapılması yönünde herhangi bir anlaşma yapmayabilirler, bu halde sözleşme süresi dolmadan önce kira bedelinde bir artış yapılmasının talep edilmesi mümkün değildir, sözleşme süresi içerisinde kira bedeli aynı şekilde devam eder. Bunun tek istisnasını ise TBK m. 344/f. 3 uyarınca her beş yılda bir rayiç bedelin tespitinin istenebilmesi teşkil eder.</a:t>
            </a:r>
          </a:p>
        </p:txBody>
      </p:sp>
    </p:spTree>
    <p:extLst>
      <p:ext uri="{BB962C8B-B14F-4D97-AF65-F5344CB8AC3E}">
        <p14:creationId xmlns:p14="http://schemas.microsoft.com/office/powerpoint/2010/main" val="13105111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D4F66E-0A82-968B-7D2C-A96BC4CFDC92}"/>
              </a:ext>
            </a:extLst>
          </p:cNvPr>
          <p:cNvSpPr>
            <a:spLocks noGrp="1"/>
          </p:cNvSpPr>
          <p:nvPr>
            <p:ph type="title"/>
          </p:nvPr>
        </p:nvSpPr>
        <p:spPr/>
        <p:txBody>
          <a:bodyPr/>
          <a:lstStyle/>
          <a:p>
            <a:r>
              <a:rPr lang="tr-TR" b="1" dirty="0">
                <a:solidFill>
                  <a:srgbClr val="FF0000"/>
                </a:solidFill>
              </a:rPr>
              <a:t>Sözleşme Süresi İçindeki Artışlar</a:t>
            </a:r>
          </a:p>
        </p:txBody>
      </p:sp>
      <p:sp>
        <p:nvSpPr>
          <p:cNvPr id="3" name="İçerik Yer Tutucusu 2">
            <a:extLst>
              <a:ext uri="{FF2B5EF4-FFF2-40B4-BE49-F238E27FC236}">
                <a16:creationId xmlns:a16="http://schemas.microsoft.com/office/drawing/2014/main" id="{B64BFEE6-E6A9-8FE4-12B5-B0751EF44850}"/>
              </a:ext>
            </a:extLst>
          </p:cNvPr>
          <p:cNvSpPr>
            <a:spLocks noGrp="1"/>
          </p:cNvSpPr>
          <p:nvPr>
            <p:ph idx="1"/>
          </p:nvPr>
        </p:nvSpPr>
        <p:spPr/>
        <p:txBody>
          <a:bodyPr>
            <a:normAutofit/>
          </a:bodyPr>
          <a:lstStyle/>
          <a:p>
            <a:pPr algn="just"/>
            <a:r>
              <a:rPr lang="tr-TR" dirty="0"/>
              <a:t>Ancak tarafların sözleşme süresi içerisinde artış yapılmasını düzenlemeleri de mümkündür. Taraflarca bu şekilde bir artışın kararlaştırılması halinde ise bu artışın TBK m. 344/f. 1’de yer alan sınırlamaya tabi olup olmadığı önem arz eder. Nitekim bu konu öğretide tartışmalıdır. TBK m. 344’ün ilk fıkrasının ikinci cümlesinde yer alan “Bu kural, bir yıldan daha uzun süreli kira sözleşmelerinde de uygulanır” ifadesinin ne şekilde yorumlanacağı konusunda öğretide görüş ayrılığı bulunmaktadır. </a:t>
            </a:r>
          </a:p>
        </p:txBody>
      </p:sp>
    </p:spTree>
    <p:extLst>
      <p:ext uri="{BB962C8B-B14F-4D97-AF65-F5344CB8AC3E}">
        <p14:creationId xmlns:p14="http://schemas.microsoft.com/office/powerpoint/2010/main" val="17286897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EAFCCF-DD39-5FE1-97F4-07792700665E}"/>
              </a:ext>
            </a:extLst>
          </p:cNvPr>
          <p:cNvSpPr>
            <a:spLocks noGrp="1"/>
          </p:cNvSpPr>
          <p:nvPr>
            <p:ph type="title"/>
          </p:nvPr>
        </p:nvSpPr>
        <p:spPr/>
        <p:txBody>
          <a:bodyPr/>
          <a:lstStyle/>
          <a:p>
            <a:r>
              <a:rPr lang="tr-TR" b="1" dirty="0">
                <a:solidFill>
                  <a:srgbClr val="FF0000"/>
                </a:solidFill>
              </a:rPr>
              <a:t>Sözleşme Süresi İçindeki Artışlar</a:t>
            </a:r>
            <a:endParaRPr lang="tr-TR" dirty="0"/>
          </a:p>
        </p:txBody>
      </p:sp>
      <p:sp>
        <p:nvSpPr>
          <p:cNvPr id="3" name="İçerik Yer Tutucusu 2">
            <a:extLst>
              <a:ext uri="{FF2B5EF4-FFF2-40B4-BE49-F238E27FC236}">
                <a16:creationId xmlns:a16="http://schemas.microsoft.com/office/drawing/2014/main" id="{78BB62E1-7744-3C22-EEDF-747AEEA46277}"/>
              </a:ext>
            </a:extLst>
          </p:cNvPr>
          <p:cNvSpPr>
            <a:spLocks noGrp="1"/>
          </p:cNvSpPr>
          <p:nvPr>
            <p:ph idx="1"/>
          </p:nvPr>
        </p:nvSpPr>
        <p:spPr/>
        <p:txBody>
          <a:bodyPr/>
          <a:lstStyle/>
          <a:p>
            <a:pPr algn="just"/>
            <a:r>
              <a:rPr kumimoji="0" lang="tr-TR" sz="2200" b="0" i="0" u="none" strike="noStrike" kern="1200" cap="none" spc="0" normalizeH="0" baseline="0" noProof="0" dirty="0">
                <a:ln>
                  <a:noFill/>
                </a:ln>
                <a:solidFill>
                  <a:prstClr val="black"/>
                </a:solidFill>
                <a:effectLst/>
                <a:uLnTx/>
                <a:uFillTx/>
                <a:latin typeface="Calibri"/>
                <a:ea typeface="+mn-ea"/>
                <a:cs typeface="+mn-cs"/>
              </a:rPr>
              <a:t>Öğretide yer alan bir görüşe göre, bu kural sadece uzama dönemleri için geçerli olmalıdır. Bu görüşe göre, uzun süreli bir kira sözleşmesinde, art arda devam eden kira yılları veya dönemleri bakımından oransal bir artış değeri öngörülmüş veya artış gösteren kira değerleri belirtilmişse, bu türden taraf düzenlemeleri oldukları gibi geçerlidir. Zira kira sözleşmesi içinde kira bedelinin belirlenmesi, sözleşme özgürlüğünün doğal bir sonucudur. TBK m. 344/f. </a:t>
            </a:r>
            <a:r>
              <a:rPr lang="tr-TR" sz="2200" dirty="0" err="1">
                <a:solidFill>
                  <a:prstClr val="black"/>
                </a:solidFill>
                <a:latin typeface="Calibri"/>
              </a:rPr>
              <a:t>1</a:t>
            </a:r>
            <a:r>
              <a:rPr kumimoji="0" lang="tr-TR" sz="2200" b="0" i="0" u="none" strike="noStrike" kern="1200" cap="none" spc="0" normalizeH="0" baseline="0" noProof="0" dirty="0">
                <a:ln>
                  <a:noFill/>
                </a:ln>
                <a:solidFill>
                  <a:prstClr val="black"/>
                </a:solidFill>
                <a:effectLst/>
                <a:uLnTx/>
                <a:uFillTx/>
                <a:latin typeface="Calibri"/>
                <a:ea typeface="+mn-ea"/>
                <a:cs typeface="+mn-cs"/>
              </a:rPr>
              <a:t>’in ikinci cümlesi, bu şekilde düzenlenen kira sözleşmeleri bakımından bir müdahaleci düzenleme öngörmeyi amaçlamamaktadır. Söz konusu hüküm, TBK m. 344/f. </a:t>
            </a:r>
            <a:r>
              <a:rPr lang="tr-TR" sz="2200" dirty="0" err="1">
                <a:solidFill>
                  <a:prstClr val="black"/>
                </a:solidFill>
                <a:latin typeface="Calibri"/>
              </a:rPr>
              <a:t>1</a:t>
            </a:r>
            <a:r>
              <a:rPr kumimoji="0" lang="tr-TR" sz="2200" b="0" i="0" u="none" strike="noStrike" kern="1200" cap="none" spc="0" normalizeH="0" baseline="0" noProof="0" dirty="0">
                <a:ln>
                  <a:noFill/>
                </a:ln>
                <a:solidFill>
                  <a:prstClr val="black"/>
                </a:solidFill>
                <a:effectLst/>
                <a:uLnTx/>
                <a:uFillTx/>
                <a:latin typeface="Calibri"/>
                <a:ea typeface="+mn-ea"/>
                <a:cs typeface="+mn-cs"/>
              </a:rPr>
              <a:t>’in birinci cümlesinde yer alan düzenlemenin bir yıldan uzun süreli sözleşmelerin uzama dönemleri bakımından uygulanacağına ilişkin bir teyit hükmünden ibarettir. Dolayısıyla, eski dönem Yargıtay uygulamasına paralel şekilde bu anlaşmalar sözleşme özgürlüğü çerçevesinde geçerli kabul edilecektir.</a:t>
            </a:r>
            <a:endParaRPr lang="tr-TR" dirty="0"/>
          </a:p>
        </p:txBody>
      </p:sp>
    </p:spTree>
    <p:extLst>
      <p:ext uri="{BB962C8B-B14F-4D97-AF65-F5344CB8AC3E}">
        <p14:creationId xmlns:p14="http://schemas.microsoft.com/office/powerpoint/2010/main" val="24808772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BA2ABD-BDC9-D0DA-58D8-5A80C8804F4E}"/>
              </a:ext>
            </a:extLst>
          </p:cNvPr>
          <p:cNvSpPr>
            <a:spLocks noGrp="1"/>
          </p:cNvSpPr>
          <p:nvPr>
            <p:ph type="title"/>
          </p:nvPr>
        </p:nvSpPr>
        <p:spPr/>
        <p:txBody>
          <a:bodyPr/>
          <a:lstStyle/>
          <a:p>
            <a:r>
              <a:rPr lang="tr-TR" b="1" dirty="0">
                <a:solidFill>
                  <a:srgbClr val="FF0000"/>
                </a:solidFill>
              </a:rPr>
              <a:t>Sözleşme Süresi İçindeki Artışlar</a:t>
            </a:r>
          </a:p>
        </p:txBody>
      </p:sp>
      <p:sp>
        <p:nvSpPr>
          <p:cNvPr id="3" name="İçerik Yer Tutucusu 2">
            <a:extLst>
              <a:ext uri="{FF2B5EF4-FFF2-40B4-BE49-F238E27FC236}">
                <a16:creationId xmlns:a16="http://schemas.microsoft.com/office/drawing/2014/main" id="{B33C6A51-C309-3F8F-8B93-3AF56A63E9FC}"/>
              </a:ext>
            </a:extLst>
          </p:cNvPr>
          <p:cNvSpPr>
            <a:spLocks noGrp="1"/>
          </p:cNvSpPr>
          <p:nvPr>
            <p:ph idx="1"/>
          </p:nvPr>
        </p:nvSpPr>
        <p:spPr/>
        <p:txBody>
          <a:bodyPr>
            <a:normAutofit fontScale="70000" lnSpcReduction="20000"/>
          </a:bodyPr>
          <a:lstStyle/>
          <a:p>
            <a:pPr algn="just"/>
            <a:r>
              <a:rPr lang="tr-TR" dirty="0"/>
              <a:t>Bu konuda öğretide yer alan diğer bir görüşe göre ise, uzun süreli bir kira sözleşmesinde art arda devam eden yıllarda veya dönemlerde oransal olarak artış gösteren ya da rakamsal olarak farklılık içeren bir kira bedeli değeri ancak TBK m. 344 düzenlemesinin emredici çerçevesi dahilinde geçerli olacaktır. Şöyle ki, taraflar şayet farklı dönemler bakımından endeks oranından fazla olacak şekilde artış gösteren bir kira bedeli değeri kararlaştırmışsa, öngörülen değiştirilmiş kısmi hükümsüzlük hükmü gereğince endeks değerine sabitlenecektir. Getirilen düzenleme uyarınca, bir yıldan uzun süreli bir kira sözleşmesi söz konusu olduğunda, sözleşme süresi içerisinde kararlaştırılan artışlar bakımından da TBK m. 344/f. 1’de getirilen sınırlandırma uygulama alanı bulacaktır. Örneğin beş yıllık bir kira sözleşmesi akdedildiğinde, taraflar beş yıl süresince kira bedelini serbestçe belirleyemeyecektir. Bir yıldan uzun süreli kira sözleşmelerinde her yıl için farklı farklı kira bedelinin belirlenmesi TBK m. 344/f. 1’de yer verilen kurala tabi olacak ve birinci yıldan sonraki kira bedelleri bir önceki yılın tüketici fiyat endeksindeki artış oranının eklenmesiyle elde edilen bedelden fazla olamayacaktır.</a:t>
            </a:r>
          </a:p>
        </p:txBody>
      </p:sp>
    </p:spTree>
    <p:extLst>
      <p:ext uri="{BB962C8B-B14F-4D97-AF65-F5344CB8AC3E}">
        <p14:creationId xmlns:p14="http://schemas.microsoft.com/office/powerpoint/2010/main" val="3866524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solidFill>
                  <a:srgbClr val="FF0000"/>
                </a:solidFill>
              </a:rPr>
              <a:t>Kira Bedelinin Belirlenmesi ve Uyarlama</a:t>
            </a:r>
            <a:endParaRPr lang="tr-TR" b="1" dirty="0"/>
          </a:p>
        </p:txBody>
      </p:sp>
      <p:sp>
        <p:nvSpPr>
          <p:cNvPr id="3" name="İçerik Yer Tutucusu 2"/>
          <p:cNvSpPr>
            <a:spLocks noGrp="1"/>
          </p:cNvSpPr>
          <p:nvPr>
            <p:ph idx="1"/>
          </p:nvPr>
        </p:nvSpPr>
        <p:spPr/>
        <p:txBody>
          <a:bodyPr>
            <a:normAutofit/>
          </a:bodyPr>
          <a:lstStyle/>
          <a:p>
            <a:pPr algn="just"/>
            <a:r>
              <a:rPr lang="tr-TR" dirty="0"/>
              <a:t>Taraflarca bu konuda bir anlaşma yapılıp yapılmadığına bakılmaksızın, beş yıldan uzun süreli veya beş yıldan sonra yenilenen kira sözleşmelerinde ve bundan sonraki her beş yılın sonunda, yeni kira yılında uygulanacak kira bedeli, hâkim tarafından tüketici fiyat endeksindeki oniki aylık ortalamalara göre değişim</a:t>
            </a:r>
            <a:r>
              <a:rPr lang="en-GB" dirty="0"/>
              <a:t> </a:t>
            </a:r>
            <a:r>
              <a:rPr lang="tr-TR" dirty="0"/>
              <a:t>oranı, kiralananın durumu ve emsal kira bedelleri göz önünde tutularak hakkaniyete uygun biçimde belirlenir. Her beş yıldan sonraki kira yılında bu biçimde belirlenen kira bedeli, önceki fıkralarda yer alan ilkelere göre değiştirilebilir. </a:t>
            </a:r>
          </a:p>
        </p:txBody>
      </p:sp>
    </p:spTree>
    <p:extLst>
      <p:ext uri="{BB962C8B-B14F-4D97-AF65-F5344CB8AC3E}">
        <p14:creationId xmlns:p14="http://schemas.microsoft.com/office/powerpoint/2010/main" val="227450127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E42011-D5E2-1864-6A20-14051D2C022C}"/>
              </a:ext>
            </a:extLst>
          </p:cNvPr>
          <p:cNvSpPr>
            <a:spLocks noGrp="1"/>
          </p:cNvSpPr>
          <p:nvPr>
            <p:ph type="title"/>
          </p:nvPr>
        </p:nvSpPr>
        <p:spPr/>
        <p:txBody>
          <a:bodyPr/>
          <a:lstStyle/>
          <a:p>
            <a:r>
              <a:rPr lang="tr-TR" b="1" dirty="0">
                <a:solidFill>
                  <a:srgbClr val="FF0000"/>
                </a:solidFill>
              </a:rPr>
              <a:t>Kira Bedelinin Belirlenmesi</a:t>
            </a:r>
            <a:endParaRPr lang="tr-TR" dirty="0"/>
          </a:p>
        </p:txBody>
      </p:sp>
      <p:sp>
        <p:nvSpPr>
          <p:cNvPr id="3" name="İçerik Yer Tutucusu 2">
            <a:extLst>
              <a:ext uri="{FF2B5EF4-FFF2-40B4-BE49-F238E27FC236}">
                <a16:creationId xmlns:a16="http://schemas.microsoft.com/office/drawing/2014/main" id="{4C81156B-3C47-4213-0E9A-E0D664F7C2CE}"/>
              </a:ext>
            </a:extLst>
          </p:cNvPr>
          <p:cNvSpPr>
            <a:spLocks noGrp="1"/>
          </p:cNvSpPr>
          <p:nvPr>
            <p:ph idx="1"/>
          </p:nvPr>
        </p:nvSpPr>
        <p:spPr/>
        <p:txBody>
          <a:bodyPr>
            <a:normAutofit fontScale="92500" lnSpcReduction="10000"/>
          </a:bodyPr>
          <a:lstStyle/>
          <a:p>
            <a:pPr algn="just"/>
            <a:r>
              <a:rPr lang="tr-TR" dirty="0"/>
              <a:t>Rayiç bedelin tespiti davasının açılması için sözleşme süresinin sona ermiş olmasına gerek yoktur.</a:t>
            </a:r>
          </a:p>
          <a:p>
            <a:pPr algn="just"/>
            <a:r>
              <a:rPr lang="tr-TR" dirty="0"/>
              <a:t>Yeni yapılan kira sözleşmesinin eskisinin devamı niteliği taşıdığı hallerde, beş yıllık sürenin ilk kira sözleşmesinden itibaren hesaplanması gerekir.</a:t>
            </a:r>
          </a:p>
          <a:p>
            <a:pPr algn="just"/>
            <a:r>
              <a:rPr lang="tr-TR" dirty="0"/>
              <a:t>Emsal bedel tespit edilirken yakın tarihte yapılmış kira sözleşmelerinin esas alınması, kiralananla benzer nitelikte olma unsuru dikkate alınmalıdır. Emsal bedel tespiti yapılırken yalnızca olağan şartlar altında yapılmış kira sözleşmelerinin esas alınması gerekir.</a:t>
            </a:r>
          </a:p>
          <a:p>
            <a:endParaRPr lang="tr-TR" dirty="0"/>
          </a:p>
        </p:txBody>
      </p:sp>
    </p:spTree>
    <p:extLst>
      <p:ext uri="{BB962C8B-B14F-4D97-AF65-F5344CB8AC3E}">
        <p14:creationId xmlns:p14="http://schemas.microsoft.com/office/powerpoint/2010/main" val="23493329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DDA155-EC10-6A42-8851-3082465D7639}"/>
              </a:ext>
            </a:extLst>
          </p:cNvPr>
          <p:cNvSpPr>
            <a:spLocks noGrp="1"/>
          </p:cNvSpPr>
          <p:nvPr>
            <p:ph type="title"/>
          </p:nvPr>
        </p:nvSpPr>
        <p:spPr/>
        <p:txBody>
          <a:bodyPr/>
          <a:lstStyle/>
          <a:p>
            <a:r>
              <a:rPr lang="tr-TR" b="1" dirty="0">
                <a:solidFill>
                  <a:srgbClr val="FF0000"/>
                </a:solidFill>
              </a:rPr>
              <a:t>Rayiç Bedelin Belirlenmesi</a:t>
            </a:r>
          </a:p>
        </p:txBody>
      </p:sp>
      <p:sp>
        <p:nvSpPr>
          <p:cNvPr id="3" name="İçerik Yer Tutucusu 2">
            <a:extLst>
              <a:ext uri="{FF2B5EF4-FFF2-40B4-BE49-F238E27FC236}">
                <a16:creationId xmlns:a16="http://schemas.microsoft.com/office/drawing/2014/main" id="{0EB517DF-2BEE-1C02-6BFA-3E053437F9D3}"/>
              </a:ext>
            </a:extLst>
          </p:cNvPr>
          <p:cNvSpPr>
            <a:spLocks noGrp="1"/>
          </p:cNvSpPr>
          <p:nvPr>
            <p:ph idx="1"/>
          </p:nvPr>
        </p:nvSpPr>
        <p:spPr/>
        <p:txBody>
          <a:bodyPr>
            <a:normAutofit fontScale="92500" lnSpcReduction="10000"/>
          </a:bodyPr>
          <a:lstStyle/>
          <a:p>
            <a:pPr algn="just"/>
            <a:r>
              <a:rPr lang="tr-TR" dirty="0"/>
              <a:t>Türk Borçlar Kanunu’nun 344. maddesinin birinci ve ikinci fıkraları kira bedelinin belirlenmesinde tüketici fiyat endeksini esas almaktayken üçüncü fıkra düzenlemesi kapsamında kira bedelinin bu şekilde belirlenmesi zorunluluğu beş yıl ile sınırlandırılmaktadır. Hüküm uyarınca beşinci kira yılının sonunda diğer bir deyişle altıncı kira yılı için kira bedeli tespitinde artık sadece tüketici fiyat endeksi değil, bunun yanı sıra kiralananın durumu, emsal kira bedelleri ve hakkaniyet de göz önünde tutularak rayiç kira bedeli belirlenecektir. Bu tespit yapılırken sözleşmede artışa yönelik bir hükmün olup olmaması da önemli değildir.</a:t>
            </a:r>
          </a:p>
        </p:txBody>
      </p:sp>
    </p:spTree>
    <p:extLst>
      <p:ext uri="{BB962C8B-B14F-4D97-AF65-F5344CB8AC3E}">
        <p14:creationId xmlns:p14="http://schemas.microsoft.com/office/powerpoint/2010/main" val="1051060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A1F1CA-EBBD-4517-994F-2457F5138B5C}"/>
              </a:ext>
            </a:extLst>
          </p:cNvPr>
          <p:cNvSpPr>
            <a:spLocks noGrp="1"/>
          </p:cNvSpPr>
          <p:nvPr>
            <p:ph type="title"/>
          </p:nvPr>
        </p:nvSpPr>
        <p:spPr/>
        <p:txBody>
          <a:bodyPr/>
          <a:lstStyle/>
          <a:p>
            <a:r>
              <a:rPr lang="tr-TR" b="1" dirty="0">
                <a:solidFill>
                  <a:srgbClr val="FF0000"/>
                </a:solidFill>
              </a:rPr>
              <a:t>Kiracının Kira Bedelini Ödememesi ve Sonuçları</a:t>
            </a:r>
          </a:p>
        </p:txBody>
      </p:sp>
      <p:sp>
        <p:nvSpPr>
          <p:cNvPr id="3" name="İçerik Yer Tutucusu 2">
            <a:extLst>
              <a:ext uri="{FF2B5EF4-FFF2-40B4-BE49-F238E27FC236}">
                <a16:creationId xmlns:a16="http://schemas.microsoft.com/office/drawing/2014/main" id="{F65AF590-E21B-4B34-84DD-702B006CDFD2}"/>
              </a:ext>
            </a:extLst>
          </p:cNvPr>
          <p:cNvSpPr>
            <a:spLocks noGrp="1"/>
          </p:cNvSpPr>
          <p:nvPr>
            <p:ph idx="1"/>
          </p:nvPr>
        </p:nvSpPr>
        <p:spPr/>
        <p:txBody>
          <a:bodyPr/>
          <a:lstStyle/>
          <a:p>
            <a:pPr algn="just"/>
            <a:r>
              <a:rPr lang="tr-TR" dirty="0">
                <a:cs typeface="Times New Roman" pitchFamily="18" charset="0"/>
              </a:rPr>
              <a:t>Kira bedelinin ödenmemesi ve sonuçları genel hüküm niteliğindeki TBK m. 315’te düzenlenmiştir.</a:t>
            </a:r>
          </a:p>
          <a:p>
            <a:pPr marL="357188" indent="-269875" algn="just">
              <a:spcBef>
                <a:spcPts val="0"/>
              </a:spcBef>
              <a:defRPr/>
            </a:pPr>
            <a:r>
              <a:rPr lang="tr-TR" dirty="0">
                <a:cs typeface="Times New Roman" pitchFamily="18" charset="0"/>
              </a:rPr>
              <a:t> Hüküm, </a:t>
            </a:r>
            <a:r>
              <a:rPr lang="tr-TR" b="1" u="sng" dirty="0">
                <a:cs typeface="Times New Roman" pitchFamily="18" charset="0"/>
              </a:rPr>
              <a:t>bütün kira sözleşmeleri bakımından uygulanabilir </a:t>
            </a:r>
            <a:r>
              <a:rPr lang="tr-TR" dirty="0">
                <a:cs typeface="Times New Roman" pitchFamily="18" charset="0"/>
              </a:rPr>
              <a:t>niteliktedir. </a:t>
            </a:r>
          </a:p>
          <a:p>
            <a:pPr marL="357188" indent="-269875" algn="just">
              <a:spcBef>
                <a:spcPts val="0"/>
              </a:spcBef>
              <a:defRPr/>
            </a:pPr>
            <a:r>
              <a:rPr lang="tr-TR" dirty="0">
                <a:cs typeface="Times New Roman" pitchFamily="18" charset="0"/>
              </a:rPr>
              <a:t>Kira bedelinin ödenmemesi halinde kiraya verene sözleşmeyi feshetme hakkı tanınmıştır. </a:t>
            </a:r>
          </a:p>
          <a:p>
            <a:pPr marL="357188" indent="-269875" algn="just">
              <a:spcBef>
                <a:spcPts val="0"/>
              </a:spcBef>
              <a:defRPr/>
            </a:pPr>
            <a:r>
              <a:rPr lang="tr-TR" b="1" u="sng" dirty="0">
                <a:cs typeface="Times New Roman" pitchFamily="18" charset="0"/>
              </a:rPr>
              <a:t>Hüküm emredicidir. </a:t>
            </a:r>
            <a:r>
              <a:rPr lang="tr-TR" dirty="0">
                <a:cs typeface="Times New Roman" pitchFamily="18" charset="0"/>
              </a:rPr>
              <a:t>Kira bedelinin ödenmemesi halinde derhal sözleşmenin sona ereceği veya feshedileceği kararlaştırılamaz. </a:t>
            </a:r>
          </a:p>
          <a:p>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2245396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CD4E53-BAE6-38EA-6B95-89EEE5B2B165}"/>
              </a:ext>
            </a:extLst>
          </p:cNvPr>
          <p:cNvSpPr>
            <a:spLocks noGrp="1"/>
          </p:cNvSpPr>
          <p:nvPr>
            <p:ph type="title"/>
          </p:nvPr>
        </p:nvSpPr>
        <p:spPr/>
        <p:txBody>
          <a:bodyPr/>
          <a:lstStyle/>
          <a:p>
            <a:r>
              <a:rPr lang="tr-TR" b="1" dirty="0">
                <a:solidFill>
                  <a:srgbClr val="FF0000"/>
                </a:solidFill>
              </a:rPr>
              <a:t>Rayiç Bedelin Belirlenmesi</a:t>
            </a:r>
            <a:endParaRPr lang="tr-TR" dirty="0"/>
          </a:p>
        </p:txBody>
      </p:sp>
      <p:sp>
        <p:nvSpPr>
          <p:cNvPr id="3" name="İçerik Yer Tutucusu 2">
            <a:extLst>
              <a:ext uri="{FF2B5EF4-FFF2-40B4-BE49-F238E27FC236}">
                <a16:creationId xmlns:a16="http://schemas.microsoft.com/office/drawing/2014/main" id="{BE55EB1C-586E-7F24-CE04-5E5A143C4414}"/>
              </a:ext>
            </a:extLst>
          </p:cNvPr>
          <p:cNvSpPr>
            <a:spLocks noGrp="1"/>
          </p:cNvSpPr>
          <p:nvPr>
            <p:ph idx="1"/>
          </p:nvPr>
        </p:nvSpPr>
        <p:spPr/>
        <p:txBody>
          <a:bodyPr>
            <a:normAutofit fontScale="92500" lnSpcReduction="10000"/>
          </a:bodyPr>
          <a:lstStyle/>
          <a:p>
            <a:pPr algn="just"/>
            <a:r>
              <a:rPr lang="tr-TR" dirty="0"/>
              <a:t>TBK m. 344/f. 3’e göre rayice uygun kira bedelinin belirlenmesi bakımından şu olasılıklar göz önünde tutulmalıdır: Başlangıçta yapılan kira sözleşmesinin süresi dolmuş, TBK m. 347 uyarınca kira sözleşmesi birer yıllık dönemler halinde uzamış ve ilk kira sözleşmesinin yapılmasından itibaren beş kira yılı geçmiş olabilir. Sözgelimi bir yıl için yapılan bir kira sözleşmesi, TBK m. 347 uyarınca birer yıllık dönemler hâlinde uzamış ve dört uzama yılının geçmesiyle birlikte, başlangıçtan itibaren beş kira yılı tamamlanmış olabilir. Bu olasılıkta altıncı kira yılı (beşinci uzama dönemi) için kira bedelinin TBK m. 344/f. 3 uyarınca tespit edilmesi istenebilir. </a:t>
            </a:r>
          </a:p>
        </p:txBody>
      </p:sp>
    </p:spTree>
    <p:extLst>
      <p:ext uri="{BB962C8B-B14F-4D97-AF65-F5344CB8AC3E}">
        <p14:creationId xmlns:p14="http://schemas.microsoft.com/office/powerpoint/2010/main" val="292610520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A07A74-A13D-CF32-37CE-483FD341A119}"/>
              </a:ext>
            </a:extLst>
          </p:cNvPr>
          <p:cNvSpPr>
            <a:spLocks noGrp="1"/>
          </p:cNvSpPr>
          <p:nvPr>
            <p:ph type="title"/>
          </p:nvPr>
        </p:nvSpPr>
        <p:spPr/>
        <p:txBody>
          <a:bodyPr/>
          <a:lstStyle/>
          <a:p>
            <a:r>
              <a:rPr lang="tr-TR" b="1" dirty="0">
                <a:solidFill>
                  <a:srgbClr val="FF0000"/>
                </a:solidFill>
              </a:rPr>
              <a:t>Rayiç Bedelin Belirlenmesi</a:t>
            </a:r>
            <a:endParaRPr lang="tr-TR" dirty="0"/>
          </a:p>
        </p:txBody>
      </p:sp>
      <p:sp>
        <p:nvSpPr>
          <p:cNvPr id="3" name="İçerik Yer Tutucusu 2">
            <a:extLst>
              <a:ext uri="{FF2B5EF4-FFF2-40B4-BE49-F238E27FC236}">
                <a16:creationId xmlns:a16="http://schemas.microsoft.com/office/drawing/2014/main" id="{FFC609D2-B7D9-B956-58D9-4BF7E7E19549}"/>
              </a:ext>
            </a:extLst>
          </p:cNvPr>
          <p:cNvSpPr>
            <a:spLocks noGrp="1"/>
          </p:cNvSpPr>
          <p:nvPr>
            <p:ph idx="1"/>
          </p:nvPr>
        </p:nvSpPr>
        <p:spPr/>
        <p:txBody>
          <a:bodyPr>
            <a:normAutofit fontScale="92500" lnSpcReduction="10000"/>
          </a:bodyPr>
          <a:lstStyle/>
          <a:p>
            <a:pPr algn="just"/>
            <a:r>
              <a:rPr lang="tr-TR" dirty="0"/>
              <a:t>Bunun gibi, iki yıllık kira sözleşmesinin birer yıllık dönemler hâlinde üç yıl uzaması ve böylelikle başlangıçtan itibaren beş kira yılının geçmesi ihtimalinde de uzayan yeni dönem (altıncı kira yılı) için TBK m. 344/f. 3’e göre kira bedelinin tespitinin istenmesi mümkündür. Başlangıçta yapılan beş yıllık kira sözleşmesinin süresinin dolması üzerine, ilk uzama yılında (yine altıncı kira yılında) uygulanacak kira bedelinin de TBK m. 344/f. 3 uyarınca tespiti istenebilir. Beş yıldan uzun süreli bir kira sözleşmesinin bulunması halinde de (örneğin sekiz yıllık), beş yılın sonunda altınca kira yılı için kira bedelinin TBK m. 344/f. 3 uyarınca tespiti istenebilir.</a:t>
            </a:r>
          </a:p>
        </p:txBody>
      </p:sp>
    </p:spTree>
    <p:extLst>
      <p:ext uri="{BB962C8B-B14F-4D97-AF65-F5344CB8AC3E}">
        <p14:creationId xmlns:p14="http://schemas.microsoft.com/office/powerpoint/2010/main" val="96896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20D1D0-5F0F-5935-D4BB-2E4B91CE9690}"/>
              </a:ext>
            </a:extLst>
          </p:cNvPr>
          <p:cNvSpPr>
            <a:spLocks noGrp="1"/>
          </p:cNvSpPr>
          <p:nvPr>
            <p:ph type="title"/>
          </p:nvPr>
        </p:nvSpPr>
        <p:spPr/>
        <p:txBody>
          <a:bodyPr/>
          <a:lstStyle/>
          <a:p>
            <a:r>
              <a:rPr lang="tr-TR" b="1" dirty="0">
                <a:solidFill>
                  <a:srgbClr val="FF0000"/>
                </a:solidFill>
              </a:rPr>
              <a:t>Rayiç Bedelin Belirlenmesi</a:t>
            </a:r>
            <a:endParaRPr lang="tr-TR" dirty="0"/>
          </a:p>
        </p:txBody>
      </p:sp>
      <p:sp>
        <p:nvSpPr>
          <p:cNvPr id="3" name="İçerik Yer Tutucusu 2">
            <a:extLst>
              <a:ext uri="{FF2B5EF4-FFF2-40B4-BE49-F238E27FC236}">
                <a16:creationId xmlns:a16="http://schemas.microsoft.com/office/drawing/2014/main" id="{B4BE5267-EB6B-5E26-1103-25859460D87E}"/>
              </a:ext>
            </a:extLst>
          </p:cNvPr>
          <p:cNvSpPr>
            <a:spLocks noGrp="1"/>
          </p:cNvSpPr>
          <p:nvPr>
            <p:ph idx="1"/>
          </p:nvPr>
        </p:nvSpPr>
        <p:spPr/>
        <p:txBody>
          <a:bodyPr>
            <a:normAutofit/>
          </a:bodyPr>
          <a:lstStyle/>
          <a:p>
            <a:pPr algn="just"/>
            <a:r>
              <a:rPr lang="tr-TR" dirty="0"/>
              <a:t>TBK m. 344/f. 3’ün son cümlesinde yer alan “her beş yıldan sonraki kira yılında bu biçimde belirlenen kira bedeli, önceki fıkralarda yer alan ilkelere göre değişiklik gösterebilir” ifadesi gereğince, rayiç bedel belirlendikten sonraki kira bedelleri yine TBK m. 344’ün birinci ve ikinci fıkralarına göre belirlenecektir. Belirtmek gerekir ki söz konusu belirlemeler yine beş yıl ile sınırlıdır. Bu şekilde dört yıl daha kira bedeli belirlendikten sonra yenilenen beşinci artış döneminde yine rayiç bedel tespitine gitmek gerekir.</a:t>
            </a:r>
          </a:p>
        </p:txBody>
      </p:sp>
    </p:spTree>
    <p:extLst>
      <p:ext uri="{BB962C8B-B14F-4D97-AF65-F5344CB8AC3E}">
        <p14:creationId xmlns:p14="http://schemas.microsoft.com/office/powerpoint/2010/main" val="42022542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DC61A6-D449-62E7-1C07-841CE758B328}"/>
              </a:ext>
            </a:extLst>
          </p:cNvPr>
          <p:cNvSpPr>
            <a:spLocks noGrp="1"/>
          </p:cNvSpPr>
          <p:nvPr>
            <p:ph type="title"/>
          </p:nvPr>
        </p:nvSpPr>
        <p:spPr/>
        <p:txBody>
          <a:bodyPr/>
          <a:lstStyle/>
          <a:p>
            <a:r>
              <a:rPr lang="tr-TR" b="1" dirty="0">
                <a:solidFill>
                  <a:srgbClr val="FF0000"/>
                </a:solidFill>
              </a:rPr>
              <a:t>Rayiç Bedelin Belirlenmesi</a:t>
            </a:r>
            <a:endParaRPr lang="tr-TR" dirty="0"/>
          </a:p>
        </p:txBody>
      </p:sp>
      <p:sp>
        <p:nvSpPr>
          <p:cNvPr id="3" name="İçerik Yer Tutucusu 2">
            <a:extLst>
              <a:ext uri="{FF2B5EF4-FFF2-40B4-BE49-F238E27FC236}">
                <a16:creationId xmlns:a16="http://schemas.microsoft.com/office/drawing/2014/main" id="{65A982A4-DC2F-67A1-EFE2-73AB93106E5A}"/>
              </a:ext>
            </a:extLst>
          </p:cNvPr>
          <p:cNvSpPr>
            <a:spLocks noGrp="1"/>
          </p:cNvSpPr>
          <p:nvPr>
            <p:ph idx="1"/>
          </p:nvPr>
        </p:nvSpPr>
        <p:spPr/>
        <p:txBody>
          <a:bodyPr>
            <a:normAutofit fontScale="70000" lnSpcReduction="20000"/>
          </a:bodyPr>
          <a:lstStyle/>
          <a:p>
            <a:pPr algn="just"/>
            <a:r>
              <a:rPr lang="tr-TR" dirty="0"/>
              <a:t>Ayrıca belirtmek gerekir ki, beşinci yılın sonunda hakimden rayiç bedelin tespitinin talep edilmesi zorunlu değildir. Bu yönde bir talebin ileri sürülmemesi halinde yapılacak artışta TBK m. 344’ün birinci ve ikinci fıkraları uygulama alanı bulur. Ancak tarafların beşinci yılda talep etmedikleri rayiç bedelin tespitini sonraki yıllarda örneğin altıncı veya yedinci yılların sonunda talep etmeleri mümkündür. Hükmün lafzında bu tespitin her beş yılın sonunda yapılabileceği sonucuna varılması mümkünse de kanaatimizce bu yönde bir imkanın mevcut olmadığını ileri sürmek kanun koyucunun amacına aykırılık teşkil eder. Zira kanun koyucu mevcut düzenleme ile rayiç bedel tespitinin her beş yılda bir yapılmasını değil, beş yıldan önce bu davanın açılamamasını öngörmüştür. Bu düşüncenin kabulü ışığında, örneğin ilk rayiç bedelin 7. yılın sonunda istendiği bir varsayımda, ikinci rayiç bedel tespitinin ise 10. yılın sonunda değil, 12. yılın sonunda istenmesi gerekir. Zira hükümde amaçlanan her beş yılda bir rayiç bedel tespitinin yapılmasının mümkün olduğudur. Hükümde yer alan “bundan sonraki her beş yılın sonunda” ifadesi de bu düşünceyi destekler niteliktedir.</a:t>
            </a:r>
          </a:p>
        </p:txBody>
      </p:sp>
    </p:spTree>
    <p:extLst>
      <p:ext uri="{BB962C8B-B14F-4D97-AF65-F5344CB8AC3E}">
        <p14:creationId xmlns:p14="http://schemas.microsoft.com/office/powerpoint/2010/main" val="1460812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rPr>
              <a:t>Rayiç Bedelin Tespitinde Esas Alınacak Kriterler</a:t>
            </a:r>
          </a:p>
        </p:txBody>
      </p:sp>
      <p:sp>
        <p:nvSpPr>
          <p:cNvPr id="3" name="İçerik Yer Tutucusu 2"/>
          <p:cNvSpPr>
            <a:spLocks noGrp="1"/>
          </p:cNvSpPr>
          <p:nvPr>
            <p:ph idx="1"/>
          </p:nvPr>
        </p:nvSpPr>
        <p:spPr/>
        <p:txBody>
          <a:bodyPr>
            <a:normAutofit fontScale="77500" lnSpcReduction="20000"/>
          </a:bodyPr>
          <a:lstStyle/>
          <a:p>
            <a:pPr marL="0" indent="0" algn="just">
              <a:buNone/>
            </a:pPr>
            <a:r>
              <a:rPr lang="tr-TR" b="1" dirty="0"/>
              <a:t>Tüketici Fiyat Endeksi</a:t>
            </a:r>
          </a:p>
          <a:p>
            <a:pPr algn="just"/>
            <a:r>
              <a:rPr lang="tr-TR" dirty="0"/>
              <a:t>Rayiç bedelin tespitinin istendiği hallerde hakimin tüketici fiyat endeksindeki artış oranlarını da dikkate alması gerektiği ifade edilmektedir. Bu durum özellikle kira bedelinde beş yıl boyunca artışın yapılmamış veya sınırlı yapılmış olması halinde önem taşır. Örneğin, tarafların beş yıllık bir kira sözleşmesi yapmaları ve beş yıl boyunca artış öngörmedikleri için kira bedelinin beş yıl boyunca aynı kalması halinde hakimin bu beş yıl boyunca tüketici fiyat endeksinde yaşanan artışları da dikkate alması gerekir. Burada dikkat edilmesi gereken husus, ilk iki fıkradan farklı olarak üçüncü fıkra bağlamında hakimin tüketici fiyat endeksi ile sınırlı olmadığı, rayiç bedelin tespitinde tüketici fiyat endeksindeki artıştan daha fazla bir artış yapmasının mümkün olmasıdır. Esasen rayiç kira bedelinin tespitinin talep edilmesinin temel nedeni, tüketici fiyat endeksi ile yapılan artış sebebi ile yıllar içinde düşük kalan kira bedellerinin güncel duruma uydurulmasıdır. </a:t>
            </a:r>
          </a:p>
        </p:txBody>
      </p:sp>
    </p:spTree>
    <p:extLst>
      <p:ext uri="{BB962C8B-B14F-4D97-AF65-F5344CB8AC3E}">
        <p14:creationId xmlns:p14="http://schemas.microsoft.com/office/powerpoint/2010/main" val="16723839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rPr>
              <a:t>Rayiç Bedelin Tespitinde Esas Alınacak Kriterler</a:t>
            </a:r>
            <a:endParaRPr lang="tr-TR" dirty="0"/>
          </a:p>
        </p:txBody>
      </p:sp>
      <p:sp>
        <p:nvSpPr>
          <p:cNvPr id="3" name="İçerik Yer Tutucusu 2"/>
          <p:cNvSpPr>
            <a:spLocks noGrp="1"/>
          </p:cNvSpPr>
          <p:nvPr>
            <p:ph idx="1"/>
          </p:nvPr>
        </p:nvSpPr>
        <p:spPr/>
        <p:txBody>
          <a:bodyPr>
            <a:normAutofit fontScale="85000" lnSpcReduction="10000"/>
          </a:bodyPr>
          <a:lstStyle/>
          <a:p>
            <a:pPr marL="0" indent="0" algn="just">
              <a:buNone/>
            </a:pPr>
            <a:r>
              <a:rPr lang="tr-TR" b="1" dirty="0"/>
              <a:t>Kiralananın Durumu</a:t>
            </a:r>
          </a:p>
          <a:p>
            <a:pPr algn="just"/>
            <a:r>
              <a:rPr lang="tr-TR" dirty="0"/>
              <a:t>Kiralananın durumu ile kastedilen husus kiralananın sahip olduğu niteliklerdir. Kiralananın yaşı, büyüklüğü, kullanılan malzemenin kalitesi ve taşınmaza bağlı olarak sunulan diğer imkanlar kiralananın durumuna ilişkin örnek olarak gösterilebilir. Kiralananın konumunun ise daha ziyade rayiç bedelin belirlenmesinde dikkate alınacağı öğretide belirtilmiştir.</a:t>
            </a:r>
          </a:p>
          <a:p>
            <a:pPr marL="0" indent="0" algn="just">
              <a:buNone/>
            </a:pPr>
            <a:r>
              <a:rPr lang="tr-TR" b="1" dirty="0"/>
              <a:t>Emsal (Rayiç) Kira Bedeli</a:t>
            </a:r>
          </a:p>
          <a:p>
            <a:pPr algn="just"/>
            <a:r>
              <a:rPr lang="tr-TR" dirty="0"/>
              <a:t>Rayiç bedelin belirlenmesinde emsal kira bedeli kavramının açıklanması önem arz eder. Emsal kira bedeli; “Belirli bir çevrede muntazam ve devamlı sürelerde yapılmış kira sözleşmelerinde kira parasının ulaştığı değer” olarak ifade edilmektedir.</a:t>
            </a:r>
          </a:p>
        </p:txBody>
      </p:sp>
    </p:spTree>
    <p:extLst>
      <p:ext uri="{BB962C8B-B14F-4D97-AF65-F5344CB8AC3E}">
        <p14:creationId xmlns:p14="http://schemas.microsoft.com/office/powerpoint/2010/main" val="287202870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rPr>
              <a:t>Rayiç Bedelin Tespitinde Esas Alınacak Kriterler</a:t>
            </a:r>
            <a:endParaRPr lang="tr-TR" dirty="0"/>
          </a:p>
        </p:txBody>
      </p:sp>
      <p:sp>
        <p:nvSpPr>
          <p:cNvPr id="3" name="İçerik Yer Tutucusu 2"/>
          <p:cNvSpPr>
            <a:spLocks noGrp="1"/>
          </p:cNvSpPr>
          <p:nvPr>
            <p:ph idx="1"/>
          </p:nvPr>
        </p:nvSpPr>
        <p:spPr/>
        <p:txBody>
          <a:bodyPr>
            <a:normAutofit fontScale="70000" lnSpcReduction="20000"/>
          </a:bodyPr>
          <a:lstStyle/>
          <a:p>
            <a:pPr algn="just"/>
            <a:r>
              <a:rPr lang="tr-TR" dirty="0"/>
              <a:t>Yargıtay verdiği bir kararında iki adet emsal kira sözleşmesinin rayiç bedel belirlenmesi bakımından yeterli olmayacağına hükmetmiştir. İlgili karar şu şekildedir: “…Kira bedelinin tespiti için taşınmaz mahallinde keşif yapılmış; bilirkişi kurulunun raporunda, dava konusu taşınmaza emsal taşınmazlar değerlendirilerek 2 adet emsalin bazal ortalaması dikkate alınarak kira bedelinin belirlenmiş olması doğru değildir. Mahkemece, taraf emsalleri değerlendirilerek gerekirse resen emsal araştırması yapılmak suretiyle hangisinin uygun emsal olup olmadığı belirlenerek hüküm araştırması yapılmak suretiyle hangisinin uygun emsal olup olmadığı belirlenerek hüküm kurmaya yeterli ve elverişli bir şekilde yeniden rapor alınıp, taşınmazın boş olarak yeniden kiraya verilmesi halinde getireceği brüt kira bedeli belirlenip bu bedelden davalının eski kiracı olduğu gözetilerek hakkaniyete uygun bir miktarda indirim yapıldıktan sonra kira bedelinin brüt olarak tespiti gerekirken, yetersiz bilirkişi raporuna göre yazılı hüküm kurulması doğru değildir..”; </a:t>
            </a:r>
            <a:r>
              <a:rPr lang="tr-TR" dirty="0" err="1"/>
              <a:t>Yarg</a:t>
            </a:r>
            <a:r>
              <a:rPr lang="tr-TR" dirty="0"/>
              <a:t>. 3. HD. E. 2017/3826, K. 2017/17738, T. 18.12.2017 tarihli kararı.</a:t>
            </a:r>
          </a:p>
        </p:txBody>
      </p:sp>
    </p:spTree>
    <p:extLst>
      <p:ext uri="{BB962C8B-B14F-4D97-AF65-F5344CB8AC3E}">
        <p14:creationId xmlns:p14="http://schemas.microsoft.com/office/powerpoint/2010/main" val="263577535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rPr>
              <a:t>Rayiç Bedelin Tespitinde Esas Alınacak Kriterler</a:t>
            </a:r>
          </a:p>
        </p:txBody>
      </p:sp>
      <p:sp>
        <p:nvSpPr>
          <p:cNvPr id="3" name="İçerik Yer Tutucusu 2"/>
          <p:cNvSpPr>
            <a:spLocks noGrp="1"/>
          </p:cNvSpPr>
          <p:nvPr>
            <p:ph idx="1"/>
          </p:nvPr>
        </p:nvSpPr>
        <p:spPr/>
        <p:txBody>
          <a:bodyPr>
            <a:normAutofit fontScale="47500" lnSpcReduction="20000"/>
          </a:bodyPr>
          <a:lstStyle/>
          <a:p>
            <a:pPr algn="just"/>
            <a:r>
              <a:rPr lang="tr-TR" sz="3600" dirty="0"/>
              <a:t>Emsal kira bedelinin tespitinde kiralanan yer civarında olan ve kiralananla aynı nitelikte kabul edilebilecek ve yakın tarihte yapılmış kira sözleşmelerinin esas alınması gerekir. Bu tespit yapılırken kiralananla benzer nitelikte olma unsuru önem kazanmaktadır. Ayrıca fiilen akdedilen kira sözleşmelerindeki bedel esas alınmalı, ilanlardan yola çıkılmamalıdır. Yargıtay’ın bir kararında; “…Somut olayda hak ve </a:t>
            </a:r>
            <a:r>
              <a:rPr lang="tr-TR" sz="3600" dirty="0" err="1"/>
              <a:t>nesafete</a:t>
            </a:r>
            <a:r>
              <a:rPr lang="tr-TR" sz="3600" dirty="0"/>
              <a:t> göre belirleme yapılmasında bir isabetsizlik olmamakla birlikte, hükme esas olan bilirkişi raporu denetime ve hüküm kurmaya elverişli olmayıp yetersizdir. Bilirkişi raporunda, davacının emsalleri bakımından davacının kiracı olduğu emsallerin dikkate alınmayacağı, davalının emsalleri bakımından 2016 kira bedellerinin belirsiz olduğu, tarafların emsal olarak sunduğu kiralananların alanlarının, konumlarının ve kullanımlarının farklı olması sebebiyle emsal alınmayacağını belirtmiş, taraf emsalleri dikkate alınmamıştır. Elektronik ortamdaki birkaç örneği de inceleyerek raporun değerlendirme kısmında tarafların sunduğu gayrimenkullerin ve internet ortamında bulunan örneklerin alanları, konumları ve kullanımlarının kiralanan ile farklı olduğunu ve bunların emsal olma özellikleri olmadığı açıkça belirtilmiş, buna rağmen bunların taşınmazın kira değerlerinin rayiçler hakkında fikir verdiğini belirterek “</a:t>
            </a:r>
            <a:r>
              <a:rPr lang="tr-TR" sz="3600" dirty="0" err="1"/>
              <a:t>mecurun</a:t>
            </a:r>
            <a:r>
              <a:rPr lang="tr-TR" sz="3600" dirty="0"/>
              <a:t> durumu, nitelikleri, kullanımı, konumu, mahallin özellikleri ve ülke ekonomisinin koşulları” soyut ifadeleri ile kiralananın yeniden boş kiraya verilmesi durumunda 480.000,00 TL+KDV kira bedeli takdir edildiği ifade edilmiştir. Bu yönü ile rapor kiralanan bakımından kira bedeli tespitine gerekli ve yeterli emsal incelemesi içermemekte, soyut ifadelerle ve takdire bağlı belirleme yapıldığı raporun denetime elverişli olmadığı anlaşılmaktadır..” şeklinde karara varıldığı görülmektedir. </a:t>
            </a:r>
            <a:r>
              <a:rPr lang="tr-TR" sz="3600" dirty="0" err="1"/>
              <a:t>Yarg</a:t>
            </a:r>
            <a:r>
              <a:rPr lang="tr-TR" sz="3600" dirty="0"/>
              <a:t>. 3. HD., E. 2021/3200, K. 2021/6064, T. 07.06.2021 sayılı karar</a:t>
            </a:r>
          </a:p>
          <a:p>
            <a:pPr algn="just"/>
            <a:r>
              <a:rPr lang="tr-TR" sz="3600" dirty="0"/>
              <a:t>Benzer nitelikteki taşınmazlar değerlendirilirken, aynı binada farklı katlarda şerefiye sebebiyle kira bedelinin etkileneceği hususunun da gözden kaçırılmaması gerekir. Emsal kira bedelleri bilirkişiler tarafında tespit edilmektedir. </a:t>
            </a:r>
          </a:p>
          <a:p>
            <a:endParaRPr lang="tr-TR" dirty="0"/>
          </a:p>
        </p:txBody>
      </p:sp>
    </p:spTree>
    <p:extLst>
      <p:ext uri="{BB962C8B-B14F-4D97-AF65-F5344CB8AC3E}">
        <p14:creationId xmlns:p14="http://schemas.microsoft.com/office/powerpoint/2010/main" val="267856372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Emsal Kira Bedeli</a:t>
            </a:r>
          </a:p>
        </p:txBody>
      </p:sp>
      <p:sp>
        <p:nvSpPr>
          <p:cNvPr id="3" name="İçerik Yer Tutucusu 2"/>
          <p:cNvSpPr>
            <a:spLocks noGrp="1"/>
          </p:cNvSpPr>
          <p:nvPr>
            <p:ph idx="1"/>
          </p:nvPr>
        </p:nvSpPr>
        <p:spPr/>
        <p:txBody>
          <a:bodyPr>
            <a:normAutofit fontScale="85000" lnSpcReduction="20000"/>
          </a:bodyPr>
          <a:lstStyle/>
          <a:p>
            <a:pPr algn="just"/>
            <a:r>
              <a:rPr lang="tr-TR" dirty="0"/>
              <a:t>Yargıtay kararlarında emsal kira bedelinin tespitinde önemle vurgulanan bir diğer husus ise emsal kira bedellerinin olağan koşullar altında akdedilen kira sözleşmeleri dikkate alınmak suretiyle belirlenmesi gerektiği yönündedir. Bu yönde verilen Yargıtay kararında; “…Rayiç, olağan şartlar altında yapılmış akitler ile kabul edilegelen bir karşılık olduğundan olağanüstü ve özel şartlar altında yapılmış akitlere bakılarak rayiç bedel belli edilemez. Ekonomi kurallarının taşınmaz mal sermayesine tanıdığı normal geliri aşan kira parasına ilişkin akitler özel şartlar altında yapılmış sayılır ve sınırlamaya esas tutulamaz. Yine belli bir yerde oturmak yahut iş yeri açmak için her fedakarlığı göze alan kimselerin yapmış oldukları akitler ve benzeri özel durumlarda yapılan akitler dahi özel şartlar altında yapılmış sayılır ve sınırlama için temel olmaz.” </a:t>
            </a:r>
          </a:p>
        </p:txBody>
      </p:sp>
    </p:spTree>
    <p:extLst>
      <p:ext uri="{BB962C8B-B14F-4D97-AF65-F5344CB8AC3E}">
        <p14:creationId xmlns:p14="http://schemas.microsoft.com/office/powerpoint/2010/main" val="328693750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Emsal Kira Bedeli</a:t>
            </a:r>
            <a:endParaRPr lang="tr-TR" dirty="0"/>
          </a:p>
        </p:txBody>
      </p:sp>
      <p:sp>
        <p:nvSpPr>
          <p:cNvPr id="3" name="İçerik Yer Tutucusu 2"/>
          <p:cNvSpPr>
            <a:spLocks noGrp="1"/>
          </p:cNvSpPr>
          <p:nvPr>
            <p:ph idx="1"/>
          </p:nvPr>
        </p:nvSpPr>
        <p:spPr/>
        <p:txBody>
          <a:bodyPr>
            <a:normAutofit/>
          </a:bodyPr>
          <a:lstStyle/>
          <a:p>
            <a:pPr algn="just"/>
            <a:r>
              <a:rPr lang="tr-TR" dirty="0"/>
              <a:t>Yargıtay 3. Hukuk Dairesi’nin görüşüne göre hakim, emsal kira bedelinin belirlenmesinde ayrıca, o yöredeki nüfus artışına karşılık yeteri kadar konut ve işyeri bulunup bulunmadığını; daha önceki kira paralarının belirlendiği zamandan bu yana dek toptan eşya fiyatlarında artış olup olmadığını; memur maaş katsayılarında ve en az (asgari) işçi ücretlerinde ne kadar artış olduğunu ve bu artışların kira rayicine ne kadar etki yaptığını da göz önünde tutarak hak ve nefaset kurallarına uygun bir kira parası belirlemelidir. </a:t>
            </a:r>
          </a:p>
        </p:txBody>
      </p:sp>
    </p:spTree>
    <p:extLst>
      <p:ext uri="{BB962C8B-B14F-4D97-AF65-F5344CB8AC3E}">
        <p14:creationId xmlns:p14="http://schemas.microsoft.com/office/powerpoint/2010/main" val="2928540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FF6E5A-0BFE-48EB-AEAE-77D1EA148F7A}"/>
              </a:ext>
            </a:extLst>
          </p:cNvPr>
          <p:cNvSpPr>
            <a:spLocks noGrp="1"/>
          </p:cNvSpPr>
          <p:nvPr>
            <p:ph type="title"/>
          </p:nvPr>
        </p:nvSpPr>
        <p:spPr/>
        <p:txBody>
          <a:bodyPr/>
          <a:lstStyle/>
          <a:p>
            <a:r>
              <a:rPr lang="tr-TR" b="1" dirty="0">
                <a:solidFill>
                  <a:srgbClr val="FF0000"/>
                </a:solidFill>
              </a:rPr>
              <a:t>Kiracının Kira Bedelini Ödememesi ve Sonuçları</a:t>
            </a:r>
            <a:endParaRPr lang="tr-TR" dirty="0"/>
          </a:p>
        </p:txBody>
      </p:sp>
      <p:sp>
        <p:nvSpPr>
          <p:cNvPr id="3" name="İçerik Yer Tutucusu 2">
            <a:extLst>
              <a:ext uri="{FF2B5EF4-FFF2-40B4-BE49-F238E27FC236}">
                <a16:creationId xmlns:a16="http://schemas.microsoft.com/office/drawing/2014/main" id="{D5C90D2B-E10B-4544-B0A4-7235CF8ABE12}"/>
              </a:ext>
            </a:extLst>
          </p:cNvPr>
          <p:cNvSpPr>
            <a:spLocks noGrp="1"/>
          </p:cNvSpPr>
          <p:nvPr>
            <p:ph idx="1"/>
          </p:nvPr>
        </p:nvSpPr>
        <p:spPr/>
        <p:txBody>
          <a:bodyPr/>
          <a:lstStyle/>
          <a:p>
            <a:pPr marL="357188" indent="-269875" algn="just">
              <a:spcBef>
                <a:spcPts val="0"/>
              </a:spcBef>
              <a:defRPr/>
            </a:pPr>
            <a:r>
              <a:rPr lang="tr-TR" sz="2400" b="1" u="sng" dirty="0">
                <a:cs typeface="Times New Roman" pitchFamily="18" charset="0"/>
              </a:rPr>
              <a:t>Fesih için öngörülen asgari süreler nispi emredici niteliktedir. </a:t>
            </a:r>
            <a:r>
              <a:rPr lang="tr-TR" sz="2400" dirty="0">
                <a:cs typeface="Times New Roman" pitchFamily="18" charset="0"/>
              </a:rPr>
              <a:t>Bu sürelerde kiracı lehine değişiklik yapılması mümkünken, aleyhine değişiklik yapılması mümkün değildir. Örneğin süre uzatılabilir, ancak kısaltılamaz. </a:t>
            </a:r>
          </a:p>
          <a:p>
            <a:pPr marL="357188" indent="-269875" algn="just">
              <a:spcBef>
                <a:spcPts val="0"/>
              </a:spcBef>
              <a:defRPr/>
            </a:pPr>
            <a:r>
              <a:rPr lang="tr-TR" sz="2400" b="1" u="sng" dirty="0">
                <a:cs typeface="Times New Roman" pitchFamily="18" charset="0"/>
              </a:rPr>
              <a:t>Kanunda öngörülen sürelerin başlangıcında bildirim tarihi esas alınır. </a:t>
            </a:r>
          </a:p>
          <a:p>
            <a:pPr marL="357188" indent="-269875" algn="just">
              <a:spcBef>
                <a:spcPts val="0"/>
              </a:spcBef>
              <a:defRPr/>
            </a:pPr>
            <a:r>
              <a:rPr lang="tr-TR" sz="2400" dirty="0">
                <a:cs typeface="Times New Roman" pitchFamily="18" charset="0"/>
              </a:rPr>
              <a:t>TBK m. 315’in uygulanması bakımından kiracının kira bedelini ödemede temerrüde düşmesi gerekir.</a:t>
            </a:r>
          </a:p>
          <a:p>
            <a:pPr marL="357188" indent="-269875" algn="just">
              <a:spcBef>
                <a:spcPts val="0"/>
              </a:spcBef>
              <a:defRPr/>
            </a:pPr>
            <a:r>
              <a:rPr lang="tr-TR" sz="2400" b="1" dirty="0">
                <a:cs typeface="Times New Roman" pitchFamily="18" charset="0"/>
              </a:rPr>
              <a:t>Ödeme zamanı sözleşmede kararlaştırıldığından, bu anın geçmesiyle ihtara gerek olmaksızın kiracı temerrüde düşer (TBK m. 117/II). </a:t>
            </a:r>
          </a:p>
          <a:p>
            <a:pPr marL="357188" indent="-269875" algn="just">
              <a:spcBef>
                <a:spcPts val="0"/>
              </a:spcBef>
              <a:defRPr/>
            </a:pPr>
            <a:r>
              <a:rPr lang="tr-TR" sz="2400" dirty="0">
                <a:cs typeface="Times New Roman" pitchFamily="18" charset="0"/>
              </a:rPr>
              <a:t>Kira bedelinin ödenmesinde kısmen temerrüde düşülürse yine TBK m. 315 uygulanır. </a:t>
            </a:r>
            <a:endParaRPr lang="tr-TR" sz="2400" dirty="0"/>
          </a:p>
          <a:p>
            <a:endParaRPr lang="tr-TR" dirty="0"/>
          </a:p>
        </p:txBody>
      </p:sp>
    </p:spTree>
    <p:extLst>
      <p:ext uri="{BB962C8B-B14F-4D97-AF65-F5344CB8AC3E}">
        <p14:creationId xmlns:p14="http://schemas.microsoft.com/office/powerpoint/2010/main" val="289042166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Emsal Kira Bedeli</a:t>
            </a:r>
            <a:endParaRPr lang="tr-TR" dirty="0"/>
          </a:p>
        </p:txBody>
      </p:sp>
      <p:sp>
        <p:nvSpPr>
          <p:cNvPr id="3" name="İçerik Yer Tutucusu 2"/>
          <p:cNvSpPr>
            <a:spLocks noGrp="1"/>
          </p:cNvSpPr>
          <p:nvPr>
            <p:ph idx="1"/>
          </p:nvPr>
        </p:nvSpPr>
        <p:spPr/>
        <p:txBody>
          <a:bodyPr>
            <a:normAutofit fontScale="70000" lnSpcReduction="20000"/>
          </a:bodyPr>
          <a:lstStyle/>
          <a:p>
            <a:pPr algn="just"/>
            <a:r>
              <a:rPr lang="tr-TR" dirty="0"/>
              <a:t>Yargıtay uygulamalarına göre “hak ve </a:t>
            </a:r>
            <a:r>
              <a:rPr lang="tr-TR" dirty="0" err="1"/>
              <a:t>nesafet</a:t>
            </a:r>
            <a:r>
              <a:rPr lang="tr-TR" dirty="0"/>
              <a:t>” ilkesi uyarınca hakim bu sınırlamayı yaparken, öncelikle tarafların tüm delilleri varsa emsal kira sözleşmeleri aslı veya onaylı örneklerinin dosyaya sunulmasını, kiralananın niteliklerine göre üç kişilik (inşaat-mimar-mülk bilirkişileri) bilirkişiler kurulu oluşturarak bilirkişi marifetiyle kiralanan taşınmaz ve taraf emsallerini tek tek incelenmeli, </a:t>
            </a:r>
            <a:r>
              <a:rPr lang="tr-TR" dirty="0" err="1"/>
              <a:t>re’sen</a:t>
            </a:r>
            <a:r>
              <a:rPr lang="tr-TR" dirty="0"/>
              <a:t> emsal araştırmalı, bilirkişilerce gerekli ölçüm ve inceleme yapılıp böylece elde edilen veriler somutlaştırılarak, dava konusu yer ile ayrı ayrı (konumu, çevresi, niteliği, kullanım şekli, kira başlangıç tarihi, kira süreleri vb.) kira parasına etki eden tüm nitelikleri karşılaştırmalı, emsal kira bedellerinin niçin uygun emsal olup olmadığı somut gerekçelerle açıklanmalı, dava konusu taşınmazın yeniden kiraya verilmesi (boş olarak) halinde getirebileceği kira parası incelenmeli, Mahkemece bu kira parası dikkate alınmak suretiyle hak ve </a:t>
            </a:r>
            <a:r>
              <a:rPr lang="tr-TR" dirty="0" err="1"/>
              <a:t>nesafete</a:t>
            </a:r>
            <a:r>
              <a:rPr lang="tr-TR" dirty="0"/>
              <a:t>; özellikle tarafların kira sözleşmesinden bekledikleri amaçlarına uygun makul bir kira parasına hükmedilmelidir. </a:t>
            </a:r>
            <a:r>
              <a:rPr lang="tr-TR" dirty="0" err="1"/>
              <a:t>Yarg</a:t>
            </a:r>
            <a:r>
              <a:rPr lang="tr-TR" dirty="0"/>
              <a:t>. 3. Hukuk Dairesi’nin E. 2017/8186, K. 2019/5879, T. 27.06.2019 tarihli kararı; </a:t>
            </a:r>
            <a:r>
              <a:rPr lang="tr-TR" dirty="0" err="1"/>
              <a:t>Yarg</a:t>
            </a:r>
            <a:r>
              <a:rPr lang="tr-TR" dirty="0"/>
              <a:t>. 3. HD. E. 2021/3200, K. 2021/6064, T. 07.06.2021 tarihli kararı; </a:t>
            </a:r>
            <a:r>
              <a:rPr lang="tr-TR" dirty="0" err="1"/>
              <a:t>Yarg</a:t>
            </a:r>
            <a:r>
              <a:rPr lang="tr-TR" dirty="0"/>
              <a:t>. 3. HD. E. 2021/5455, K. 2021/8864, T. 22.09.2021 sayılı kararı; </a:t>
            </a:r>
            <a:r>
              <a:rPr lang="tr-TR" dirty="0" err="1"/>
              <a:t>Yarg</a:t>
            </a:r>
            <a:r>
              <a:rPr lang="tr-TR" dirty="0"/>
              <a:t>. 3. </a:t>
            </a:r>
            <a:r>
              <a:rPr lang="tr-TR" dirty="0" err="1"/>
              <a:t>HD’nin</a:t>
            </a:r>
            <a:r>
              <a:rPr lang="tr-TR" dirty="0"/>
              <a:t> E. 2020/9550, K. 2020/5500, T. 07.10.2020 tarihli kararı.</a:t>
            </a:r>
          </a:p>
        </p:txBody>
      </p:sp>
    </p:spTree>
    <p:extLst>
      <p:ext uri="{BB962C8B-B14F-4D97-AF65-F5344CB8AC3E}">
        <p14:creationId xmlns:p14="http://schemas.microsoft.com/office/powerpoint/2010/main" val="185285917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Emsal Kira Bedeli</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a:t>Kira bedelinin belirlenmesinde kiraya verene yükletilen vergi ve benzeri yükümlülükler, paranın alım gücü, kiralananın bulunduğu çevrenin sosyal ve ekonomik ve ticari durumu yönünden değerlenmesi ve değer kaybetmesi gibi haller rol oynayabilir. Bununla birlikte yeni yapılan binalarda bu binanın yapımı için sarf edilen paralar ve binanın yeniliği ile içerisine koyulan modern cihazların getirdiği kolaylıklar da kira bedelinin belirlenmesinde dikkate alınmalıdır. Bu nedenle yeni yapılan bir bina için eski binaların içerisinde oturanların ödedikleri kira bedellerinin miktarlarının kesin bir emsal teşkil etmemesi gerektiği ifade edilmektedir. Ancak elbette eski binalarda bulunan kiracıların vermekte oldukları kira bedelleri o bölgedeki kira sözleşmeleri bakımından bilirkişilere fikir verebilir. </a:t>
            </a:r>
          </a:p>
        </p:txBody>
      </p:sp>
    </p:spTree>
    <p:extLst>
      <p:ext uri="{BB962C8B-B14F-4D97-AF65-F5344CB8AC3E}">
        <p14:creationId xmlns:p14="http://schemas.microsoft.com/office/powerpoint/2010/main" val="151020723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solidFill>
                  <a:srgbClr val="FF0000"/>
                </a:solidFill>
              </a:rPr>
              <a:t>Kira Bedelinin Belirlenmesi ve Uyarlama</a:t>
            </a:r>
            <a:endParaRPr lang="tr-TR" b="1" dirty="0"/>
          </a:p>
        </p:txBody>
      </p:sp>
      <p:sp>
        <p:nvSpPr>
          <p:cNvPr id="3" name="İçerik Yer Tutucusu 2"/>
          <p:cNvSpPr>
            <a:spLocks noGrp="1"/>
          </p:cNvSpPr>
          <p:nvPr>
            <p:ph idx="1"/>
          </p:nvPr>
        </p:nvSpPr>
        <p:spPr/>
        <p:txBody>
          <a:bodyPr>
            <a:normAutofit/>
          </a:bodyPr>
          <a:lstStyle/>
          <a:p>
            <a:pPr algn="just"/>
            <a:r>
              <a:rPr lang="tr-TR" dirty="0"/>
              <a:t>Sözleşmede kira bedeli yabancı para olarak kararlaştırılmışsa, beş yıl geçmedikçe kira bedelinde değişiklik yapılamaz. Ancak, bu Kanunun, “Aşırı ifa güçlüğü” başlıklı 138 inci maddesi hükmü saklıdır. Beş yıl geçtikten sonra kira bedelinin belirlenmesinde, yabancı paranın değerindeki değişiklikler de göz önünde tutularak üçüncü fıkra hükmü uygulanır.</a:t>
            </a:r>
          </a:p>
          <a:p>
            <a:pPr algn="just"/>
            <a:r>
              <a:rPr lang="tr-TR" dirty="0"/>
              <a:t>Rayiç bedelin yabancı para üzerinden belirlenmesi mümkündür.</a:t>
            </a:r>
          </a:p>
        </p:txBody>
      </p:sp>
    </p:spTree>
    <p:extLst>
      <p:ext uri="{BB962C8B-B14F-4D97-AF65-F5344CB8AC3E}">
        <p14:creationId xmlns:p14="http://schemas.microsoft.com/office/powerpoint/2010/main" val="273394694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0F1365-C581-411E-9B54-1E3A0645A491}"/>
              </a:ext>
            </a:extLst>
          </p:cNvPr>
          <p:cNvSpPr>
            <a:spLocks noGrp="1"/>
          </p:cNvSpPr>
          <p:nvPr>
            <p:ph type="title"/>
          </p:nvPr>
        </p:nvSpPr>
        <p:spPr/>
        <p:txBody>
          <a:bodyPr/>
          <a:lstStyle/>
          <a:p>
            <a:r>
              <a:rPr lang="tr-TR" b="1" dirty="0">
                <a:solidFill>
                  <a:srgbClr val="FF0000"/>
                </a:solidFill>
              </a:rPr>
              <a:t>Kira Bedelinin Belirlenmesi</a:t>
            </a:r>
            <a:endParaRPr lang="tr-TR" dirty="0"/>
          </a:p>
        </p:txBody>
      </p:sp>
      <p:sp>
        <p:nvSpPr>
          <p:cNvPr id="3" name="İçerik Yer Tutucusu 2">
            <a:extLst>
              <a:ext uri="{FF2B5EF4-FFF2-40B4-BE49-F238E27FC236}">
                <a16:creationId xmlns:a16="http://schemas.microsoft.com/office/drawing/2014/main" id="{AF1B7FD3-B5C1-496C-9D23-7407868BD490}"/>
              </a:ext>
            </a:extLst>
          </p:cNvPr>
          <p:cNvSpPr>
            <a:spLocks noGrp="1"/>
          </p:cNvSpPr>
          <p:nvPr>
            <p:ph idx="1"/>
          </p:nvPr>
        </p:nvSpPr>
        <p:spPr/>
        <p:txBody>
          <a:bodyPr>
            <a:normAutofit fontScale="92500"/>
          </a:bodyPr>
          <a:lstStyle/>
          <a:p>
            <a:pPr algn="just"/>
            <a:r>
              <a:rPr lang="tr-TR" dirty="0"/>
              <a:t>Yargıtay Hukuk Genel Kurul kararına göre, sözleşmede intibak kaydının bulunduğu hallerde, kiraya verenin ödemeyi hiçbir kayıt ve koşul ileri sürmeden kabul etmiş olması tespit davası açma hakkının yitirilmesine neden olmayacağı gibi taraflar arasında yeni şartlarla akdedilmiş bir kira sözleşmesinin varlığını kabule de yeterli değildir. </a:t>
            </a:r>
          </a:p>
          <a:p>
            <a:pPr algn="just"/>
            <a:r>
              <a:rPr lang="tr-TR" dirty="0"/>
              <a:t>Bir yıldan uzun süreli kira sözleşmelerinde, her yıl için farklı kira bedelleri belirlenmemiş veya bir artış oranı öngörülmemişse, uzama dönemi gelmediği sürece, sözleşme süresi içinde TBK m. 344/f. 2 uyarınca bir artışın yapılması söz  konusu olmayacaktır.  </a:t>
            </a:r>
          </a:p>
        </p:txBody>
      </p:sp>
    </p:spTree>
    <p:extLst>
      <p:ext uri="{BB962C8B-B14F-4D97-AF65-F5344CB8AC3E}">
        <p14:creationId xmlns:p14="http://schemas.microsoft.com/office/powerpoint/2010/main" val="9928676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E83C82-094D-4D73-9F8B-F14EB16DCF55}"/>
              </a:ext>
            </a:extLst>
          </p:cNvPr>
          <p:cNvSpPr>
            <a:spLocks noGrp="1"/>
          </p:cNvSpPr>
          <p:nvPr>
            <p:ph type="title"/>
          </p:nvPr>
        </p:nvSpPr>
        <p:spPr/>
        <p:txBody>
          <a:bodyPr/>
          <a:lstStyle/>
          <a:p>
            <a:r>
              <a:rPr lang="tr-TR" b="1" dirty="0">
                <a:solidFill>
                  <a:srgbClr val="FF0000"/>
                </a:solidFill>
              </a:rPr>
              <a:t>Kira Bedelinin Belirlenmesi</a:t>
            </a:r>
            <a:endParaRPr lang="tr-TR" dirty="0"/>
          </a:p>
        </p:txBody>
      </p:sp>
      <p:sp>
        <p:nvSpPr>
          <p:cNvPr id="3" name="İçerik Yer Tutucusu 2">
            <a:extLst>
              <a:ext uri="{FF2B5EF4-FFF2-40B4-BE49-F238E27FC236}">
                <a16:creationId xmlns:a16="http://schemas.microsoft.com/office/drawing/2014/main" id="{122732B5-B02A-4D9C-BF12-D1296B366F6A}"/>
              </a:ext>
            </a:extLst>
          </p:cNvPr>
          <p:cNvSpPr>
            <a:spLocks noGrp="1"/>
          </p:cNvSpPr>
          <p:nvPr>
            <p:ph idx="1"/>
          </p:nvPr>
        </p:nvSpPr>
        <p:spPr/>
        <p:txBody>
          <a:bodyPr>
            <a:normAutofit fontScale="77500" lnSpcReduction="20000"/>
          </a:bodyPr>
          <a:lstStyle/>
          <a:p>
            <a:pPr algn="just"/>
            <a:r>
              <a:rPr lang="tr-TR" dirty="0">
                <a:solidFill>
                  <a:srgbClr val="15293F"/>
                </a:solidFill>
              </a:rPr>
              <a:t>18.01.2019 tarihli Resmi </a:t>
            </a:r>
            <a:r>
              <a:rPr lang="tr-TR" dirty="0" err="1">
                <a:solidFill>
                  <a:srgbClr val="15293F"/>
                </a:solidFill>
              </a:rPr>
              <a:t>Gazete’de</a:t>
            </a:r>
            <a:r>
              <a:rPr lang="tr-TR" dirty="0">
                <a:solidFill>
                  <a:srgbClr val="15293F"/>
                </a:solidFill>
              </a:rPr>
              <a:t> yayımlanan 7161 sayılı Torba Yasa’nın 59. maddesi ile; her kira yılında geçerli olacak kira bedellerinin belirlenmesi bakımından on iki aylık ortalamalara göre TÜFE değişim oranının esas alınacağına ilişkin hükmün, kiracının tacir olduğu işyeri kira sözleşmeleri dahil tüm kira sözleşmelerinin </a:t>
            </a:r>
            <a:r>
              <a:rPr lang="tr-TR" b="1" u="sng" dirty="0">
                <a:solidFill>
                  <a:srgbClr val="15293F"/>
                </a:solidFill>
              </a:rPr>
              <a:t>yenilenmesinde uygulanacağı</a:t>
            </a:r>
            <a:r>
              <a:rPr lang="tr-TR" dirty="0">
                <a:solidFill>
                  <a:srgbClr val="15293F"/>
                </a:solidFill>
              </a:rPr>
              <a:t> düzenlenmiştir. Özetlenen hükümler ise </a:t>
            </a:r>
            <a:r>
              <a:rPr lang="tr-TR" b="1" u="sng" dirty="0">
                <a:solidFill>
                  <a:srgbClr val="15293F"/>
                </a:solidFill>
              </a:rPr>
              <a:t>01.01.2019 tarihinden geçerli olmak üzere</a:t>
            </a:r>
            <a:r>
              <a:rPr lang="tr-TR" dirty="0">
                <a:solidFill>
                  <a:srgbClr val="15293F"/>
                </a:solidFill>
              </a:rPr>
              <a:t> Torba Yasa’nın yayım tarihi olan 18.01.2019 tarihinde yürürlüğe girmiştir.  </a:t>
            </a:r>
          </a:p>
          <a:p>
            <a:pPr algn="just"/>
            <a:r>
              <a:rPr lang="tr-TR" dirty="0">
                <a:solidFill>
                  <a:srgbClr val="15293F"/>
                </a:solidFill>
              </a:rPr>
              <a:t>Bununla birlikte; madde gerekçesinde, “59. madde ile, 6217 sayılı Yargı Hizmetlerinin Hızlandırılması Amacıyla Bazı Kanunlarda Değişiklik Yapılmasına Dair Kanunun geçici 2 </a:t>
            </a:r>
            <a:r>
              <a:rPr lang="tr-TR" dirty="0" err="1">
                <a:solidFill>
                  <a:srgbClr val="15293F"/>
                </a:solidFill>
              </a:rPr>
              <a:t>nci</a:t>
            </a:r>
            <a:r>
              <a:rPr lang="tr-TR" dirty="0">
                <a:solidFill>
                  <a:srgbClr val="15293F"/>
                </a:solidFill>
              </a:rPr>
              <a:t> maddesine bir fıkra eklenmek suretiyle kira bedelinin belirlenmesinde tüketici fiyat endeksinin artış oranı olarak belirlenmesinin üretici fiyat endeksinden daha hakkaniyete uygun sonuçlar doğuracağı düşünülerek 6098 sayılı </a:t>
            </a:r>
            <a:r>
              <a:rPr lang="tr-TR" i="1" dirty="0">
                <a:solidFill>
                  <a:srgbClr val="15293F"/>
                </a:solidFill>
              </a:rPr>
              <a:t>Türk Borçlar Kanunim 344 üncü maddesinde yapılan değişikliğin derhal uygulanması öngörülmektedir.” </a:t>
            </a:r>
            <a:r>
              <a:rPr lang="tr-TR" dirty="0">
                <a:solidFill>
                  <a:srgbClr val="15293F"/>
                </a:solidFill>
              </a:rPr>
              <a:t> düzenlemesi yer almaktadır.</a:t>
            </a:r>
          </a:p>
          <a:p>
            <a:endParaRPr lang="tr-TR" dirty="0"/>
          </a:p>
        </p:txBody>
      </p:sp>
    </p:spTree>
    <p:extLst>
      <p:ext uri="{BB962C8B-B14F-4D97-AF65-F5344CB8AC3E}">
        <p14:creationId xmlns:p14="http://schemas.microsoft.com/office/powerpoint/2010/main" val="230039189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180921-EC84-4181-A3A4-0F98B874F319}"/>
              </a:ext>
            </a:extLst>
          </p:cNvPr>
          <p:cNvSpPr>
            <a:spLocks noGrp="1"/>
          </p:cNvSpPr>
          <p:nvPr>
            <p:ph type="title"/>
          </p:nvPr>
        </p:nvSpPr>
        <p:spPr/>
        <p:txBody>
          <a:bodyPr/>
          <a:lstStyle/>
          <a:p>
            <a:r>
              <a:rPr lang="tr-TR" b="1" dirty="0">
                <a:solidFill>
                  <a:srgbClr val="FF0000"/>
                </a:solidFill>
              </a:rPr>
              <a:t>Kira Bedelinin Belirlenmesi</a:t>
            </a:r>
            <a:endParaRPr lang="tr-TR" dirty="0"/>
          </a:p>
        </p:txBody>
      </p:sp>
      <p:sp>
        <p:nvSpPr>
          <p:cNvPr id="3" name="İçerik Yer Tutucusu 2">
            <a:extLst>
              <a:ext uri="{FF2B5EF4-FFF2-40B4-BE49-F238E27FC236}">
                <a16:creationId xmlns:a16="http://schemas.microsoft.com/office/drawing/2014/main" id="{56A137B4-E1A4-41D5-8F26-2F398833B2CD}"/>
              </a:ext>
            </a:extLst>
          </p:cNvPr>
          <p:cNvSpPr>
            <a:spLocks noGrp="1"/>
          </p:cNvSpPr>
          <p:nvPr>
            <p:ph idx="1"/>
          </p:nvPr>
        </p:nvSpPr>
        <p:spPr/>
        <p:txBody>
          <a:bodyPr>
            <a:noAutofit/>
          </a:bodyPr>
          <a:lstStyle/>
          <a:p>
            <a:pPr algn="just"/>
            <a:r>
              <a:rPr lang="tr-TR" sz="2000" dirty="0">
                <a:solidFill>
                  <a:srgbClr val="15293F"/>
                </a:solidFill>
              </a:rPr>
              <a:t>Son mevzuat değişikliği sonrasında bu konuyla ilgili tartışmalar bulunmakla birlikte, Yargıtay kararlarında “Ayrıca, 18.01.2019 tarihli Resmi Gazetede yayınlanan 7161 Sayılı Kanunun 59. maddesiyle 6217 Sayılı Kanunun geçici 2. maddesine; “Bu fıkrayı ihdas eden Kanunla değiştirilen 6098 Sayılı Kanun’un 344. maddesindeki tüketici fiyat endeksindeki </a:t>
            </a:r>
            <a:r>
              <a:rPr lang="tr-TR" sz="2000" dirty="0" err="1">
                <a:solidFill>
                  <a:srgbClr val="15293F"/>
                </a:solidFill>
              </a:rPr>
              <a:t>oniki</a:t>
            </a:r>
            <a:r>
              <a:rPr lang="tr-TR" sz="2000" dirty="0">
                <a:solidFill>
                  <a:srgbClr val="15293F"/>
                </a:solidFill>
              </a:rPr>
              <a:t> aylık ortalamalara göre değişim oranının esas alınacağına ilişkin hüküm, birinci fıkra kapsamında olan kira sözleşmeleri ile akdedilmiş diğer kira sözleşmelerinin </a:t>
            </a:r>
            <a:r>
              <a:rPr lang="tr-TR" sz="1800" dirty="0">
                <a:solidFill>
                  <a:srgbClr val="15293F"/>
                </a:solidFill>
              </a:rPr>
              <a:t>yenilenmesinde</a:t>
            </a:r>
            <a:r>
              <a:rPr lang="tr-TR" sz="2000" dirty="0">
                <a:solidFill>
                  <a:srgbClr val="15293F"/>
                </a:solidFill>
              </a:rPr>
              <a:t> uygulanır.” hükmü eklenerek, </a:t>
            </a:r>
            <a:r>
              <a:rPr lang="tr-TR" sz="2000" b="1" u="sng" dirty="0">
                <a:solidFill>
                  <a:srgbClr val="15293F"/>
                </a:solidFill>
              </a:rPr>
              <a:t>tüm çatılı gayrimenkul kiralarında 01.01.2019 tarihinden itibaren yapılacak kira artışlarının tüketici fiyat endeksindeki </a:t>
            </a:r>
            <a:r>
              <a:rPr lang="tr-TR" sz="2000" b="1" u="sng" dirty="0" err="1">
                <a:solidFill>
                  <a:srgbClr val="15293F"/>
                </a:solidFill>
              </a:rPr>
              <a:t>oniki</a:t>
            </a:r>
            <a:r>
              <a:rPr lang="tr-TR" sz="2000" b="1" u="sng" dirty="0">
                <a:solidFill>
                  <a:srgbClr val="15293F"/>
                </a:solidFill>
              </a:rPr>
              <a:t> aylık ortalamalara göre değişim oranı esas alınarak belirleneceği hüküm altına alınmıştır.” </a:t>
            </a:r>
            <a:r>
              <a:rPr lang="tr-TR" sz="2000" dirty="0">
                <a:solidFill>
                  <a:srgbClr val="15293F"/>
                </a:solidFill>
              </a:rPr>
              <a:t>denilerek tüm çatılı iş yeri kiraları açısından TÜFE artışının uygulanacağı ifade edilmiştir. </a:t>
            </a:r>
            <a:endParaRPr lang="tr-TR" sz="2000" dirty="0"/>
          </a:p>
        </p:txBody>
      </p:sp>
    </p:spTree>
    <p:extLst>
      <p:ext uri="{BB962C8B-B14F-4D97-AF65-F5344CB8AC3E}">
        <p14:creationId xmlns:p14="http://schemas.microsoft.com/office/powerpoint/2010/main" val="258045359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Tespit Davası</a:t>
            </a:r>
          </a:p>
        </p:txBody>
      </p:sp>
      <p:sp>
        <p:nvSpPr>
          <p:cNvPr id="3" name="İçerik Yer Tutucusu 2"/>
          <p:cNvSpPr>
            <a:spLocks noGrp="1"/>
          </p:cNvSpPr>
          <p:nvPr>
            <p:ph idx="1"/>
          </p:nvPr>
        </p:nvSpPr>
        <p:spPr/>
        <p:txBody>
          <a:bodyPr>
            <a:noAutofit/>
          </a:bodyPr>
          <a:lstStyle/>
          <a:p>
            <a:pPr algn="just"/>
            <a:r>
              <a:rPr lang="tr-TR" sz="2800" b="1" dirty="0"/>
              <a:t>MADDE 345- </a:t>
            </a:r>
            <a:r>
              <a:rPr lang="tr-TR" sz="2800" dirty="0"/>
              <a:t>Kira bedelinin belirlenmesine ilişkin dava her zaman açılabilir. Öncelikle belirtmek gerekir ki, taraflar arasında sözleşmede artışa ilişkin bir anlaşma mevcut ise, 3. fıkra uyarınca rayiç bedelin tespit edilmesi hariç, kira bedelinin tespiti davası açılması ihtiyacı çıkmayacaktır. Zira kiracının yapması gereken kira artışı belirlidir. Kiracı duruma göre ya sözleşmedeki artış hükmüne göre ya da tüketici fiyat endeksi oranında artış yapmak suretiyle yeni dönemde kira bedelini ödemelidir. Söz konusu artışı yapmadan kira bedeli ödeyen kiracı temerrüde düşecek ve bu husus bir tahliye sebebi teşkil edebilecektir. </a:t>
            </a:r>
          </a:p>
        </p:txBody>
      </p:sp>
    </p:spTree>
    <p:extLst>
      <p:ext uri="{BB962C8B-B14F-4D97-AF65-F5344CB8AC3E}">
        <p14:creationId xmlns:p14="http://schemas.microsoft.com/office/powerpoint/2010/main" val="21767859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6C8D4B-1A87-87D4-FFC1-4493315E60B9}"/>
              </a:ext>
            </a:extLst>
          </p:cNvPr>
          <p:cNvSpPr>
            <a:spLocks noGrp="1"/>
          </p:cNvSpPr>
          <p:nvPr>
            <p:ph type="title"/>
          </p:nvPr>
        </p:nvSpPr>
        <p:spPr/>
        <p:txBody>
          <a:bodyPr/>
          <a:lstStyle/>
          <a:p>
            <a:r>
              <a:rPr lang="tr-TR" b="1" dirty="0">
                <a:solidFill>
                  <a:srgbClr val="FF0000"/>
                </a:solidFill>
              </a:rPr>
              <a:t>Tespit Davası</a:t>
            </a:r>
            <a:endParaRPr lang="tr-TR" dirty="0"/>
          </a:p>
        </p:txBody>
      </p:sp>
      <p:sp>
        <p:nvSpPr>
          <p:cNvPr id="3" name="İçerik Yer Tutucusu 2">
            <a:extLst>
              <a:ext uri="{FF2B5EF4-FFF2-40B4-BE49-F238E27FC236}">
                <a16:creationId xmlns:a16="http://schemas.microsoft.com/office/drawing/2014/main" id="{2EFC593A-347D-BC4A-7FD1-06AC928A3523}"/>
              </a:ext>
            </a:extLst>
          </p:cNvPr>
          <p:cNvSpPr>
            <a:spLocks noGrp="1"/>
          </p:cNvSpPr>
          <p:nvPr>
            <p:ph idx="1"/>
          </p:nvPr>
        </p:nvSpPr>
        <p:spPr/>
        <p:txBody>
          <a:bodyPr>
            <a:normAutofit lnSpcReduction="10000"/>
          </a:bodyPr>
          <a:lstStyle/>
          <a:p>
            <a:pPr algn="just"/>
            <a:r>
              <a:rPr lang="tr-TR" dirty="0"/>
              <a:t>Diğer bir ifadeyle, kiraya verenin tespit davası açmak yerine 315. maddeye dayanması mümkündür. Nitekim Yargıtay’ın da 818 sayılı Borçlar Kanunu dönemindeki uygulaması da genelde bu yöndedir. Buna karşılık sözleşmede böyle bir artış oranına yer verilmemişse, yapılacak olan artış 344. maddenin 2. fıkrası uyarınca hakim tarafından tespit edileceği için, bir tespit davası açılmalıdır. Aynı husus 3. fıkra uyarınca açılacak olan rayiç bedelin tespiti bakımından da geçerlidir. Bu gibi hallerde karar kesinleşmedikçe, eski kira bedelinin ödenmesi 315. maddenin uygulanmasına imkan tanımayacaktır.</a:t>
            </a:r>
          </a:p>
        </p:txBody>
      </p:sp>
    </p:spTree>
    <p:extLst>
      <p:ext uri="{BB962C8B-B14F-4D97-AF65-F5344CB8AC3E}">
        <p14:creationId xmlns:p14="http://schemas.microsoft.com/office/powerpoint/2010/main" val="322861081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7A01CF-D65F-3747-EAB4-90C7456F0E4F}"/>
              </a:ext>
            </a:extLst>
          </p:cNvPr>
          <p:cNvSpPr>
            <a:spLocks noGrp="1"/>
          </p:cNvSpPr>
          <p:nvPr>
            <p:ph type="title"/>
          </p:nvPr>
        </p:nvSpPr>
        <p:spPr/>
        <p:txBody>
          <a:bodyPr/>
          <a:lstStyle/>
          <a:p>
            <a:r>
              <a:rPr lang="tr-TR" b="1" dirty="0">
                <a:solidFill>
                  <a:srgbClr val="FF0000"/>
                </a:solidFill>
              </a:rPr>
              <a:t>Kira Bedelinin Belirlenmesinde Taraf</a:t>
            </a:r>
          </a:p>
        </p:txBody>
      </p:sp>
      <p:sp>
        <p:nvSpPr>
          <p:cNvPr id="3" name="İçerik Yer Tutucusu 2">
            <a:extLst>
              <a:ext uri="{FF2B5EF4-FFF2-40B4-BE49-F238E27FC236}">
                <a16:creationId xmlns:a16="http://schemas.microsoft.com/office/drawing/2014/main" id="{E0342901-7799-4391-3CA5-E4026F75B02E}"/>
              </a:ext>
            </a:extLst>
          </p:cNvPr>
          <p:cNvSpPr>
            <a:spLocks noGrp="1"/>
          </p:cNvSpPr>
          <p:nvPr>
            <p:ph idx="1"/>
          </p:nvPr>
        </p:nvSpPr>
        <p:spPr/>
        <p:txBody>
          <a:bodyPr>
            <a:normAutofit/>
          </a:bodyPr>
          <a:lstStyle/>
          <a:p>
            <a:pPr algn="just"/>
            <a:r>
              <a:rPr lang="tr-TR" sz="3200" b="0" i="0" u="none" strike="noStrike" baseline="0" dirty="0"/>
              <a:t>Kiraya verenler paylı malik ise, Yargıtay uygulamasına göre paydaş sadece kendi payı kadarı için kira bedelinin belirlenmesi davası açılabilir. (Y. 3.HD.</a:t>
            </a:r>
            <a:r>
              <a:rPr lang="tr-TR" sz="3200" b="0" i="0" u="none" strike="noStrike" dirty="0"/>
              <a:t> T. 21.5.2019, E. 2017/7770 K. 2019/4738.</a:t>
            </a:r>
            <a:r>
              <a:rPr lang="tr-TR" dirty="0"/>
              <a:t> </a:t>
            </a:r>
            <a:r>
              <a:rPr lang="tr-TR" sz="3200" b="0" i="0" u="none" strike="noStrike" baseline="0" dirty="0"/>
              <a:t>Bütün olarak eşya için (ve bütün paydaşları bağlayacak şekilde) kira sözleşmesi akdedilmesi için pay ve paydaş çoğunluğu gereklidir (TMK 691/1); aynı esas kira bedelinin belirlenmesi davası için de geçerli sayılmalıdır. Elbirliği mülkiyetinde ise, maliklerin ilke olarak oybirliğiyle karar vermesi gerekir (TMK 702).</a:t>
            </a:r>
            <a:endParaRPr lang="tr-TR" dirty="0"/>
          </a:p>
        </p:txBody>
      </p:sp>
    </p:spTree>
    <p:extLst>
      <p:ext uri="{BB962C8B-B14F-4D97-AF65-F5344CB8AC3E}">
        <p14:creationId xmlns:p14="http://schemas.microsoft.com/office/powerpoint/2010/main" val="128747442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0D7C24-C01E-E06F-B903-7E79FC14190E}"/>
              </a:ext>
            </a:extLst>
          </p:cNvPr>
          <p:cNvSpPr>
            <a:spLocks noGrp="1"/>
          </p:cNvSpPr>
          <p:nvPr>
            <p:ph type="title"/>
          </p:nvPr>
        </p:nvSpPr>
        <p:spPr/>
        <p:txBody>
          <a:bodyPr/>
          <a:lstStyle/>
          <a:p>
            <a:r>
              <a:rPr lang="tr-TR" b="1" dirty="0">
                <a:solidFill>
                  <a:srgbClr val="FF0000"/>
                </a:solidFill>
              </a:rPr>
              <a:t>Tespit Davası</a:t>
            </a:r>
            <a:endParaRPr lang="tr-TR" dirty="0"/>
          </a:p>
        </p:txBody>
      </p:sp>
      <p:sp>
        <p:nvSpPr>
          <p:cNvPr id="3" name="İçerik Yer Tutucusu 2">
            <a:extLst>
              <a:ext uri="{FF2B5EF4-FFF2-40B4-BE49-F238E27FC236}">
                <a16:creationId xmlns:a16="http://schemas.microsoft.com/office/drawing/2014/main" id="{20C7291C-676A-2C0C-53F3-4130C7CBB304}"/>
              </a:ext>
            </a:extLst>
          </p:cNvPr>
          <p:cNvSpPr>
            <a:spLocks noGrp="1"/>
          </p:cNvSpPr>
          <p:nvPr>
            <p:ph idx="1"/>
          </p:nvPr>
        </p:nvSpPr>
        <p:spPr/>
        <p:txBody>
          <a:bodyPr>
            <a:normAutofit/>
          </a:bodyPr>
          <a:lstStyle/>
          <a:p>
            <a:pPr algn="just"/>
            <a:r>
              <a:rPr lang="tr-TR" dirty="0"/>
              <a:t>Davacının kiracı tarafından açılması halinde hükmün birinci fıkrası uygulama alanı bulmalı ve kiracının bu davayı her zaman için açabileceği kabul edilmelidir.</a:t>
            </a:r>
          </a:p>
          <a:p>
            <a:pPr algn="just"/>
            <a:r>
              <a:rPr lang="tr-TR" dirty="0"/>
              <a:t>Kira konusu yerin el değiştirmesi halinde, önceki kiraya veren tarafından kanunda belirtilen sürede yazılı bildirim yapılmışsa, yeni malik yapılan bu bildirimden yararlanacak ve yeni malikin açtığı kira bedelinin belirlenmesi davasında verilecek karar geçmişe etkili olarak uygulanacaktır.</a:t>
            </a:r>
          </a:p>
        </p:txBody>
      </p:sp>
    </p:spTree>
    <p:extLst>
      <p:ext uri="{BB962C8B-B14F-4D97-AF65-F5344CB8AC3E}">
        <p14:creationId xmlns:p14="http://schemas.microsoft.com/office/powerpoint/2010/main" val="102868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6B7810-C685-4CD9-9939-09A241A210E2}"/>
              </a:ext>
            </a:extLst>
          </p:cNvPr>
          <p:cNvSpPr>
            <a:spLocks noGrp="1"/>
          </p:cNvSpPr>
          <p:nvPr>
            <p:ph type="title"/>
          </p:nvPr>
        </p:nvSpPr>
        <p:spPr/>
        <p:txBody>
          <a:bodyPr/>
          <a:lstStyle/>
          <a:p>
            <a:r>
              <a:rPr lang="tr-TR" b="1" dirty="0">
                <a:solidFill>
                  <a:srgbClr val="FF0000"/>
                </a:solidFill>
              </a:rPr>
              <a:t>Kiracının Kira Bedelini Ödememesi ve Sonuçları</a:t>
            </a:r>
          </a:p>
        </p:txBody>
      </p:sp>
      <p:sp>
        <p:nvSpPr>
          <p:cNvPr id="3" name="İçerik Yer Tutucusu 2">
            <a:extLst>
              <a:ext uri="{FF2B5EF4-FFF2-40B4-BE49-F238E27FC236}">
                <a16:creationId xmlns:a16="http://schemas.microsoft.com/office/drawing/2014/main" id="{EE40AA2C-682F-4F19-90F9-48ADEDC73021}"/>
              </a:ext>
            </a:extLst>
          </p:cNvPr>
          <p:cNvSpPr>
            <a:spLocks noGrp="1"/>
          </p:cNvSpPr>
          <p:nvPr>
            <p:ph idx="1"/>
          </p:nvPr>
        </p:nvSpPr>
        <p:spPr/>
        <p:txBody>
          <a:bodyPr/>
          <a:lstStyle/>
          <a:p>
            <a:pPr algn="just"/>
            <a:r>
              <a:rPr lang="tr-TR" u="sng" dirty="0">
                <a:cs typeface="Times New Roman" pitchFamily="18" charset="0"/>
              </a:rPr>
              <a:t>Konut ve çatılı işyeri kiralarında, </a:t>
            </a:r>
            <a:r>
              <a:rPr lang="tr-TR" b="1" u="sng" dirty="0">
                <a:cs typeface="Times New Roman" pitchFamily="18" charset="0"/>
              </a:rPr>
              <a:t>kira bedelinin zamanında ödenmemesi hâlinde ceza koşulu ödeneceğine veya sonraki kira bedellerinin muaccel olacağına ilişkin anlaşmalar geçersizdir </a:t>
            </a:r>
            <a:r>
              <a:rPr lang="tr-TR" u="sng" dirty="0">
                <a:cs typeface="Times New Roman" pitchFamily="18" charset="0"/>
              </a:rPr>
              <a:t>(TBK m. 346). Adi kira sözleşmesinde bu tür hükümler getirilebilir. </a:t>
            </a:r>
          </a:p>
          <a:p>
            <a:endParaRPr lang="tr-TR" dirty="0"/>
          </a:p>
        </p:txBody>
      </p:sp>
    </p:spTree>
    <p:extLst>
      <p:ext uri="{BB962C8B-B14F-4D97-AF65-F5344CB8AC3E}">
        <p14:creationId xmlns:p14="http://schemas.microsoft.com/office/powerpoint/2010/main" val="265805770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Tespit Davası</a:t>
            </a:r>
            <a:endParaRPr lang="tr-TR" b="1" dirty="0"/>
          </a:p>
        </p:txBody>
      </p:sp>
      <p:sp>
        <p:nvSpPr>
          <p:cNvPr id="3" name="İçerik Yer Tutucusu 2"/>
          <p:cNvSpPr>
            <a:spLocks noGrp="1"/>
          </p:cNvSpPr>
          <p:nvPr>
            <p:ph idx="1"/>
          </p:nvPr>
        </p:nvSpPr>
        <p:spPr/>
        <p:txBody>
          <a:bodyPr>
            <a:normAutofit fontScale="92500" lnSpcReduction="10000"/>
          </a:bodyPr>
          <a:lstStyle/>
          <a:p>
            <a:pPr algn="just"/>
            <a:r>
              <a:rPr lang="tr-TR" dirty="0"/>
              <a:t>Ancak, bu dava, yeni dönemin başlangıcından en geç otuz gün önceki bir tarihte açıldığı ya da kiraya veren tarafından bu süre içinde kira bedelinin artırılacağına ilişkin olarak kiracıya yazılı bildirimde bulunulmuş olması koşuluyla, izleyen yeni kira dönemi sonuna kadar açıldığı takdirde, mahkemece belirlenecek kira bedeli, bu yeni kira döneminin başlangıcından itibaren kiracıyı bağlar.</a:t>
            </a:r>
          </a:p>
          <a:p>
            <a:pPr algn="just"/>
            <a:r>
              <a:rPr lang="tr-TR" dirty="0"/>
              <a:t>Sözleşmede yeni kira döneminde kira bedelinin artırılacağına ilişkin bir hüküm varsa, yeni kira döneminin sonuna kadar açılacak davada mahkemece belirlenecek kira bedeli de, bu yeni dönemin başlangıcından itibaren geçerli olur.</a:t>
            </a:r>
          </a:p>
          <a:p>
            <a:endParaRPr lang="tr-TR" dirty="0"/>
          </a:p>
        </p:txBody>
      </p:sp>
    </p:spTree>
    <p:extLst>
      <p:ext uri="{BB962C8B-B14F-4D97-AF65-F5344CB8AC3E}">
        <p14:creationId xmlns:p14="http://schemas.microsoft.com/office/powerpoint/2010/main" val="95600765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76D8F3-A288-9010-4440-880238424DBF}"/>
              </a:ext>
            </a:extLst>
          </p:cNvPr>
          <p:cNvSpPr>
            <a:spLocks noGrp="1"/>
          </p:cNvSpPr>
          <p:nvPr>
            <p:ph type="title"/>
          </p:nvPr>
        </p:nvSpPr>
        <p:spPr/>
        <p:txBody>
          <a:bodyPr/>
          <a:lstStyle/>
          <a:p>
            <a:r>
              <a:rPr lang="tr-TR" b="1" dirty="0">
                <a:solidFill>
                  <a:srgbClr val="FF0000"/>
                </a:solidFill>
              </a:rPr>
              <a:t>TBK m. 345/f. 3</a:t>
            </a:r>
          </a:p>
        </p:txBody>
      </p:sp>
      <p:sp>
        <p:nvSpPr>
          <p:cNvPr id="3" name="İçerik Yer Tutucusu 2">
            <a:extLst>
              <a:ext uri="{FF2B5EF4-FFF2-40B4-BE49-F238E27FC236}">
                <a16:creationId xmlns:a16="http://schemas.microsoft.com/office/drawing/2014/main" id="{A7A425FC-B109-897A-DA1C-B5AB5037801C}"/>
              </a:ext>
            </a:extLst>
          </p:cNvPr>
          <p:cNvSpPr>
            <a:spLocks noGrp="1"/>
          </p:cNvSpPr>
          <p:nvPr>
            <p:ph idx="1"/>
          </p:nvPr>
        </p:nvSpPr>
        <p:spPr/>
        <p:txBody>
          <a:bodyPr>
            <a:normAutofit/>
          </a:bodyPr>
          <a:lstStyle/>
          <a:p>
            <a:pPr algn="just"/>
            <a:r>
              <a:rPr lang="tr-TR" dirty="0"/>
              <a:t>TBK. m. 345 f. 3’te belirtilen durum, sözleşmede yeni kira döneminde kira bedelinin artacağına ilişkin bir hüküm bulunmakla birlikte, bu sözleşme hükmünün artış oranını göstermemesidir. Bir başka deyişle, kira sözleşmesi yapılırken yeni kira dönemlerinde artışın gerçekleşeceğine ilişkin genel ve götürü bir ihtar yapılması durumu ele alınmıştır. Böyle bir sözleşme hükmü varsa, her yeni kira döneminin başlamasına en az otuz gün kala kira tespit davası açmak veya böyle bir dava açılacağını kiracıya bildirmek gereksizleşecektir. </a:t>
            </a:r>
          </a:p>
        </p:txBody>
      </p:sp>
    </p:spTree>
    <p:extLst>
      <p:ext uri="{BB962C8B-B14F-4D97-AF65-F5344CB8AC3E}">
        <p14:creationId xmlns:p14="http://schemas.microsoft.com/office/powerpoint/2010/main" val="148592206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TBK m. 345/f. 3</a:t>
            </a:r>
            <a:endParaRPr lang="tr-TR" dirty="0"/>
          </a:p>
        </p:txBody>
      </p:sp>
      <p:sp>
        <p:nvSpPr>
          <p:cNvPr id="3" name="İçerik Yer Tutucusu 2"/>
          <p:cNvSpPr>
            <a:spLocks noGrp="1"/>
          </p:cNvSpPr>
          <p:nvPr>
            <p:ph idx="1"/>
          </p:nvPr>
        </p:nvSpPr>
        <p:spPr/>
        <p:txBody>
          <a:bodyPr>
            <a:normAutofit lnSpcReduction="10000"/>
          </a:bodyPr>
          <a:lstStyle/>
          <a:p>
            <a:pPr algn="just"/>
            <a:r>
              <a:rPr lang="tr-TR" dirty="0"/>
              <a:t>Her yeni kira döneminde, bu dönemin içinde herhangi bir tarihte açılan davada, dönemin başından itibaren geçerli olacak şekilde kira bedelinin tespiti istenebilecektir. Yeni kira dönemlerinde kira bedelinin artacağına ilişkin götürü bir biçimde uyarılmış olan kiracı, böyle bir artışı istemiyorsa, yeni dönemin başlangıcına en az otuz gün kala bir kere daha uyarılmayı beklemeden, sözleşmenin uzamasını engelleyecek yönde beyanda bulunmalıdır. Aksi takdirde, yeni dönemin içinde herhangi bir tarihte açılan davada verilen hükmün, dönem başından itibaren etkili olmasını kabullenmiş olur. </a:t>
            </a:r>
          </a:p>
          <a:p>
            <a:endParaRPr lang="tr-TR" dirty="0"/>
          </a:p>
        </p:txBody>
      </p:sp>
    </p:spTree>
    <p:extLst>
      <p:ext uri="{BB962C8B-B14F-4D97-AF65-F5344CB8AC3E}">
        <p14:creationId xmlns:p14="http://schemas.microsoft.com/office/powerpoint/2010/main" val="255920924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724564-C1C7-0ECE-DF50-664886E697A1}"/>
              </a:ext>
            </a:extLst>
          </p:cNvPr>
          <p:cNvSpPr>
            <a:spLocks noGrp="1"/>
          </p:cNvSpPr>
          <p:nvPr>
            <p:ph type="title"/>
          </p:nvPr>
        </p:nvSpPr>
        <p:spPr/>
        <p:txBody>
          <a:bodyPr/>
          <a:lstStyle/>
          <a:p>
            <a:r>
              <a:rPr lang="tr-TR" b="1" dirty="0">
                <a:solidFill>
                  <a:srgbClr val="FF0000"/>
                </a:solidFill>
              </a:rPr>
              <a:t>Tespit Davası</a:t>
            </a:r>
            <a:endParaRPr lang="tr-TR" dirty="0"/>
          </a:p>
        </p:txBody>
      </p:sp>
      <p:sp>
        <p:nvSpPr>
          <p:cNvPr id="3" name="İçerik Yer Tutucusu 2">
            <a:extLst>
              <a:ext uri="{FF2B5EF4-FFF2-40B4-BE49-F238E27FC236}">
                <a16:creationId xmlns:a16="http://schemas.microsoft.com/office/drawing/2014/main" id="{D774FAE3-E140-B9AE-8AE8-DDAC1CE0859D}"/>
              </a:ext>
            </a:extLst>
          </p:cNvPr>
          <p:cNvSpPr>
            <a:spLocks noGrp="1"/>
          </p:cNvSpPr>
          <p:nvPr>
            <p:ph idx="1"/>
          </p:nvPr>
        </p:nvSpPr>
        <p:spPr/>
        <p:txBody>
          <a:bodyPr>
            <a:normAutofit/>
          </a:bodyPr>
          <a:lstStyle/>
          <a:p>
            <a:pPr algn="just"/>
            <a:r>
              <a:rPr lang="tr-TR" sz="3200" b="0" i="0" u="none" strike="noStrike" baseline="0" dirty="0"/>
              <a:t>Kira bedelinin artırılacağına ilişkin kiraya veren tarafından kiracıya bildirimde bulunulduğunda, kiracı TBK 347/1, c. 1 ’deki imkândan yararlanarak (sözleşmesinden sonra ermesinden on beş gün önce bildirimde bulunarak) sözleşmeyi feshedebilir. Fakat, dava açıldıktan sonra kiracı kiralananı geri verse (ve kiralananı tahliye etse) dahi dava reddedilmez ve hâkim “belirleme” talep edilen dönemde kiracının kiralananı kullandığı süre için geçerli olmak üzere bir karar verir.</a:t>
            </a:r>
            <a:endParaRPr lang="tr-TR" dirty="0"/>
          </a:p>
        </p:txBody>
      </p:sp>
    </p:spTree>
    <p:extLst>
      <p:ext uri="{BB962C8B-B14F-4D97-AF65-F5344CB8AC3E}">
        <p14:creationId xmlns:p14="http://schemas.microsoft.com/office/powerpoint/2010/main" val="245472870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465715-2E99-00E6-269E-F20D909CAEC0}"/>
              </a:ext>
            </a:extLst>
          </p:cNvPr>
          <p:cNvSpPr>
            <a:spLocks noGrp="1"/>
          </p:cNvSpPr>
          <p:nvPr>
            <p:ph type="title"/>
          </p:nvPr>
        </p:nvSpPr>
        <p:spPr/>
        <p:txBody>
          <a:bodyPr/>
          <a:lstStyle/>
          <a:p>
            <a:r>
              <a:rPr lang="tr-TR" b="1" dirty="0">
                <a:solidFill>
                  <a:srgbClr val="FF0000"/>
                </a:solidFill>
              </a:rPr>
              <a:t>Yazılı Bildirim</a:t>
            </a:r>
          </a:p>
        </p:txBody>
      </p:sp>
      <p:sp>
        <p:nvSpPr>
          <p:cNvPr id="3" name="İçerik Yer Tutucusu 2">
            <a:extLst>
              <a:ext uri="{FF2B5EF4-FFF2-40B4-BE49-F238E27FC236}">
                <a16:creationId xmlns:a16="http://schemas.microsoft.com/office/drawing/2014/main" id="{37294C5C-44A6-BAFE-94EA-676AA56B0F94}"/>
              </a:ext>
            </a:extLst>
          </p:cNvPr>
          <p:cNvSpPr>
            <a:spLocks noGrp="1"/>
          </p:cNvSpPr>
          <p:nvPr>
            <p:ph idx="1"/>
          </p:nvPr>
        </p:nvSpPr>
        <p:spPr/>
        <p:txBody>
          <a:bodyPr>
            <a:normAutofit fontScale="92500" lnSpcReduction="20000"/>
          </a:bodyPr>
          <a:lstStyle/>
          <a:p>
            <a:pPr algn="just"/>
            <a:r>
              <a:rPr lang="tr-TR" dirty="0"/>
              <a:t>Kiracıya yapılan yazılı bildirimde istenilen kira bedelinin açıklanmaması yapılan bildirimi geçersiz kılmaz. Çünkü kira bedeli ancak hâkim tarafından belirlenebilir. Yine yapılan yazılı bildirimde fahiş kira bedeli talep edilmesi ve kira başlangıç tarihinin yanlış yazılması da bildirimin geçerliliğine etki etmemektedir. Kiracıya yapılan yazılı bildirim üzerine kiracı talep edilen kira bedelini derhal kabul etmediği sürece, kiraya veren bildirimde talep edilen bedel ile bağlı olmayacaktır. Kiracıya yapılan bildirim süresinde yapılmışsa, kira bedelinin belirlenmesi davasının artırım istenen dönemin sonuna kadar açılması gerekir. Bununla birlikte kiracıya yapılan bildirim tespiti istenen dönem için geçerlidir. Başka bir deyişle, yazılı bildirime tespiti istenen dönem için dayanılabilir.</a:t>
            </a:r>
          </a:p>
        </p:txBody>
      </p:sp>
    </p:spTree>
    <p:extLst>
      <p:ext uri="{BB962C8B-B14F-4D97-AF65-F5344CB8AC3E}">
        <p14:creationId xmlns:p14="http://schemas.microsoft.com/office/powerpoint/2010/main" val="163930499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Talebin Islah Edilememesi</a:t>
            </a:r>
          </a:p>
        </p:txBody>
      </p:sp>
      <p:sp>
        <p:nvSpPr>
          <p:cNvPr id="3" name="İçerik Yer Tutucusu 2"/>
          <p:cNvSpPr>
            <a:spLocks noGrp="1"/>
          </p:cNvSpPr>
          <p:nvPr>
            <p:ph idx="1"/>
          </p:nvPr>
        </p:nvSpPr>
        <p:spPr/>
        <p:txBody>
          <a:bodyPr/>
          <a:lstStyle/>
          <a:p>
            <a:pPr algn="just"/>
            <a:r>
              <a:rPr lang="tr-TR" dirty="0"/>
              <a:t>Yargıtay’a göre, kira tespit davalarında davacı, yeni dönemde uygulanmasını istediği kira bedeline ilişkin talebini başlangıçta tam olarak belirtmek zorunda olup tespitine karar verilmesi talep edilen kira miktarının sonradan ıslah edilerek değiştirilmesi mümkün değildir. YHGK, T. 16.3.2021, E. 2017/2792 K. 2021/267; Y. 3.HD. T. 4.10.2018, E. 2017/3835, K. 2018/9602.</a:t>
            </a:r>
          </a:p>
        </p:txBody>
      </p:sp>
    </p:spTree>
    <p:extLst>
      <p:ext uri="{BB962C8B-B14F-4D97-AF65-F5344CB8AC3E}">
        <p14:creationId xmlns:p14="http://schemas.microsoft.com/office/powerpoint/2010/main" val="251435400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01356F-C642-A5C4-FEA3-C6F775848074}"/>
              </a:ext>
            </a:extLst>
          </p:cNvPr>
          <p:cNvSpPr>
            <a:spLocks noGrp="1"/>
          </p:cNvSpPr>
          <p:nvPr>
            <p:ph type="title"/>
          </p:nvPr>
        </p:nvSpPr>
        <p:spPr/>
        <p:txBody>
          <a:bodyPr>
            <a:normAutofit fontScale="90000"/>
          </a:bodyPr>
          <a:lstStyle/>
          <a:p>
            <a:r>
              <a:rPr lang="tr-TR" b="1" i="0" dirty="0">
                <a:solidFill>
                  <a:srgbClr val="484848"/>
                </a:solidFill>
                <a:effectLst/>
                <a:latin typeface="Arial" panose="020B0604020202020204" pitchFamily="34" charset="0"/>
              </a:rPr>
              <a:t> </a:t>
            </a:r>
            <a:r>
              <a:rPr lang="tr-TR" sz="4000" b="1" i="0" dirty="0">
                <a:solidFill>
                  <a:srgbClr val="FF0000"/>
                </a:solidFill>
                <a:effectLst/>
                <a:latin typeface="Arial" panose="020B0604020202020204" pitchFamily="34" charset="0"/>
              </a:rPr>
              <a:t>Kira Bedelinin Belirlenmesi Kararı ve Sonuçları</a:t>
            </a:r>
            <a:br>
              <a:rPr lang="tr-TR" b="1" i="0" dirty="0">
                <a:solidFill>
                  <a:srgbClr val="484848"/>
                </a:solidFill>
                <a:effectLst/>
                <a:latin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950B58F7-D486-2542-B255-C2E0E4873E10}"/>
              </a:ext>
            </a:extLst>
          </p:cNvPr>
          <p:cNvSpPr>
            <a:spLocks noGrp="1"/>
          </p:cNvSpPr>
          <p:nvPr>
            <p:ph idx="1"/>
          </p:nvPr>
        </p:nvSpPr>
        <p:spPr/>
        <p:txBody>
          <a:bodyPr>
            <a:normAutofit fontScale="77500" lnSpcReduction="20000"/>
          </a:bodyPr>
          <a:lstStyle/>
          <a:p>
            <a:pPr algn="just"/>
            <a:r>
              <a:rPr lang="tr-TR" dirty="0"/>
              <a:t>Kira bedelinin belirlenmesi davası sonucunda aylık kira bedelinin belirlenmesine karar verilir. HMK’nın 26. maddesinde düzenlenen taleple bağlılık ilkesi uyarınca belirlenen kira bedelinin tahsiline karar verilmesi mümkün değildir. Mahkemece verilen kira bedelinin belirlenmesi kararı, kesin hüküm ve kesin delil teşkil eder.</a:t>
            </a:r>
          </a:p>
          <a:p>
            <a:pPr algn="just"/>
            <a:r>
              <a:rPr lang="tr-TR" dirty="0"/>
              <a:t>Kira bedelinin belirlenmesi davasında davacı, dava dilekçesinde belirlenecek kira bedeli ile belirlenen kira bedelinin hangi tarihten itibaren kiracıyı bağlayacağını talep etmiş ise hâkimin hem kira bedelini belirlemesi hem de kiracının sorumlu olacağı tarihi kararında göstermesi gerekir. Ancak kiraya verenin bu yönde bir talebi yoksa hâkimin bu hususta karar vermemesi gerekir. Bu konu 1966 tarihli İçtihadı Birleştirme Kararı’nda düzenlenmiştir. Mahkeme tarafından verilen karar, açık ve net olmalıdır. Yeni dönemde uygulanacak kira bedelinin ne kadar olduğu, belirlenen bedelin net ya da brüt tutar olduğu kararda açıkça belirtilmelidir.</a:t>
            </a:r>
          </a:p>
        </p:txBody>
      </p:sp>
    </p:spTree>
    <p:extLst>
      <p:ext uri="{BB962C8B-B14F-4D97-AF65-F5344CB8AC3E}">
        <p14:creationId xmlns:p14="http://schemas.microsoft.com/office/powerpoint/2010/main" val="75763532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06AB51-797A-A9D3-D54D-BFA79808F71C}"/>
              </a:ext>
            </a:extLst>
          </p:cNvPr>
          <p:cNvSpPr>
            <a:spLocks noGrp="1"/>
          </p:cNvSpPr>
          <p:nvPr>
            <p:ph type="title"/>
          </p:nvPr>
        </p:nvSpPr>
        <p:spPr/>
        <p:txBody>
          <a:bodyPr>
            <a:normAutofit/>
          </a:bodyPr>
          <a:lstStyle/>
          <a:p>
            <a:r>
              <a:rPr lang="tr-TR" sz="3600" b="1" i="0" dirty="0">
                <a:solidFill>
                  <a:srgbClr val="FF0000"/>
                </a:solidFill>
                <a:effectLst/>
                <a:latin typeface="Arial" panose="020B0604020202020204" pitchFamily="34" charset="0"/>
              </a:rPr>
              <a:t>Kira Bedelinin Belirlenmesi Kararı ve Sonuçları</a:t>
            </a:r>
            <a:endParaRPr lang="tr-TR" sz="3600" dirty="0"/>
          </a:p>
        </p:txBody>
      </p:sp>
      <p:sp>
        <p:nvSpPr>
          <p:cNvPr id="3" name="İçerik Yer Tutucusu 2">
            <a:extLst>
              <a:ext uri="{FF2B5EF4-FFF2-40B4-BE49-F238E27FC236}">
                <a16:creationId xmlns:a16="http://schemas.microsoft.com/office/drawing/2014/main" id="{4BCDB7AB-19CD-A23C-AFF5-8CBD1D60A028}"/>
              </a:ext>
            </a:extLst>
          </p:cNvPr>
          <p:cNvSpPr>
            <a:spLocks noGrp="1"/>
          </p:cNvSpPr>
          <p:nvPr>
            <p:ph idx="1"/>
          </p:nvPr>
        </p:nvSpPr>
        <p:spPr/>
        <p:txBody>
          <a:bodyPr>
            <a:normAutofit/>
          </a:bodyPr>
          <a:lstStyle/>
          <a:p>
            <a:pPr algn="just"/>
            <a:r>
              <a:rPr lang="tr-TR" dirty="0"/>
              <a:t>Kira bedelinin belirlenmesi davası sonucunda belirlenen kira bedeli Gelir Vergisi Stopajı ve Katma Değer Vergisini içerisinde barındırır. Bir diğer değişle, KDV ve stopajın düşülerek kira bedelinin belirlenmesi mümkün değildir. Zira vergiler kira bedelinin belirlenmesinde dikkate alınacak unsurlardan değildir. Bu nedenle hâkim, tarafların bu yöndeki anlaşmalarını dikkate almaksızın kira bedelini KDV ve stopajı dâhil ederek belirlemelidir.</a:t>
            </a:r>
          </a:p>
        </p:txBody>
      </p:sp>
    </p:spTree>
    <p:extLst>
      <p:ext uri="{BB962C8B-B14F-4D97-AF65-F5344CB8AC3E}">
        <p14:creationId xmlns:p14="http://schemas.microsoft.com/office/powerpoint/2010/main" val="241167879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1C7E8B-BF91-CCD0-455D-5DD4CAF23376}"/>
              </a:ext>
            </a:extLst>
          </p:cNvPr>
          <p:cNvSpPr>
            <a:spLocks noGrp="1"/>
          </p:cNvSpPr>
          <p:nvPr>
            <p:ph type="title"/>
          </p:nvPr>
        </p:nvSpPr>
        <p:spPr/>
        <p:txBody>
          <a:bodyPr>
            <a:normAutofit fontScale="90000"/>
          </a:bodyPr>
          <a:lstStyle/>
          <a:p>
            <a:r>
              <a:rPr lang="tr-TR" sz="4400" b="1" i="0" dirty="0">
                <a:solidFill>
                  <a:srgbClr val="FF0000"/>
                </a:solidFill>
                <a:effectLst/>
                <a:latin typeface="Arial" panose="020B0604020202020204" pitchFamily="34" charset="0"/>
              </a:rPr>
              <a:t>Kira Bedelinin Belirlenmesi Kararı ve Sonuçları</a:t>
            </a:r>
            <a:endParaRPr lang="tr-TR" dirty="0"/>
          </a:p>
        </p:txBody>
      </p:sp>
      <p:sp>
        <p:nvSpPr>
          <p:cNvPr id="3" name="İçerik Yer Tutucusu 2">
            <a:extLst>
              <a:ext uri="{FF2B5EF4-FFF2-40B4-BE49-F238E27FC236}">
                <a16:creationId xmlns:a16="http://schemas.microsoft.com/office/drawing/2014/main" id="{9CB5C7C7-1457-5AEA-9212-44E904BC981B}"/>
              </a:ext>
            </a:extLst>
          </p:cNvPr>
          <p:cNvSpPr>
            <a:spLocks noGrp="1"/>
          </p:cNvSpPr>
          <p:nvPr>
            <p:ph idx="1"/>
          </p:nvPr>
        </p:nvSpPr>
        <p:spPr/>
        <p:txBody>
          <a:bodyPr>
            <a:normAutofit/>
          </a:bodyPr>
          <a:lstStyle/>
          <a:p>
            <a:pPr algn="just"/>
            <a:r>
              <a:rPr lang="tr-TR" dirty="0"/>
              <a:t>Kira bedelinin belirlenmesi davasında kira bedelinin belirlenmesinin yanında kira alacağının tahsilinin talep edilmesi mümkün değildir. Aksi yönde karar verilmesi hukukun izin verdiği sınırların aşılması niteliğinde olup bozma sebebidir. Kira bedelinin belirlenmesi talebi ile kira alacağının tahsili talebi ayrı davaların konusunu oluşturur.</a:t>
            </a:r>
          </a:p>
        </p:txBody>
      </p:sp>
    </p:spTree>
    <p:extLst>
      <p:ext uri="{BB962C8B-B14F-4D97-AF65-F5344CB8AC3E}">
        <p14:creationId xmlns:p14="http://schemas.microsoft.com/office/powerpoint/2010/main" val="140039858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latin typeface="Arial" panose="020B0604020202020204" pitchFamily="34" charset="0"/>
              </a:rPr>
              <a:t>Kira Bedelinin Belirlenmesi Kararı ve Sonuçları</a:t>
            </a:r>
            <a:endParaRPr lang="tr-TR" dirty="0"/>
          </a:p>
        </p:txBody>
      </p:sp>
      <p:sp>
        <p:nvSpPr>
          <p:cNvPr id="3" name="İçerik Yer Tutucusu 2"/>
          <p:cNvSpPr>
            <a:spLocks noGrp="1"/>
          </p:cNvSpPr>
          <p:nvPr>
            <p:ph idx="1"/>
          </p:nvPr>
        </p:nvSpPr>
        <p:spPr/>
        <p:txBody>
          <a:bodyPr/>
          <a:lstStyle/>
          <a:p>
            <a:pPr algn="just"/>
            <a:r>
              <a:rPr lang="tr-TR" dirty="0"/>
              <a:t> Bu iki talebin aynı davada ileri sürülmesi halinde, mahkemece davaların ayrılmasına karar verilmesi gerekir. Ayrıca böyle bir durumda kira bedelinin belirlenmesi, kira alacağı davası için ön sorun teşkil edeceğinden kira bedelinin belirlenmesi davası bekletici mesele yapılmalı ve bu davada belirlenecek kira bedeline göre kira alacağı davasına devam edilmelidir.</a:t>
            </a:r>
          </a:p>
          <a:p>
            <a:pPr marL="0" indent="0">
              <a:buNone/>
            </a:pPr>
            <a:endParaRPr lang="tr-TR" dirty="0"/>
          </a:p>
        </p:txBody>
      </p:sp>
    </p:spTree>
    <p:extLst>
      <p:ext uri="{BB962C8B-B14F-4D97-AF65-F5344CB8AC3E}">
        <p14:creationId xmlns:p14="http://schemas.microsoft.com/office/powerpoint/2010/main" val="892781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2A3A00-F4D2-1F96-AC46-335D0BD4A8C4}"/>
              </a:ext>
            </a:extLst>
          </p:cNvPr>
          <p:cNvSpPr>
            <a:spLocks noGrp="1"/>
          </p:cNvSpPr>
          <p:nvPr>
            <p:ph type="title"/>
          </p:nvPr>
        </p:nvSpPr>
        <p:spPr/>
        <p:txBody>
          <a:bodyPr/>
          <a:lstStyle/>
          <a:p>
            <a:r>
              <a:rPr lang="tr-TR" b="1" dirty="0">
                <a:solidFill>
                  <a:srgbClr val="FF0000"/>
                </a:solidFill>
              </a:rPr>
              <a:t>Yan Giderler</a:t>
            </a:r>
          </a:p>
        </p:txBody>
      </p:sp>
      <p:sp>
        <p:nvSpPr>
          <p:cNvPr id="3" name="İçerik Yer Tutucusu 2">
            <a:extLst>
              <a:ext uri="{FF2B5EF4-FFF2-40B4-BE49-F238E27FC236}">
                <a16:creationId xmlns:a16="http://schemas.microsoft.com/office/drawing/2014/main" id="{C212BFC2-59B2-AE48-0141-CE4EDD6C7997}"/>
              </a:ext>
            </a:extLst>
          </p:cNvPr>
          <p:cNvSpPr>
            <a:spLocks noGrp="1"/>
          </p:cNvSpPr>
          <p:nvPr>
            <p:ph idx="1"/>
          </p:nvPr>
        </p:nvSpPr>
        <p:spPr/>
        <p:txBody>
          <a:bodyPr/>
          <a:lstStyle/>
          <a:p>
            <a:pPr algn="just"/>
            <a:r>
              <a:rPr lang="tr-TR" dirty="0"/>
              <a:t>Yan giderlerin ne olduğu konusunda Kanun’da herhangi bir hüküm ya da açıklık bulunmamaktadır. Türk Borçlar Kanunu’nun 317’nci maddesinde, kiralananın olağan kullanımı için gerekli temizlik ve bakım giderlerinin kiracı tarafından ödenmesi gerektiği belirtilmiştir. Buna göre, olağan kullanım için gerekli olan temizlik ve bakım giderleri haricinde kalan ve kiralananın kullanımıyla ilgili olan giderler yan gider olarak nitelendirilebilir.</a:t>
            </a:r>
          </a:p>
        </p:txBody>
      </p:sp>
    </p:spTree>
    <p:extLst>
      <p:ext uri="{BB962C8B-B14F-4D97-AF65-F5344CB8AC3E}">
        <p14:creationId xmlns:p14="http://schemas.microsoft.com/office/powerpoint/2010/main" val="178992464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828884-A9C5-998C-E2B8-23D5DC536D77}"/>
              </a:ext>
            </a:extLst>
          </p:cNvPr>
          <p:cNvSpPr>
            <a:spLocks noGrp="1"/>
          </p:cNvSpPr>
          <p:nvPr>
            <p:ph type="title"/>
          </p:nvPr>
        </p:nvSpPr>
        <p:spPr/>
        <p:txBody>
          <a:bodyPr>
            <a:normAutofit/>
          </a:bodyPr>
          <a:lstStyle/>
          <a:p>
            <a:r>
              <a:rPr lang="tr-TR" sz="3600" b="1" i="0" dirty="0">
                <a:solidFill>
                  <a:srgbClr val="FF0000"/>
                </a:solidFill>
                <a:effectLst/>
                <a:latin typeface="Arial" panose="020B0604020202020204" pitchFamily="34" charset="0"/>
              </a:rPr>
              <a:t>Kira Bedelinin Belirlenmesi Kararı ve Sonuçları</a:t>
            </a:r>
            <a:endParaRPr lang="tr-TR" sz="3600" dirty="0"/>
          </a:p>
        </p:txBody>
      </p:sp>
      <p:sp>
        <p:nvSpPr>
          <p:cNvPr id="3" name="İçerik Yer Tutucusu 2">
            <a:extLst>
              <a:ext uri="{FF2B5EF4-FFF2-40B4-BE49-F238E27FC236}">
                <a16:creationId xmlns:a16="http://schemas.microsoft.com/office/drawing/2014/main" id="{561F39AF-0E51-7FA4-45A6-89692E0D60B6}"/>
              </a:ext>
            </a:extLst>
          </p:cNvPr>
          <p:cNvSpPr>
            <a:spLocks noGrp="1"/>
          </p:cNvSpPr>
          <p:nvPr>
            <p:ph idx="1"/>
          </p:nvPr>
        </p:nvSpPr>
        <p:spPr/>
        <p:txBody>
          <a:bodyPr>
            <a:normAutofit fontScale="85000" lnSpcReduction="10000"/>
          </a:bodyPr>
          <a:lstStyle/>
          <a:p>
            <a:pPr algn="just"/>
            <a:r>
              <a:rPr lang="tr-TR" dirty="0"/>
              <a:t>Kira sözleşmesinin tarafları kira bedelinin belirlenmesi için mahkemeye başvurduğunda, kiracı arttırılması istenilen ve karar verilecek bedeli ödemeye başlasa dahi mahkemece kira bedelinin belirlenmesine yönelik karar verilmesi gerekir.</a:t>
            </a:r>
          </a:p>
          <a:p>
            <a:pPr algn="just"/>
            <a:r>
              <a:rPr lang="tr-TR" dirty="0"/>
              <a:t>Kira bedelinin belirlenmesi davasında tarafların isteği doğrultusunda belirlenecek kira bedelinin hangi tarihten itibaren tarafları bağlayacağı kararda gösterilir. Ancak tarafların bu yönde bir isteği bulunmuyorsa, geçerlilik tarihinin kararda gösterilmesine gerek yoktur. Buna yönelik talep dava dilekçesinde veya duruşma esnasında ileri sürülebilir. Davalı taraf, davacının bildirdiği geçerlilik tarihini kabul etmediği takdirde geçerlilik tarihinin hangi tarih olduğunu ispat etmesi gerekir.</a:t>
            </a:r>
          </a:p>
        </p:txBody>
      </p:sp>
    </p:spTree>
    <p:extLst>
      <p:ext uri="{BB962C8B-B14F-4D97-AF65-F5344CB8AC3E}">
        <p14:creationId xmlns:p14="http://schemas.microsoft.com/office/powerpoint/2010/main" val="224796284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EAEBBD-FB48-BA02-A774-D28FE5166902}"/>
              </a:ext>
            </a:extLst>
          </p:cNvPr>
          <p:cNvSpPr>
            <a:spLocks noGrp="1"/>
          </p:cNvSpPr>
          <p:nvPr>
            <p:ph type="title"/>
          </p:nvPr>
        </p:nvSpPr>
        <p:spPr/>
        <p:txBody>
          <a:bodyPr>
            <a:normAutofit fontScale="90000"/>
          </a:bodyPr>
          <a:lstStyle/>
          <a:p>
            <a:r>
              <a:rPr lang="tr-TR" sz="4000" b="1" i="0" dirty="0">
                <a:solidFill>
                  <a:srgbClr val="FF0000"/>
                </a:solidFill>
                <a:effectLst/>
              </a:rPr>
              <a:t>Belirlenen Kira Bedelinin İfa Zamanı</a:t>
            </a:r>
            <a:br>
              <a:rPr lang="tr-TR" b="1" i="0" dirty="0">
                <a:solidFill>
                  <a:srgbClr val="484848"/>
                </a:solidFill>
                <a:effectLst/>
                <a:latin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04DC30B4-BD44-CC97-46CE-B1E9404B382F}"/>
              </a:ext>
            </a:extLst>
          </p:cNvPr>
          <p:cNvSpPr>
            <a:spLocks noGrp="1"/>
          </p:cNvSpPr>
          <p:nvPr>
            <p:ph idx="1"/>
          </p:nvPr>
        </p:nvSpPr>
        <p:spPr/>
        <p:txBody>
          <a:bodyPr>
            <a:normAutofit fontScale="70000" lnSpcReduction="20000"/>
          </a:bodyPr>
          <a:lstStyle/>
          <a:p>
            <a:pPr algn="just"/>
            <a:r>
              <a:rPr lang="tr-TR" dirty="0"/>
              <a:t>Yargıtay’ın 12.11.1979 tarihli İçtihadı Birleştirme Kararı’nda, kira bedelinin belirlenmesi davası sonucunda belirlenen kira bedelinin ifa zamanının gelmiş sayılması için, sadece kiraya verenin kiracıdan edada bulunmasını isteyeceği zamanın gelmiş olmasının yeterli olmadığı, bununla birlikte mahkeme kararının kesinleşmesi gerektiği belirtilmiştir. Nitekim kira farkı alacağının mahkemede dava konusu ya da icrada takip konusu yapılabilmesi için miktarın kesin olarak belirlenmesi gerekir. Bu da ancak mahkeme kararının kesinleşmesi ile olur. Dolayısıyla mahkeme kararı kesinleşmeden kiracıya ihtar ya da icra takibi yapılarak, kiracının belirli süre içinde kira farkı ödememesi ve icra takibine de itiraz etmemesi halinde, temerrüt sebebiyle mahkemeden veya tetkik merciden kiracının tahliyesini isteme imkânı bulunmamaktadır.</a:t>
            </a:r>
          </a:p>
          <a:p>
            <a:pPr algn="just"/>
            <a:r>
              <a:rPr lang="tr-TR" dirty="0"/>
              <a:t>Kira farkı alacağı, mahkeme kararının kesinleşmesi ile muaccel hale gelir. Kira farkı alacağına mahkeme kararının kesinleştiği tarihten itibaren ayrıca ihtara gerek olmaksızın temerrüt faizi yürütülür. Ayrıca kira farkı alacağı sebebiyle TBK m. 315 ve TBK m. 352/f.2 uyarınca iki haklı ihtar nedeniyle tahliye hükümlerinin uygulanabilmesi için mahkeme kararının kesinleşmesi gerekir.</a:t>
            </a:r>
          </a:p>
        </p:txBody>
      </p:sp>
    </p:spTree>
    <p:extLst>
      <p:ext uri="{BB962C8B-B14F-4D97-AF65-F5344CB8AC3E}">
        <p14:creationId xmlns:p14="http://schemas.microsoft.com/office/powerpoint/2010/main" val="29669858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43F9AB-8E87-B15B-06DB-AAAF92AFD6D4}"/>
              </a:ext>
            </a:extLst>
          </p:cNvPr>
          <p:cNvSpPr>
            <a:spLocks noGrp="1"/>
          </p:cNvSpPr>
          <p:nvPr>
            <p:ph type="title"/>
          </p:nvPr>
        </p:nvSpPr>
        <p:spPr/>
        <p:txBody>
          <a:bodyPr/>
          <a:lstStyle/>
          <a:p>
            <a:r>
              <a:rPr lang="tr-TR" sz="4400" b="1" i="0" dirty="0">
                <a:solidFill>
                  <a:srgbClr val="FF0000"/>
                </a:solidFill>
                <a:effectLst/>
              </a:rPr>
              <a:t>Belirlenen Kira Bedelinin İfa Zamanı</a:t>
            </a:r>
            <a:endParaRPr lang="tr-TR" dirty="0"/>
          </a:p>
        </p:txBody>
      </p:sp>
      <p:sp>
        <p:nvSpPr>
          <p:cNvPr id="3" name="İçerik Yer Tutucusu 2">
            <a:extLst>
              <a:ext uri="{FF2B5EF4-FFF2-40B4-BE49-F238E27FC236}">
                <a16:creationId xmlns:a16="http://schemas.microsoft.com/office/drawing/2014/main" id="{997D17AC-D82B-42E9-9951-886FD1115418}"/>
              </a:ext>
            </a:extLst>
          </p:cNvPr>
          <p:cNvSpPr>
            <a:spLocks noGrp="1"/>
          </p:cNvSpPr>
          <p:nvPr>
            <p:ph idx="1"/>
          </p:nvPr>
        </p:nvSpPr>
        <p:spPr/>
        <p:txBody>
          <a:bodyPr>
            <a:normAutofit fontScale="92500" lnSpcReduction="20000"/>
          </a:bodyPr>
          <a:lstStyle/>
          <a:p>
            <a:pPr algn="just"/>
            <a:r>
              <a:rPr lang="tr-TR" dirty="0"/>
              <a:t>Kira bedelinin belirlenmesi kararında eda hükmü bulunmamaktadır. Bu nedenle kira bedelinin belirlenmesine yönelik kararlar, ilamlı icra yoluyla icra takibine konu edilemez. Belirlenen kira bedeli için ilamsız icra yoluna başvurulması gerekir. Buna karşılık yargılama gideri ve vekâlet ücretinin ilamlı icra yoluyla talep edilmesi mümkündür.</a:t>
            </a:r>
          </a:p>
          <a:p>
            <a:pPr algn="just"/>
            <a:r>
              <a:rPr lang="tr-TR" dirty="0"/>
              <a:t>Kira bedelinin belirlenmesi kararı ile kiracıya karşı başlatılan ilamsız icra takibine, kiracının süresinde itiraz etmesi halinde, belirlenen kira bedelinin hangi tarihte yürürlüğe gireceği kararda gösterilmiş ise itirazın kaldırılması yoluna başvurulabilir. Aksi takdirde itirazın iptali davasının açılması gerekir.</a:t>
            </a:r>
          </a:p>
          <a:p>
            <a:endParaRPr lang="tr-TR" dirty="0"/>
          </a:p>
        </p:txBody>
      </p:sp>
    </p:spTree>
    <p:extLst>
      <p:ext uri="{BB962C8B-B14F-4D97-AF65-F5344CB8AC3E}">
        <p14:creationId xmlns:p14="http://schemas.microsoft.com/office/powerpoint/2010/main" val="111372557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18309B-B038-4703-A182-BB75ACE48AF4}"/>
              </a:ext>
            </a:extLst>
          </p:cNvPr>
          <p:cNvSpPr>
            <a:spLocks noGrp="1"/>
          </p:cNvSpPr>
          <p:nvPr>
            <p:ph type="ctrTitle"/>
          </p:nvPr>
        </p:nvSpPr>
        <p:spPr/>
        <p:txBody>
          <a:bodyPr>
            <a:normAutofit/>
          </a:bodyPr>
          <a:lstStyle/>
          <a:p>
            <a:r>
              <a:rPr lang="tr-TR" b="1" dirty="0">
                <a:solidFill>
                  <a:srgbClr val="FF0000"/>
                </a:solidFill>
              </a:rPr>
              <a:t>KONUT VE İŞYERİ KİRALARINDA TAHLİYE DAVALARI</a:t>
            </a:r>
          </a:p>
        </p:txBody>
      </p:sp>
    </p:spTree>
    <p:extLst>
      <p:ext uri="{BB962C8B-B14F-4D97-AF65-F5344CB8AC3E}">
        <p14:creationId xmlns:p14="http://schemas.microsoft.com/office/powerpoint/2010/main" val="124678163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solidFill>
                  <a:srgbClr val="FF0000"/>
                </a:solidFill>
              </a:rPr>
              <a:t>Konut ve Çatılı İşyeri Kiralarında Fesih Bildirimi</a:t>
            </a:r>
          </a:p>
        </p:txBody>
      </p:sp>
      <p:sp>
        <p:nvSpPr>
          <p:cNvPr id="3" name="İçerik Yer Tutucusu 2"/>
          <p:cNvSpPr>
            <a:spLocks noGrp="1"/>
          </p:cNvSpPr>
          <p:nvPr>
            <p:ph idx="1"/>
          </p:nvPr>
        </p:nvSpPr>
        <p:spPr/>
        <p:txBody>
          <a:bodyPr>
            <a:normAutofit fontScale="77500" lnSpcReduction="20000"/>
          </a:bodyPr>
          <a:lstStyle/>
          <a:p>
            <a:pPr algn="just"/>
            <a:r>
              <a:rPr lang="tr-TR" dirty="0"/>
              <a:t>Belirli süreli kira sözleşmelerinde sözleşmede öngörülen sürenin dolması sözleşmenin kendiliğinden sona ermesine yol açmayacaktır. Kural sözleşmenin zımnen uzamasıdır. Kira bedeli bu hükmün istisnasını teşkil etmektedir.</a:t>
            </a:r>
          </a:p>
          <a:p>
            <a:pPr algn="just"/>
            <a:r>
              <a:rPr lang="tr-TR" dirty="0"/>
              <a:t>TBK m. 347’ye göre, konut ve çatılı işyeri kiralarında kiracı, belirli süreli sözleşmelerin süresinin bitiminden en az on beş gün önce bildirimde bulunmadıkça, sözleşme aynı koşullarla bir yıl için uzatılmış sayılır. Kiraya veren, sözleşme süresinin bitimine dayanarak sözleşmeyi sona erdiremez.</a:t>
            </a:r>
          </a:p>
          <a:p>
            <a:pPr algn="just"/>
            <a:r>
              <a:rPr lang="tr-TR" dirty="0"/>
              <a:t>Taraflar, farklı bir uzama süresi öngörebilirler. Burada bir kanuni anlamda bir yenileme mevcut değildir.  </a:t>
            </a:r>
          </a:p>
          <a:p>
            <a:pPr algn="just"/>
            <a:r>
              <a:rPr lang="tr-TR" dirty="0"/>
              <a:t>Üçüncü kişi tarafından verilen teminatlar sona erer. Aksi kararlaştırılabilir. Kiracı tarafından sağlanmış olan teminatlar, kiracının sözleşmeyi uzatmaya yönelik örtülü iradesinin bir sonucu olarak devam etmelidir.</a:t>
            </a:r>
          </a:p>
        </p:txBody>
      </p:sp>
    </p:spTree>
    <p:extLst>
      <p:ext uri="{BB962C8B-B14F-4D97-AF65-F5344CB8AC3E}">
        <p14:creationId xmlns:p14="http://schemas.microsoft.com/office/powerpoint/2010/main" val="120613990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418D6F-1D61-AE6F-1D4D-CA89A4F4C181}"/>
              </a:ext>
            </a:extLst>
          </p:cNvPr>
          <p:cNvSpPr>
            <a:spLocks noGrp="1"/>
          </p:cNvSpPr>
          <p:nvPr>
            <p:ph type="title"/>
          </p:nvPr>
        </p:nvSpPr>
        <p:spPr/>
        <p:txBody>
          <a:bodyPr/>
          <a:lstStyle/>
          <a:p>
            <a:r>
              <a:rPr lang="tr-TR" b="1" dirty="0">
                <a:solidFill>
                  <a:srgbClr val="FF0000"/>
                </a:solidFill>
              </a:rPr>
              <a:t>Uzamanın İstisnası: Kira Bedeli</a:t>
            </a:r>
          </a:p>
        </p:txBody>
      </p:sp>
      <p:sp>
        <p:nvSpPr>
          <p:cNvPr id="3" name="İçerik Yer Tutucusu 2">
            <a:extLst>
              <a:ext uri="{FF2B5EF4-FFF2-40B4-BE49-F238E27FC236}">
                <a16:creationId xmlns:a16="http://schemas.microsoft.com/office/drawing/2014/main" id="{4C0663BE-707C-C8ED-3CFE-521D7C05ACE6}"/>
              </a:ext>
            </a:extLst>
          </p:cNvPr>
          <p:cNvSpPr>
            <a:spLocks noGrp="1"/>
          </p:cNvSpPr>
          <p:nvPr>
            <p:ph idx="1"/>
          </p:nvPr>
        </p:nvSpPr>
        <p:spPr/>
        <p:txBody>
          <a:bodyPr>
            <a:normAutofit/>
          </a:bodyPr>
          <a:lstStyle/>
          <a:p>
            <a:pPr algn="just"/>
            <a:r>
              <a:rPr lang="tr-TR" dirty="0"/>
              <a:t>Her ne kadar kanunda kira sözleşmesinin aynı koşullarla uzayacağı öngörülmüşse de bu esas Türk Lirası üzerinden akdedilen kira sözleşmelerinin kira bedeline ilişkin hükmü bakımından uygulanmaz. Kira bedelinin her yeni kira döneminde ne şekilde belirleneceği TBK 344 ile özel olarak düzenlenmiştir. TBK 344 hükmünün kira sözleşmesinin TBK 347/1, c. 1 çerçevesinde aynı koşullarla bir yıl için zımnen uzadığı kabul edilen hallerde de uygulanması ve kira bedelinin bu düzenlemeye uygun olarak belirlenmesi gerekir.</a:t>
            </a:r>
          </a:p>
        </p:txBody>
      </p:sp>
    </p:spTree>
    <p:extLst>
      <p:ext uri="{BB962C8B-B14F-4D97-AF65-F5344CB8AC3E}">
        <p14:creationId xmlns:p14="http://schemas.microsoft.com/office/powerpoint/2010/main" val="142023191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A1CF85-06D6-E7BB-A3D0-C500DF31340D}"/>
              </a:ext>
            </a:extLst>
          </p:cNvPr>
          <p:cNvSpPr>
            <a:spLocks noGrp="1"/>
          </p:cNvSpPr>
          <p:nvPr>
            <p:ph type="title"/>
          </p:nvPr>
        </p:nvSpPr>
        <p:spPr/>
        <p:txBody>
          <a:bodyPr/>
          <a:lstStyle/>
          <a:p>
            <a:r>
              <a:rPr lang="tr-TR" b="1" dirty="0">
                <a:solidFill>
                  <a:srgbClr val="FF0000"/>
                </a:solidFill>
              </a:rPr>
              <a:t>Teminatların Durumu</a:t>
            </a:r>
          </a:p>
        </p:txBody>
      </p:sp>
      <p:sp>
        <p:nvSpPr>
          <p:cNvPr id="3" name="İçerik Yer Tutucusu 2">
            <a:extLst>
              <a:ext uri="{FF2B5EF4-FFF2-40B4-BE49-F238E27FC236}">
                <a16:creationId xmlns:a16="http://schemas.microsoft.com/office/drawing/2014/main" id="{A73ED291-D380-FA94-8FD8-168EF81BB06D}"/>
              </a:ext>
            </a:extLst>
          </p:cNvPr>
          <p:cNvSpPr>
            <a:spLocks noGrp="1"/>
          </p:cNvSpPr>
          <p:nvPr>
            <p:ph idx="1"/>
          </p:nvPr>
        </p:nvSpPr>
        <p:spPr/>
        <p:txBody>
          <a:bodyPr>
            <a:normAutofit/>
          </a:bodyPr>
          <a:lstStyle/>
          <a:p>
            <a:pPr algn="l"/>
            <a:r>
              <a:rPr lang="tr-TR" dirty="0"/>
              <a:t>Yargıtay, kira sözleşmelerini teminat altına almak için akdedilen kefalet sözleşmelerine ilişkin kararlarında, aksi sözleşmede açıkça belirtilmedikçe, belirli süreli kira sözleşmelerinde sürenin sonunda bu sözleşmeler için verilen kefalet sözleşmelerinin de sona ereceğini karara bağlamaktadır. </a:t>
            </a:r>
            <a:r>
              <a:rPr lang="tr-TR" sz="3200" b="0" i="0" u="none" strike="noStrike" baseline="0" dirty="0"/>
              <a:t>YG 6 HD. T. 1.3.2016, E. 2015/4016, K. 2016/1514; YG 6. HD. T. 14.12.2011, E.</a:t>
            </a:r>
          </a:p>
          <a:p>
            <a:pPr algn="l"/>
            <a:r>
              <a:rPr lang="tr-TR" sz="3200" b="0" i="0" u="none" strike="noStrike" baseline="0" dirty="0"/>
              <a:t>2011/11116, K. 2011/14593; YGHK T. 24.5.2006, E. 2006/6-346, K. 2006/300.</a:t>
            </a:r>
            <a:endParaRPr lang="tr-TR" dirty="0"/>
          </a:p>
        </p:txBody>
      </p:sp>
    </p:spTree>
    <p:extLst>
      <p:ext uri="{BB962C8B-B14F-4D97-AF65-F5344CB8AC3E}">
        <p14:creationId xmlns:p14="http://schemas.microsoft.com/office/powerpoint/2010/main" val="421440606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BD588F-7196-BFF3-9E7D-C153AF296CD7}"/>
              </a:ext>
            </a:extLst>
          </p:cNvPr>
          <p:cNvSpPr>
            <a:spLocks noGrp="1"/>
          </p:cNvSpPr>
          <p:nvPr>
            <p:ph type="title"/>
          </p:nvPr>
        </p:nvSpPr>
        <p:spPr/>
        <p:txBody>
          <a:bodyPr/>
          <a:lstStyle/>
          <a:p>
            <a:r>
              <a:rPr lang="tr-TR" b="1" dirty="0">
                <a:solidFill>
                  <a:srgbClr val="FF0000"/>
                </a:solidFill>
              </a:rPr>
              <a:t>Teminatların Durumu</a:t>
            </a:r>
            <a:endParaRPr lang="tr-TR" dirty="0"/>
          </a:p>
        </p:txBody>
      </p:sp>
      <p:sp>
        <p:nvSpPr>
          <p:cNvPr id="3" name="İçerik Yer Tutucusu 2">
            <a:extLst>
              <a:ext uri="{FF2B5EF4-FFF2-40B4-BE49-F238E27FC236}">
                <a16:creationId xmlns:a16="http://schemas.microsoft.com/office/drawing/2014/main" id="{932E0D25-B807-D060-0FCE-5FD929CE39AA}"/>
              </a:ext>
            </a:extLst>
          </p:cNvPr>
          <p:cNvSpPr>
            <a:spLocks noGrp="1"/>
          </p:cNvSpPr>
          <p:nvPr>
            <p:ph idx="1"/>
          </p:nvPr>
        </p:nvSpPr>
        <p:spPr/>
        <p:txBody>
          <a:bodyPr>
            <a:normAutofit fontScale="92500" lnSpcReduction="20000"/>
          </a:bodyPr>
          <a:lstStyle/>
          <a:p>
            <a:pPr algn="just"/>
            <a:r>
              <a:rPr lang="tr-TR" dirty="0"/>
              <a:t>Kefilin uzayan kira dönemlerinde sorumluluğunun devam etmesi için bu yönde sözleşmeye açık hüküm konması ve ayrıca kefilin ne kadar süreyle ve ne miktar için sorumlu olacağının belirtilmesi gereklidir. Bir başka deyişle, kefilin herhangi bir süre ya da miktar sınırı olmaksızın uzama dönemlerinde de sorumlu olmaya devam edeceği yönünde kira sözleşmelerine konan genel içerikli hükümler, kefilin sorumluluğunun devam etmesi için yeterli değildir; hem uzayan kira döneminde kefilin sorumluluğunun devam edeceğinin, hem de uzayan dönemde kefilin azami sorumluluk miktarının açıkça belirtilmiş olması aranmaktadır. Aksi takdirde kefilin sorumluluğunun kira sözleşmesinde belirtilen kira süresiyle sınırlı olduğu ve bu sürenin sonunda sona ereceği kabul edilmektedir.</a:t>
            </a:r>
          </a:p>
          <a:p>
            <a:endParaRPr lang="tr-TR" dirty="0"/>
          </a:p>
        </p:txBody>
      </p:sp>
    </p:spTree>
    <p:extLst>
      <p:ext uri="{BB962C8B-B14F-4D97-AF65-F5344CB8AC3E}">
        <p14:creationId xmlns:p14="http://schemas.microsoft.com/office/powerpoint/2010/main" val="193821015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Kiracının Fesih Bildirimi</a:t>
            </a:r>
          </a:p>
        </p:txBody>
      </p:sp>
      <p:sp>
        <p:nvSpPr>
          <p:cNvPr id="3" name="İçerik Yer Tutucusu 2"/>
          <p:cNvSpPr>
            <a:spLocks noGrp="1"/>
          </p:cNvSpPr>
          <p:nvPr>
            <p:ph idx="1"/>
          </p:nvPr>
        </p:nvSpPr>
        <p:spPr/>
        <p:txBody>
          <a:bodyPr>
            <a:normAutofit fontScale="77500" lnSpcReduction="20000"/>
          </a:bodyPr>
          <a:lstStyle/>
          <a:p>
            <a:pPr algn="just"/>
            <a:r>
              <a:rPr lang="tr-TR" dirty="0"/>
              <a:t>TBK m. 348, Konut ve çatılı işyeri kiralarında fesih bildiriminin geçerliliği, yazılı şekilde yapılmasına bağlıdır.</a:t>
            </a:r>
          </a:p>
          <a:p>
            <a:pPr algn="just"/>
            <a:r>
              <a:rPr lang="tr-TR" dirty="0"/>
              <a:t>Kiracı sözleşmesinin kiracı tarafından feshi, fesih bildiriminin en az sözleşmelerin süresinin bitiminden en az on beş gün önce kira verene varmış olması gerekir. On beş gün önce fesih bildiriminde bulunma ile anlatılmak istenen, bildirimin on beş gün kala kiraya verene ulaşmasıdır. Bildirimin süresinde kiraya verenin hakimiyet alanına ulaştığına ilişkin ispat yükü kiracıya ait olacaktır.</a:t>
            </a:r>
          </a:p>
          <a:p>
            <a:pPr algn="just"/>
            <a:r>
              <a:rPr lang="tr-TR" dirty="0"/>
              <a:t>Kira sözleşmesinde kiracıya sözleşmenin süresinden önce dahi fesih hakkı tanıyan hükümler geçerlidir.</a:t>
            </a:r>
          </a:p>
          <a:p>
            <a:pPr algn="just"/>
            <a:r>
              <a:rPr lang="tr-TR" dirty="0"/>
              <a:t>Kanun koyucunun en az on beş gün olarak belirlediği sürenin kiracıyı koruma amacı dikkate alınarak nispi emredici olarak düzenlendiği doktrinde hakim olan görüştür.</a:t>
            </a:r>
          </a:p>
          <a:p>
            <a:pPr algn="just"/>
            <a:endParaRPr lang="tr-TR" dirty="0"/>
          </a:p>
          <a:p>
            <a:endParaRPr lang="tr-TR" dirty="0"/>
          </a:p>
        </p:txBody>
      </p:sp>
    </p:spTree>
    <p:extLst>
      <p:ext uri="{BB962C8B-B14F-4D97-AF65-F5344CB8AC3E}">
        <p14:creationId xmlns:p14="http://schemas.microsoft.com/office/powerpoint/2010/main" val="273104359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DF3DDC-094F-B92D-E2BE-E5CF449EAC8C}"/>
              </a:ext>
            </a:extLst>
          </p:cNvPr>
          <p:cNvSpPr>
            <a:spLocks noGrp="1"/>
          </p:cNvSpPr>
          <p:nvPr>
            <p:ph type="title"/>
          </p:nvPr>
        </p:nvSpPr>
        <p:spPr/>
        <p:txBody>
          <a:bodyPr/>
          <a:lstStyle/>
          <a:p>
            <a:r>
              <a:rPr lang="tr-TR" b="1" dirty="0">
                <a:solidFill>
                  <a:srgbClr val="FF0000"/>
                </a:solidFill>
              </a:rPr>
              <a:t>Kiracının Fesih Bildirimi</a:t>
            </a:r>
            <a:endParaRPr lang="tr-TR" dirty="0"/>
          </a:p>
        </p:txBody>
      </p:sp>
      <p:sp>
        <p:nvSpPr>
          <p:cNvPr id="3" name="İçerik Yer Tutucusu 2">
            <a:extLst>
              <a:ext uri="{FF2B5EF4-FFF2-40B4-BE49-F238E27FC236}">
                <a16:creationId xmlns:a16="http://schemas.microsoft.com/office/drawing/2014/main" id="{37FC0399-E92B-49FB-C617-5AED2715FBD6}"/>
              </a:ext>
            </a:extLst>
          </p:cNvPr>
          <p:cNvSpPr>
            <a:spLocks noGrp="1"/>
          </p:cNvSpPr>
          <p:nvPr>
            <p:ph idx="1"/>
          </p:nvPr>
        </p:nvSpPr>
        <p:spPr/>
        <p:txBody>
          <a:bodyPr>
            <a:normAutofit fontScale="92500" lnSpcReduction="20000"/>
          </a:bodyPr>
          <a:lstStyle/>
          <a:p>
            <a:pPr algn="just"/>
            <a:r>
              <a:rPr lang="tr-TR" dirty="0"/>
              <a:t>Uygulamada, kira sözleşmesinin süresinin sona ermesinden önce, belli bir fesih bildirim süresine uymak kaydıyla, kira sözleşmesini sona erdirme hakkını kiracıya tanıyan hükümlerin kira sözleşmelerine konulmasına sıkça rastlanmaktadır. Bu hükümler geçerli olmakla birlikte, bu tip hükümlerin kira sözleşmesine konulması TBK 347/1, c. 1 ile kiracıya tanınan sözleşmenin sona ermesinden en az 15 gün öncesinde fesih bildiriminde bulunmak suretiyle kira sözleşmesini sona erdirme imkânını ortadan kaldırmaz. Böyle bir ihtimalde, kiracı özel fesih bildirim süreleri öngören sözleşme hükümleri uyarınca sözleşmeyi sona erdirebileceği gibi TBK 347/1, c. 1 uyarınca 15 gün öncesinden fesih bildiriminde bulunarak da sözleşmeyi sona erdirebilir.</a:t>
            </a:r>
          </a:p>
        </p:txBody>
      </p:sp>
    </p:spTree>
    <p:extLst>
      <p:ext uri="{BB962C8B-B14F-4D97-AF65-F5344CB8AC3E}">
        <p14:creationId xmlns:p14="http://schemas.microsoft.com/office/powerpoint/2010/main" val="4217206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10834</TotalTime>
  <Words>16088</Words>
  <Application>Microsoft Office PowerPoint</Application>
  <PresentationFormat>Geniş ekran</PresentationFormat>
  <Paragraphs>506</Paragraphs>
  <Slides>173</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173</vt:i4>
      </vt:variant>
    </vt:vector>
  </HeadingPairs>
  <TitlesOfParts>
    <vt:vector size="180" baseType="lpstr">
      <vt:lpstr>Arial</vt:lpstr>
      <vt:lpstr>Calibri</vt:lpstr>
      <vt:lpstr>Calibri Light</vt:lpstr>
      <vt:lpstr>Times New Roman</vt:lpstr>
      <vt:lpstr>Office Teması</vt:lpstr>
      <vt:lpstr>Larissa-Design</vt:lpstr>
      <vt:lpstr>Office Theme</vt:lpstr>
      <vt:lpstr>Kira Bedeli ve Tahliye Davaları</vt:lpstr>
      <vt:lpstr>Kira Bedelini Ödeme Zamanı</vt:lpstr>
      <vt:lpstr>Kira Bedelini Ödeme Zamanı</vt:lpstr>
      <vt:lpstr>Kiralananın Kullanımının Mümkün Olmaması</vt:lpstr>
      <vt:lpstr>Kira Bedelini Ödeme Yeri</vt:lpstr>
      <vt:lpstr>Kiracının Kira Bedelini Ödememesi ve Sonuçları</vt:lpstr>
      <vt:lpstr>Kiracının Kira Bedelini Ödememesi ve Sonuçları</vt:lpstr>
      <vt:lpstr>Kiracının Kira Bedelini Ödememesi ve Sonuçları</vt:lpstr>
      <vt:lpstr>Yan Giderler</vt:lpstr>
      <vt:lpstr>Yan Giderler</vt:lpstr>
      <vt:lpstr>Yan Giderler</vt:lpstr>
      <vt:lpstr>Yan Giderler</vt:lpstr>
      <vt:lpstr>Kira Bedelinin Ödenmemesi Halinde Kiraya Verenin Sahip Olduğu Haklar</vt:lpstr>
      <vt:lpstr>Kira Bedelinin Ödenmemesi Nedeniyle Sözleşmenin Feshi</vt:lpstr>
      <vt:lpstr>Sözleşmeyi Feshetmenin Koşulları</vt:lpstr>
      <vt:lpstr>Sözleşmeyi Feshetmenin Koşulları</vt:lpstr>
      <vt:lpstr>Sözleşmeyi Feshetmenin Koşulları</vt:lpstr>
      <vt:lpstr>Sözleşmeyi Feshetmenin Koşulları</vt:lpstr>
      <vt:lpstr>Sözleşmeyi Feshetmenin Koşulları</vt:lpstr>
      <vt:lpstr>Mehil İçerisinde Borç Ödenmemesi</vt:lpstr>
      <vt:lpstr>Eksik Ödeme</vt:lpstr>
      <vt:lpstr>İhtarnamenin Keşidecisi</vt:lpstr>
      <vt:lpstr>Kira Tespit Davasının Mevcudiyeti</vt:lpstr>
      <vt:lpstr>Feshin Sonuçları</vt:lpstr>
      <vt:lpstr>Fesih Hakkından Feragat</vt:lpstr>
      <vt:lpstr>Feshin Sonuçları</vt:lpstr>
      <vt:lpstr>Feshin Sonuçları</vt:lpstr>
      <vt:lpstr>Taşınmazların İlamsız İcra Yoluyla Tahliyesi</vt:lpstr>
      <vt:lpstr>Taşınmazların İlamsız İcra Yoluyla Tahliyesi</vt:lpstr>
      <vt:lpstr>Taşınmazların İlamsız İcra Yoluyla Tahliyesi</vt:lpstr>
      <vt:lpstr>Taşınmazların İlamsız İcra Yoluyla Tahliyesi</vt:lpstr>
      <vt:lpstr>Taşınmazların İlamsız İcra Yoluyla Tahliyesi</vt:lpstr>
      <vt:lpstr>Taşınmazların İlamsız İcra Yoluyla Tahliyesi</vt:lpstr>
      <vt:lpstr>Taşınmazların İlamsız İcra Yoluyla Tahliyesi</vt:lpstr>
      <vt:lpstr>İcra Mahkemesi </vt:lpstr>
      <vt:lpstr>İcra Mahkemesi</vt:lpstr>
      <vt:lpstr>İcra Mahkemesi</vt:lpstr>
      <vt:lpstr>Kira Bedelinin Uyarlanması</vt:lpstr>
      <vt:lpstr>Uyarlama</vt:lpstr>
      <vt:lpstr>Uyarlamanın Koşulları</vt:lpstr>
      <vt:lpstr>Uyarlamanın Koşulları</vt:lpstr>
      <vt:lpstr>Uyarlamanın Koşulları</vt:lpstr>
      <vt:lpstr>Uyarlamanın Hükümleri</vt:lpstr>
      <vt:lpstr>Uyarlama</vt:lpstr>
      <vt:lpstr>Kira Bedelinin Belirlenmesi ve Uyarlama</vt:lpstr>
      <vt:lpstr>Kira Bedelinin Belirlenmesi</vt:lpstr>
      <vt:lpstr>Kira Bedelinin Belirlenmesi</vt:lpstr>
      <vt:lpstr>Kira Bedelinin Belirlenmesi</vt:lpstr>
      <vt:lpstr>Aksine Anlaşma</vt:lpstr>
      <vt:lpstr>Aksine Anlaşma</vt:lpstr>
      <vt:lpstr>TÜFE Altında Anlaşma Yapılmış Olması</vt:lpstr>
      <vt:lpstr>TÜFE Altında Anlaşma Yapılmış Olması</vt:lpstr>
      <vt:lpstr>Sözleşme Süresi İçindeki Artışlar</vt:lpstr>
      <vt:lpstr>Sözleşme Süresi İçindeki Artışlar</vt:lpstr>
      <vt:lpstr>Sözleşme Süresi İçindeki Artışlar</vt:lpstr>
      <vt:lpstr>Sözleşme Süresi İçindeki Artışlar</vt:lpstr>
      <vt:lpstr>Kira Bedelinin Belirlenmesi ve Uyarlama</vt:lpstr>
      <vt:lpstr>Kira Bedelinin Belirlenmesi</vt:lpstr>
      <vt:lpstr>Rayiç Bedelin Belirlenmesi</vt:lpstr>
      <vt:lpstr>Rayiç Bedelin Belirlenmesi</vt:lpstr>
      <vt:lpstr>Rayiç Bedelin Belirlenmesi</vt:lpstr>
      <vt:lpstr>Rayiç Bedelin Belirlenmesi</vt:lpstr>
      <vt:lpstr>Rayiç Bedelin Belirlenmesi</vt:lpstr>
      <vt:lpstr>Rayiç Bedelin Tespitinde Esas Alınacak Kriterler</vt:lpstr>
      <vt:lpstr>Rayiç Bedelin Tespitinde Esas Alınacak Kriterler</vt:lpstr>
      <vt:lpstr>Rayiç Bedelin Tespitinde Esas Alınacak Kriterler</vt:lpstr>
      <vt:lpstr>Rayiç Bedelin Tespitinde Esas Alınacak Kriterler</vt:lpstr>
      <vt:lpstr>Emsal Kira Bedeli</vt:lpstr>
      <vt:lpstr>Emsal Kira Bedeli</vt:lpstr>
      <vt:lpstr>Emsal Kira Bedeli</vt:lpstr>
      <vt:lpstr>Emsal Kira Bedeli</vt:lpstr>
      <vt:lpstr>Kira Bedelinin Belirlenmesi ve Uyarlama</vt:lpstr>
      <vt:lpstr>Kira Bedelinin Belirlenmesi</vt:lpstr>
      <vt:lpstr>Kira Bedelinin Belirlenmesi</vt:lpstr>
      <vt:lpstr>Kira Bedelinin Belirlenmesi</vt:lpstr>
      <vt:lpstr>Tespit Davası</vt:lpstr>
      <vt:lpstr>Tespit Davası</vt:lpstr>
      <vt:lpstr>Kira Bedelinin Belirlenmesinde Taraf</vt:lpstr>
      <vt:lpstr>Tespit Davası</vt:lpstr>
      <vt:lpstr>Tespit Davası</vt:lpstr>
      <vt:lpstr>TBK m. 345/f. 3</vt:lpstr>
      <vt:lpstr>TBK m. 345/f. 3</vt:lpstr>
      <vt:lpstr>Tespit Davası</vt:lpstr>
      <vt:lpstr>Yazılı Bildirim</vt:lpstr>
      <vt:lpstr>Talebin Islah Edilememesi</vt:lpstr>
      <vt:lpstr> Kira Bedelinin Belirlenmesi Kararı ve Sonuçları </vt:lpstr>
      <vt:lpstr>Kira Bedelinin Belirlenmesi Kararı ve Sonuçları</vt:lpstr>
      <vt:lpstr>Kira Bedelinin Belirlenmesi Kararı ve Sonuçları</vt:lpstr>
      <vt:lpstr>Kira Bedelinin Belirlenmesi Kararı ve Sonuçları</vt:lpstr>
      <vt:lpstr>Kira Bedelinin Belirlenmesi Kararı ve Sonuçları</vt:lpstr>
      <vt:lpstr>Belirlenen Kira Bedelinin İfa Zamanı </vt:lpstr>
      <vt:lpstr>Belirlenen Kira Bedelinin İfa Zamanı</vt:lpstr>
      <vt:lpstr>KONUT VE İŞYERİ KİRALARINDA TAHLİYE DAVALARI</vt:lpstr>
      <vt:lpstr>Konut ve Çatılı İşyeri Kiralarında Fesih Bildirimi</vt:lpstr>
      <vt:lpstr>Uzamanın İstisnası: Kira Bedeli</vt:lpstr>
      <vt:lpstr>Teminatların Durumu</vt:lpstr>
      <vt:lpstr>Teminatların Durumu</vt:lpstr>
      <vt:lpstr>Kiracının Fesih Bildirimi</vt:lpstr>
      <vt:lpstr>Kiracının Fesih Bildirimi</vt:lpstr>
      <vt:lpstr>Kiracının Fesih Bildirimi</vt:lpstr>
      <vt:lpstr>Kiracının Fesih Bildirimi</vt:lpstr>
      <vt:lpstr>Fesih Bildiriminin Geçersizliği</vt:lpstr>
      <vt:lpstr>Kiraya Verenin Bildirimi</vt:lpstr>
      <vt:lpstr>Kiraya Verenin Fesih Bildirimi</vt:lpstr>
      <vt:lpstr>Kiraya Verenin Fesih Bildirimi</vt:lpstr>
      <vt:lpstr>Kiraya Verenden Kaynaklanan Sebepler: Kiraya Verenin ve Yeni Malikin İhtiyacı</vt:lpstr>
      <vt:lpstr>Gerçek Kişiler Açısından Konut İhtiyacı</vt:lpstr>
      <vt:lpstr>Kiraya Verenin Konut İhtiyacı</vt:lpstr>
      <vt:lpstr>Kiraya Verenin Konut İhtiyacı</vt:lpstr>
      <vt:lpstr>Kiraya Verenin Konut İhtiyacı</vt:lpstr>
      <vt:lpstr>Kiraya Verenin Sağlık Durumunun Kiralanana Geçmesini Gerektirmesi </vt:lpstr>
      <vt:lpstr>Kiralananın Fiziki, Ekonomik ve Konum Yönünden Daha Elverişli Olması </vt:lpstr>
      <vt:lpstr>Kiralananın Fiziki, Ekonomik ve Konum Yönünden Daha Elverişli Olması </vt:lpstr>
      <vt:lpstr>Kiralananın Fiziki, Ekonomik ve Konum Yönünden Daha Elverişli Olması </vt:lpstr>
      <vt:lpstr>Kiralananın Fiziki, Ekonomik ve Konum Yönünden Daha Elverişli Olması </vt:lpstr>
      <vt:lpstr>Kiralananın Fiziki, Ekonomik ve Konum Yönünden Daha Elverişli Olması </vt:lpstr>
      <vt:lpstr>Gereksinim İhtiyacı</vt:lpstr>
      <vt:lpstr>Gereksinim İhtiyacı</vt:lpstr>
      <vt:lpstr>Gereksinim İhtiyacı</vt:lpstr>
      <vt:lpstr>Kiraya Verenin İşyeri İhtiyacı</vt:lpstr>
      <vt:lpstr>Kiraya Verenin İşyeri İhtiyacı</vt:lpstr>
      <vt:lpstr>Kiraya Verenin İşyeri İhtiyacı</vt:lpstr>
      <vt:lpstr>Kiraya Verenin İşyeri İhtiyacı</vt:lpstr>
      <vt:lpstr>Taraf Sıfatı</vt:lpstr>
      <vt:lpstr>Taraf Sıfatı</vt:lpstr>
      <vt:lpstr>Kiraya Verenden Kaynaklanan Sebepler: Kiraya Verenin ve Yeni Malikin İhtiyacı</vt:lpstr>
      <vt:lpstr>Bildirim</vt:lpstr>
      <vt:lpstr>Yeni Malikin İhtiyacı</vt:lpstr>
      <vt:lpstr>Tahliye Davası</vt:lpstr>
      <vt:lpstr>Tahliye Davası</vt:lpstr>
      <vt:lpstr>Tahliye Davasında Sürenin Başlangıcı</vt:lpstr>
      <vt:lpstr>Davanın Sonuçları</vt:lpstr>
      <vt:lpstr>Yeniden İnşa ve İmar</vt:lpstr>
      <vt:lpstr>Yeniden İnşa ve İmar</vt:lpstr>
      <vt:lpstr>Taraf Sıfatı</vt:lpstr>
      <vt:lpstr>Yeniden İnşa veya İmar Şartı</vt:lpstr>
      <vt:lpstr>Yeniden İnşa veya İmar Şartı</vt:lpstr>
      <vt:lpstr>Yeniden İnşa veya İmar Şartı</vt:lpstr>
      <vt:lpstr>Yeniden İnşa veya İmar Şartı</vt:lpstr>
      <vt:lpstr>Yazılı Tahliye Taahhüdü</vt:lpstr>
      <vt:lpstr>Yazılı Tahliye Taahhüdü</vt:lpstr>
      <vt:lpstr>Yazılı Tahliye Taahhüdü</vt:lpstr>
      <vt:lpstr>Tahliye Tarihinin Belirli Olması</vt:lpstr>
      <vt:lpstr>Tahliye Taahhüdünün Kiracı veya Temsilcisi Tarafından Verilmiş Olması</vt:lpstr>
      <vt:lpstr>Tahliye Taahhüdünün Kiracı veya Temsilcisi Tarafından Verilmiş Olması</vt:lpstr>
      <vt:lpstr>Yazılı Tahliye Taahhüdü</vt:lpstr>
      <vt:lpstr>Yazılı Tahliye Taahhüdü</vt:lpstr>
      <vt:lpstr>Tahliye Taahhüdünün Boş Olarak Verilmesi</vt:lpstr>
      <vt:lpstr>Yazılı Tahliye Taahhüdünün Hükmü</vt:lpstr>
      <vt:lpstr>Yazılı Tahliye Taahhüdünün Hükmü</vt:lpstr>
      <vt:lpstr>Yazılı Tahliye Taahhüdünün Hükmü</vt:lpstr>
      <vt:lpstr>Yazılı Tahliye Taahhüdünün Hükmü</vt:lpstr>
      <vt:lpstr>Yazılı Tahliye Taahhüdünün Hükmü</vt:lpstr>
      <vt:lpstr>Süre Şartı</vt:lpstr>
      <vt:lpstr>Süre Şartı</vt:lpstr>
      <vt:lpstr>İki Haklı İhtar</vt:lpstr>
      <vt:lpstr>İhtarın İçeriği</vt:lpstr>
      <vt:lpstr>İhtarın İçeriği</vt:lpstr>
      <vt:lpstr>İki Haklı İhtar</vt:lpstr>
      <vt:lpstr>İki Haklı İhtar</vt:lpstr>
      <vt:lpstr>İki Haklı İhtar</vt:lpstr>
      <vt:lpstr>Kiracının Oturabileceği Konutunun Olması</vt:lpstr>
      <vt:lpstr>Kiracının Oturabileceği Konutunun Olması</vt:lpstr>
      <vt:lpstr>Konutun Oturmaya Elverişli Olması</vt:lpstr>
      <vt:lpstr>Tahliye Davası ve Sözleşmenin Sona Erme Anı</vt:lpstr>
      <vt:lpstr>Sona Ermenin Sonuçları</vt:lpstr>
      <vt:lpstr>Sona Ermenin Sonuçları</vt:lpstr>
      <vt:lpstr>İade Borcunun Kapsamı</vt:lpstr>
      <vt:lpstr>İade Borcunun Kapsamı</vt:lpstr>
      <vt:lpstr>Gözden Geçirme ve Bildirim</vt:lpstr>
      <vt:lpstr>Zararları Tazmin Yükümlülüğü</vt:lpstr>
      <vt:lpstr>Yeniden Kiralama Yasağı</vt:lpstr>
      <vt:lpstr>Haklı Sebeplerin Var Olmaması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Kira Bedeli</dc:title>
  <dc:creator>Oz Secer</dc:creator>
  <cp:lastModifiedBy>Oz Secer</cp:lastModifiedBy>
  <cp:revision>204</cp:revision>
  <dcterms:created xsi:type="dcterms:W3CDTF">2021-01-15T07:59:14Z</dcterms:created>
  <dcterms:modified xsi:type="dcterms:W3CDTF">2023-07-07T11:07:15Z</dcterms:modified>
</cp:coreProperties>
</file>