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7" r:id="rId28"/>
    <p:sldId id="288" r:id="rId29"/>
    <p:sldId id="283" r:id="rId30"/>
    <p:sldId id="284" r:id="rId31"/>
    <p:sldId id="285" r:id="rId32"/>
    <p:sldId id="286" r:id="rId3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0"/>
    <a:srgbClr val="D88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 autoAdjust="0"/>
    <p:restoredTop sz="94444"/>
  </p:normalViewPr>
  <p:slideViewPr>
    <p:cSldViewPr snapToGrid="0">
      <p:cViewPr>
        <p:scale>
          <a:sx n="88" d="100"/>
          <a:sy n="88" d="100"/>
        </p:scale>
        <p:origin x="800" y="-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7371A2-EAE9-28AE-62D1-51653AB37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5E429-2A42-0C41-0CFA-78B5C7C5AF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B4743-F66E-3B4A-B17F-0CDE081513D5}" type="datetimeFigureOut">
              <a:rPr lang="en-TR" smtClean="0"/>
              <a:t>7/6/23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BA04C-C7F6-4BC1-D53F-4AB9084508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FE0F1-B8B6-C6B7-447B-380413A1D9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8F874-D0A8-8A4C-A840-CEF1A3629D9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03088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1AE8A-2107-A548-8EC3-3575CF8B3AD7}" type="datetimeFigureOut">
              <a:rPr lang="en-TR" smtClean="0"/>
              <a:t>7/6/23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16659-A7A8-DD48-872C-2B8F70B3058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51742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79741" rtl="0" eaLnBrk="1" latinLnBrk="0" hangingPunct="1">
      <a:defRPr sz="1679" kern="1200">
        <a:solidFill>
          <a:schemeClr val="tx1"/>
        </a:solidFill>
        <a:latin typeface="+mn-lt"/>
        <a:ea typeface="+mn-ea"/>
        <a:cs typeface="+mn-cs"/>
      </a:defRPr>
    </a:lvl1pPr>
    <a:lvl2pPr marL="639871" algn="l" defTabSz="1279741" rtl="0" eaLnBrk="1" latinLnBrk="0" hangingPunct="1">
      <a:defRPr sz="1679" kern="1200">
        <a:solidFill>
          <a:schemeClr val="tx1"/>
        </a:solidFill>
        <a:latin typeface="+mn-lt"/>
        <a:ea typeface="+mn-ea"/>
        <a:cs typeface="+mn-cs"/>
      </a:defRPr>
    </a:lvl2pPr>
    <a:lvl3pPr marL="1279741" algn="l" defTabSz="1279741" rtl="0" eaLnBrk="1" latinLnBrk="0" hangingPunct="1">
      <a:defRPr sz="1679" kern="1200">
        <a:solidFill>
          <a:schemeClr val="tx1"/>
        </a:solidFill>
        <a:latin typeface="+mn-lt"/>
        <a:ea typeface="+mn-ea"/>
        <a:cs typeface="+mn-cs"/>
      </a:defRPr>
    </a:lvl3pPr>
    <a:lvl4pPr marL="1919614" algn="l" defTabSz="1279741" rtl="0" eaLnBrk="1" latinLnBrk="0" hangingPunct="1">
      <a:defRPr sz="1679" kern="1200">
        <a:solidFill>
          <a:schemeClr val="tx1"/>
        </a:solidFill>
        <a:latin typeface="+mn-lt"/>
        <a:ea typeface="+mn-ea"/>
        <a:cs typeface="+mn-cs"/>
      </a:defRPr>
    </a:lvl4pPr>
    <a:lvl5pPr marL="2559484" algn="l" defTabSz="1279741" rtl="0" eaLnBrk="1" latinLnBrk="0" hangingPunct="1">
      <a:defRPr sz="1679" kern="1200">
        <a:solidFill>
          <a:schemeClr val="tx1"/>
        </a:solidFill>
        <a:latin typeface="+mn-lt"/>
        <a:ea typeface="+mn-ea"/>
        <a:cs typeface="+mn-cs"/>
      </a:defRPr>
    </a:lvl5pPr>
    <a:lvl6pPr marL="3199356" algn="l" defTabSz="1279741" rtl="0" eaLnBrk="1" latinLnBrk="0" hangingPunct="1">
      <a:defRPr sz="1679" kern="1200">
        <a:solidFill>
          <a:schemeClr val="tx1"/>
        </a:solidFill>
        <a:latin typeface="+mn-lt"/>
        <a:ea typeface="+mn-ea"/>
        <a:cs typeface="+mn-cs"/>
      </a:defRPr>
    </a:lvl6pPr>
    <a:lvl7pPr marL="3839227" algn="l" defTabSz="1279741" rtl="0" eaLnBrk="1" latinLnBrk="0" hangingPunct="1">
      <a:defRPr sz="1679" kern="1200">
        <a:solidFill>
          <a:schemeClr val="tx1"/>
        </a:solidFill>
        <a:latin typeface="+mn-lt"/>
        <a:ea typeface="+mn-ea"/>
        <a:cs typeface="+mn-cs"/>
      </a:defRPr>
    </a:lvl7pPr>
    <a:lvl8pPr marL="4479098" algn="l" defTabSz="1279741" rtl="0" eaLnBrk="1" latinLnBrk="0" hangingPunct="1">
      <a:defRPr sz="1679" kern="1200">
        <a:solidFill>
          <a:schemeClr val="tx1"/>
        </a:solidFill>
        <a:latin typeface="+mn-lt"/>
        <a:ea typeface="+mn-ea"/>
        <a:cs typeface="+mn-cs"/>
      </a:defRPr>
    </a:lvl8pPr>
    <a:lvl9pPr marL="5118968" algn="l" defTabSz="1279741" rtl="0" eaLnBrk="1" latinLnBrk="0" hangingPunct="1">
      <a:defRPr sz="16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CF72-3847-1B4C-A7D5-95C35E2459BD}" type="datetime1">
              <a:rPr lang="tr-TR" smtClean="0"/>
              <a:t>6.07.2023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E98-8005-4656-891D-9AE12243307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103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E4E2-EC8D-0040-BFDC-90B47E93EF6C}" type="datetime1">
              <a:rPr lang="tr-TR" smtClean="0"/>
              <a:t>6.07.2023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E98-8005-4656-891D-9AE12243307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940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140F-D306-824A-83EC-75E5D4EC92D2}" type="datetime1">
              <a:rPr lang="tr-TR" smtClean="0"/>
              <a:t>6.07.2023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E98-8005-4656-891D-9AE12243307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788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4AE8-85C4-2F4E-9AFA-DDDA03F93F47}" type="datetime1">
              <a:rPr lang="tr-TR" smtClean="0"/>
              <a:t>6.07.2023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801600" cy="96012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B22293-E758-43E2-8CFB-110602F8F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380240"/>
            <a:ext cx="9601200" cy="1409065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D107E43-4E1C-4436-BB6A-0339A5B8B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715710"/>
            <a:ext cx="9601200" cy="664528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70" indent="0" algn="ctr">
              <a:buNone/>
              <a:defRPr sz="2100"/>
            </a:lvl2pPr>
            <a:lvl3pPr marL="960140" indent="0" algn="ctr">
              <a:buNone/>
              <a:defRPr sz="1890"/>
            </a:lvl3pPr>
            <a:lvl4pPr marL="1440209" indent="0" algn="ctr">
              <a:buNone/>
              <a:defRPr sz="1680"/>
            </a:lvl4pPr>
            <a:lvl5pPr marL="1920278" indent="0" algn="ctr">
              <a:buNone/>
              <a:defRPr sz="1680"/>
            </a:lvl5pPr>
            <a:lvl6pPr marL="2400348" indent="0" algn="ctr">
              <a:buNone/>
              <a:defRPr sz="1680"/>
            </a:lvl6pPr>
            <a:lvl7pPr marL="2880417" indent="0" algn="ctr">
              <a:buNone/>
              <a:defRPr sz="1680"/>
            </a:lvl7pPr>
            <a:lvl8pPr marL="3360487" indent="0" algn="ctr">
              <a:buNone/>
              <a:defRPr sz="1680"/>
            </a:lvl8pPr>
            <a:lvl9pPr marL="3840557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348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5B812-5903-417F-A59A-C5B74D31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DC38-7154-A447-8006-C6F9EB3208DA}" type="datetime1">
              <a:rPr lang="tr-TR" smtClean="0"/>
              <a:t>6.07.2023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58BB-CDA2-4183-A1A0-466FB93E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83E04-9643-4AF1-81F4-F590248B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E98-8005-4656-891D-9AE12243307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42E6A3-3081-4293-BF8A-621215A8C6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142435"/>
            <a:ext cx="6838188" cy="5316332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9FDA804-61D7-4148-B789-D1B15202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46" y="1024691"/>
            <a:ext cx="11041380" cy="850829"/>
          </a:xfrm>
        </p:spPr>
        <p:txBody>
          <a:bodyPr anchor="b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556B8ED-2262-426C-A188-CB158BAE35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8046" y="788272"/>
            <a:ext cx="11041380" cy="502285"/>
          </a:xfrm>
        </p:spPr>
        <p:txBody>
          <a:bodyPr anchor="ctr">
            <a:normAutofit/>
          </a:bodyPr>
          <a:lstStyle>
            <a:lvl1pPr marL="0" indent="0">
              <a:buNone/>
              <a:defRPr sz="126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id-ID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4195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A50A-6FB3-8F40-85A4-F4AC268748C0}" type="datetime1">
              <a:rPr lang="tr-TR" smtClean="0"/>
              <a:t>6.07.2023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E98-8005-4656-891D-9AE12243307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211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FBBD-B2CE-D54F-BD5D-7552AFF3596B}" type="datetime1">
              <a:rPr lang="tr-TR" smtClean="0"/>
              <a:t>6.07.2023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E98-8005-4656-891D-9AE12243307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710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5CFC-878E-9247-A8E9-8F173823ED69}" type="datetime1">
              <a:rPr lang="tr-TR" smtClean="0"/>
              <a:t>6.07.2023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E98-8005-4656-891D-9AE12243307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88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D0F7-9061-E840-BD35-8CE5E1796B71}" type="datetime1">
              <a:rPr lang="tr-TR" smtClean="0"/>
              <a:t>6.07.2023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E98-8005-4656-891D-9AE12243307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944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59FE-9DBC-EF44-8D08-56F66D8B5839}" type="datetime1">
              <a:rPr lang="tr-TR" smtClean="0"/>
              <a:t>6.07.2023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E98-8005-4656-891D-9AE12243307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352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95C-2797-1D4E-B8DE-F80A2D17D941}" type="datetime1">
              <a:rPr lang="tr-TR" smtClean="0"/>
              <a:t>6.07.2023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E98-8005-4656-891D-9AE12243307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37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DAB9-319E-F447-AB3A-E0F93F903074}" type="datetime1">
              <a:rPr lang="tr-TR" smtClean="0"/>
              <a:t>6.07.2023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E98-8005-4656-891D-9AE12243307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635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A6CF-7AEE-2E43-AA04-4E9427B34DC3}" type="datetime1">
              <a:rPr lang="tr-TR" smtClean="0"/>
              <a:t>6.07.2023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E98-8005-4656-891D-9AE12243307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078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E3D7-E067-8A43-B05B-599AFD4587EE}" type="datetime1">
              <a:rPr lang="tr-TR" smtClean="0"/>
              <a:t>6.07.2023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6E98-8005-4656-891D-9AE12243307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807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663" r:id="rId13"/>
  </p:sldLayoutIdLst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97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383155" y="858663"/>
            <a:ext cx="8189843" cy="861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1" b="1" spc="300" dirty="0" err="1">
                <a:solidFill>
                  <a:srgbClr val="D87A00"/>
                </a:solidFill>
                <a:latin typeface="Paralucent Condensed Bold" pitchFamily="2" charset="77"/>
              </a:rPr>
              <a:t>Avukat</a:t>
            </a:r>
            <a:r>
              <a:rPr lang="en-US" sz="5001" b="1" spc="300" dirty="0">
                <a:solidFill>
                  <a:srgbClr val="D87A00"/>
                </a:solidFill>
                <a:latin typeface="Paralucent Condensed Bold" pitchFamily="2" charset="77"/>
              </a:rPr>
              <a:t> </a:t>
            </a:r>
            <a:r>
              <a:rPr lang="en-US" sz="5001" b="1" spc="300" dirty="0" err="1">
                <a:solidFill>
                  <a:srgbClr val="D87A00"/>
                </a:solidFill>
                <a:latin typeface="Paralucent Condensed Bold" pitchFamily="2" charset="77"/>
              </a:rPr>
              <a:t>sayısının</a:t>
            </a:r>
            <a:r>
              <a:rPr lang="en-US" sz="5001" b="1" spc="300" dirty="0">
                <a:solidFill>
                  <a:srgbClr val="D87A00"/>
                </a:solidFill>
                <a:latin typeface="Paralucent Condensed Bold" pitchFamily="2" charset="77"/>
              </a:rPr>
              <a:t> </a:t>
            </a:r>
            <a:r>
              <a:rPr lang="en-US" sz="5001" b="1" spc="300" dirty="0" err="1">
                <a:solidFill>
                  <a:srgbClr val="D87A00"/>
                </a:solidFill>
                <a:latin typeface="Paralucent Condensed Bold" pitchFamily="2" charset="77"/>
              </a:rPr>
              <a:t>fazlalığı</a:t>
            </a:r>
            <a:endParaRPr lang="en-US" sz="5001" spc="300" dirty="0">
              <a:solidFill>
                <a:srgbClr val="D87A00"/>
              </a:solidFill>
              <a:latin typeface="Paralucent Condensed Bol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249C6-AEF8-CA25-6DAA-9680C2CF97C0}"/>
              </a:ext>
            </a:extLst>
          </p:cNvPr>
          <p:cNvSpPr txBox="1"/>
          <p:nvPr/>
        </p:nvSpPr>
        <p:spPr>
          <a:xfrm>
            <a:off x="547701" y="2376611"/>
            <a:ext cx="4858297" cy="6838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61" indent="-28576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Türkiye’de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şu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anda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180 bin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avukat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27 bin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stajyer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avukat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bulunuyor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.</a:t>
            </a:r>
          </a:p>
          <a:p>
            <a:pPr marL="285761" indent="-28576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5F80"/>
              </a:solidFill>
              <a:latin typeface="Poppins" pitchFamily="2" charset="77"/>
            </a:endParaRPr>
          </a:p>
          <a:p>
            <a:pPr marL="285761" indent="-28576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89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Hukuk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Fakültesi’nde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toplam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yaklaşık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100 bin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öğrenci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bulunuyor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. 4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yıl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içerisinde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avukat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sayısı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280 bin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olacak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.</a:t>
            </a:r>
          </a:p>
          <a:p>
            <a:pPr marL="285761" indent="-28576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5F80"/>
              </a:solidFill>
              <a:latin typeface="Poppins" pitchFamily="2" charset="77"/>
            </a:endParaRPr>
          </a:p>
          <a:p>
            <a:pPr marL="285761" indent="-28576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Bu durum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bir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nicelik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sorunu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olmakla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birlikte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fakültelerin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eğitim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standartları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nedeniyle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aynı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zamanda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ciddi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bir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nitelik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sorununa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100" dirty="0" err="1">
                <a:solidFill>
                  <a:srgbClr val="005F80"/>
                </a:solidFill>
                <a:latin typeface="Poppins" pitchFamily="2" charset="77"/>
              </a:rPr>
              <a:t>dönüşmüştür</a:t>
            </a:r>
            <a:r>
              <a:rPr lang="en-US" sz="2100" dirty="0">
                <a:solidFill>
                  <a:srgbClr val="005F80"/>
                </a:solidFill>
                <a:latin typeface="Poppins" pitchFamily="2" charset="77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D4EBCD-2D4F-1A32-864A-F774DB13E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523" y="2759520"/>
            <a:ext cx="6987210" cy="506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76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0"/>
            <a:ext cx="6283696" cy="9601200"/>
            <a:chOff x="0" y="0"/>
            <a:chExt cx="6283696" cy="9601200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0" y="0"/>
              <a:ext cx="5237922" cy="960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09710" y="3904735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A6249C6-AEF8-CA25-6DAA-9680C2CF97C0}"/>
              </a:ext>
            </a:extLst>
          </p:cNvPr>
          <p:cNvSpPr txBox="1"/>
          <p:nvPr/>
        </p:nvSpPr>
        <p:spPr>
          <a:xfrm>
            <a:off x="6386176" y="503078"/>
            <a:ext cx="6021977" cy="824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7445 s. Kanun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uyarınca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adli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yardım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gelirlerinde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%2’den %3’e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olan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artışın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TBMM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iradesine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Kanun’un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yürürlük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tarihine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uygun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olarak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2023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yılı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uygulanması</a:t>
            </a:r>
            <a:endParaRPr lang="en-US" sz="30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Birikmiş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adli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yardım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ücretlerinin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ödenmesi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bir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defaya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mahsus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olarak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ek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ödenek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çıkarılması</a:t>
            </a:r>
            <a:endParaRPr lang="en-US" sz="30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Kamu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hizmeti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unsuru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dikkate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alınarak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adli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yardım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kapsamında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verilen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avukatlık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hizmetlerinde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KDV’nin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kaldırılması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 (%1’e </a:t>
            </a:r>
            <a:r>
              <a:rPr lang="en-US" sz="3000" dirty="0" err="1">
                <a:solidFill>
                  <a:srgbClr val="004358"/>
                </a:solidFill>
                <a:effectLst/>
                <a:latin typeface="Poppins" pitchFamily="2" charset="77"/>
              </a:rPr>
              <a:t>düşürülmesi</a:t>
            </a:r>
            <a:r>
              <a:rPr lang="en-US" sz="3000" dirty="0">
                <a:solidFill>
                  <a:srgbClr val="004358"/>
                </a:solidFill>
                <a:effectLst/>
                <a:latin typeface="Poppins" pitchFamily="2" charset="77"/>
              </a:rPr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148254" y="3946211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52" y="4103350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00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758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464817" y="629661"/>
            <a:ext cx="79988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Kişisel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Verilerin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Korunması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Kanunu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Uygulaması</a:t>
            </a:r>
            <a:endParaRPr lang="en-US" sz="4000" dirty="0">
              <a:solidFill>
                <a:srgbClr val="D87A00"/>
              </a:solidFill>
              <a:effectLst/>
              <a:latin typeface="Paralucent Condensed 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5C392-CFBD-BDC4-6FE2-DA9A843B1DB6}"/>
              </a:ext>
            </a:extLst>
          </p:cNvPr>
          <p:cNvSpPr txBox="1"/>
          <p:nvPr/>
        </p:nvSpPr>
        <p:spPr>
          <a:xfrm>
            <a:off x="856678" y="2572577"/>
            <a:ext cx="1137379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KVKK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gerekçesiyle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avukatlık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faaliyetlerinin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engellenmesi</a:t>
            </a:r>
            <a:endParaRPr lang="en-US" sz="3200" dirty="0">
              <a:solidFill>
                <a:srgbClr val="004C84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4C84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Kişisel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Verileri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Koruma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Kurulu’nun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avukatlık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faaliyetlerini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yerine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getiren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meslektaşlara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ceza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kesmesi</a:t>
            </a:r>
            <a:endParaRPr lang="en-US" sz="3200" dirty="0">
              <a:solidFill>
                <a:srgbClr val="004C84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4C84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Kurumların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avukatlara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bilgi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ve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belge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sağlamaktan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kaçınması</a:t>
            </a:r>
            <a:endParaRPr lang="en-US" sz="3200" dirty="0">
              <a:solidFill>
                <a:srgbClr val="004C84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4C84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Vekaletname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bulunmasına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rağmen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işlemlerin</a:t>
            </a:r>
            <a:r>
              <a:rPr lang="en-US" sz="32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C84"/>
                </a:solidFill>
                <a:effectLst/>
                <a:latin typeface="Poppins" pitchFamily="2" charset="77"/>
              </a:rPr>
              <a:t>gerçekleştirilmemesi</a:t>
            </a:r>
            <a:endParaRPr lang="en-US" sz="3200" dirty="0">
              <a:solidFill>
                <a:srgbClr val="004C84"/>
              </a:solidFill>
              <a:effectLst/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6865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0"/>
            <a:ext cx="6283696" cy="9601200"/>
            <a:chOff x="0" y="0"/>
            <a:chExt cx="6283696" cy="9601200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0" y="0"/>
              <a:ext cx="5237922" cy="960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09710" y="3904735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A6249C6-AEF8-CA25-6DAA-9680C2CF97C0}"/>
              </a:ext>
            </a:extLst>
          </p:cNvPr>
          <p:cNvSpPr txBox="1"/>
          <p:nvPr/>
        </p:nvSpPr>
        <p:spPr>
          <a:xfrm>
            <a:off x="6386176" y="1197923"/>
            <a:ext cx="6021977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Kişisel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Verilerin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Korunması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Kanunu’nun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Avukatlık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Kanunu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md.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2/3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hükmüne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uyumunun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sağlanması</a:t>
            </a:r>
            <a:endParaRPr lang="en-US" sz="32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4358"/>
              </a:solidFill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Bu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başlıkla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ilgili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KVKK’ya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özel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istisna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hükmü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konulması</a:t>
            </a:r>
            <a:endParaRPr lang="en-US" sz="32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Kurum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kuruluşlara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Avukatlık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Kanunu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md.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2/3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hükmünün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önemle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hatırlatılması</a:t>
            </a:r>
            <a:endParaRPr lang="en-US" sz="32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4358"/>
              </a:solidFill>
              <a:effectLst/>
              <a:latin typeface="Poppins" pitchFamily="2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148254" y="1908405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52" y="2065544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2AB46-5E4F-2CC3-4789-DAD81BAEE617}"/>
              </a:ext>
            </a:extLst>
          </p:cNvPr>
          <p:cNvSpPr txBox="1"/>
          <p:nvPr/>
        </p:nvSpPr>
        <p:spPr>
          <a:xfrm>
            <a:off x="540653" y="3908849"/>
            <a:ext cx="42757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effectLst/>
                <a:latin typeface="Poppins" pitchFamily="2" charset="77"/>
              </a:rPr>
              <a:t>İnsan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Hakları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Eylem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Planı</a:t>
            </a:r>
            <a:r>
              <a:rPr lang="en-US" sz="2000" dirty="0">
                <a:effectLst/>
                <a:latin typeface="Poppins" pitchFamily="2" charset="77"/>
              </a:rPr>
              <a:t> “</a:t>
            </a:r>
            <a:r>
              <a:rPr lang="en-US" sz="2000" dirty="0" err="1">
                <a:effectLst/>
                <a:latin typeface="Poppins" pitchFamily="2" charset="77"/>
              </a:rPr>
              <a:t>Savunmanın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Güçlendirilmesi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ve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Avukatlık</a:t>
            </a:r>
            <a:r>
              <a:rPr lang="en-US" sz="2000" dirty="0">
                <a:effectLst/>
                <a:latin typeface="Poppins" pitchFamily="2" charset="77"/>
              </a:rPr>
              <a:t>” </a:t>
            </a:r>
            <a:r>
              <a:rPr lang="en-US" sz="2000" dirty="0" err="1">
                <a:effectLst/>
                <a:latin typeface="Poppins" pitchFamily="2" charset="77"/>
              </a:rPr>
              <a:t>başlığında</a:t>
            </a:r>
            <a:r>
              <a:rPr lang="en-US" sz="2000" dirty="0">
                <a:effectLst/>
                <a:latin typeface="Poppins" pitchFamily="2" charset="77"/>
              </a:rPr>
              <a:t> “2.6 </a:t>
            </a:r>
            <a:r>
              <a:rPr lang="en-US" sz="2000" dirty="0" err="1">
                <a:effectLst/>
                <a:latin typeface="Poppins" pitchFamily="2" charset="77"/>
              </a:rPr>
              <a:t>Hizmetlerinde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Kalitenin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Artırılması</a:t>
            </a:r>
            <a:r>
              <a:rPr lang="en-US" sz="2000" dirty="0">
                <a:effectLst/>
                <a:latin typeface="Poppins" pitchFamily="2" charset="77"/>
              </a:rPr>
              <a:t>” </a:t>
            </a:r>
            <a:r>
              <a:rPr lang="en-US" sz="2000" dirty="0" err="1">
                <a:effectLst/>
                <a:latin typeface="Poppins" pitchFamily="2" charset="77"/>
              </a:rPr>
              <a:t>altında</a:t>
            </a:r>
            <a:r>
              <a:rPr lang="en-US" sz="2000" dirty="0">
                <a:effectLst/>
                <a:latin typeface="Poppins" pitchFamily="2" charset="77"/>
              </a:rPr>
              <a:t> “</a:t>
            </a:r>
            <a:r>
              <a:rPr lang="en-US" sz="2000" dirty="0" err="1">
                <a:effectLst/>
                <a:latin typeface="Poppins" pitchFamily="2" charset="77"/>
              </a:rPr>
              <a:t>Avukatların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bilgi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ve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belge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temin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etmelerine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ilişkin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yasal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yetkileri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genişletilecek</a:t>
            </a:r>
            <a:r>
              <a:rPr lang="en-US" sz="2000" dirty="0">
                <a:effectLst/>
                <a:latin typeface="Poppins" pitchFamily="2" charset="77"/>
              </a:rPr>
              <a:t>, …” </a:t>
            </a:r>
            <a:r>
              <a:rPr lang="en-US" sz="2000" dirty="0" err="1">
                <a:effectLst/>
                <a:latin typeface="Poppins" pitchFamily="2" charset="77"/>
              </a:rPr>
              <a:t>ifadesi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yer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almaktadır</a:t>
            </a:r>
            <a:r>
              <a:rPr lang="en-US" sz="2000" dirty="0">
                <a:effectLst/>
                <a:latin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092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758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468066" y="925232"/>
            <a:ext cx="7301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Hasar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Danışmanlık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“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Şirketleri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”</a:t>
            </a:r>
            <a:endParaRPr lang="en-US" sz="4000" dirty="0">
              <a:solidFill>
                <a:srgbClr val="D87A00"/>
              </a:solidFill>
              <a:effectLst/>
              <a:latin typeface="Paralucent Condensed 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5C392-CFBD-BDC4-6FE2-DA9A843B1DB6}"/>
              </a:ext>
            </a:extLst>
          </p:cNvPr>
          <p:cNvSpPr txBox="1"/>
          <p:nvPr/>
        </p:nvSpPr>
        <p:spPr>
          <a:xfrm>
            <a:off x="536713" y="2572577"/>
            <a:ext cx="1200647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Hasar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danışmanlık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“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şirketi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”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adı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altında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faaliyet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gösteren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yapılar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,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basit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bir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ticari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faaliyet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yürütmemekte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, organize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bir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suç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örgütü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gibi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çalışmaktadır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5F80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Bu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yapılar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yurttaşların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hak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arama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özgürlüğüne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zarar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vermektedir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5F80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Bu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yapılar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; TCK 252 (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Rüşvet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), TCK 157-158 (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Nitelikli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Dolandırıcılık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), TCK 204 (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Resmi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Belgede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Sahtecilik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), 1136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sayılı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Kanuna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muhalefet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(35-48-63.maddeler), TCK 257 (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Görevi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Kötüye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Kullanma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), TCK 135- 136-137 (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Kişisel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verilerin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kaydedilmesi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,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hukuka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aykırı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olarak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verme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veya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ele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geçirme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ve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nitelikli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haller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), TCK 220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ve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devamı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(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Suç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İşlemek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Amacıyla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Örgüt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Kurma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,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yönetme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ve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örgüt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üyeliği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ile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örgüte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yardım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etme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)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suçlarını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işlemektedir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5F80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Avukatlara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ağır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şekilde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uygulanan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KVKK,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bu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yapılara</a:t>
            </a:r>
            <a:r>
              <a:rPr lang="en-US" sz="24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5F80"/>
                </a:solidFill>
                <a:effectLst/>
                <a:latin typeface="Poppins" pitchFamily="2" charset="77"/>
              </a:rPr>
              <a:t>uygulanmamaktadır</a:t>
            </a:r>
            <a:r>
              <a:rPr lang="en-US" sz="2400" dirty="0">
                <a:solidFill>
                  <a:srgbClr val="005F80"/>
                </a:solidFill>
                <a:effectLst/>
                <a:latin typeface="Poppins" pitchFamily="2" charset="77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324062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0"/>
            <a:ext cx="5624986" cy="9306325"/>
            <a:chOff x="-215794" y="1430590"/>
            <a:chExt cx="6538753" cy="5125447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-215794" y="1430590"/>
              <a:ext cx="5173951" cy="51254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48973" y="3315368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009452" y="3689534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650" y="3811773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2AB46-5E4F-2CC3-4789-DAD81BAEE617}"/>
              </a:ext>
            </a:extLst>
          </p:cNvPr>
          <p:cNvSpPr txBox="1"/>
          <p:nvPr/>
        </p:nvSpPr>
        <p:spPr>
          <a:xfrm>
            <a:off x="5851682" y="1258629"/>
            <a:ext cx="559121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Poppins" pitchFamily="2" charset="77"/>
              </a:rPr>
              <a:t>Bu </a:t>
            </a:r>
            <a:r>
              <a:rPr lang="en-US" sz="2800" dirty="0" err="1">
                <a:effectLst/>
                <a:latin typeface="Poppins" pitchFamily="2" charset="77"/>
              </a:rPr>
              <a:t>yapılarla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bir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suç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örgütüyle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mücadele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perspektifiyle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hareket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edilmediği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sürece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çözüm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mümkün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değildir</a:t>
            </a:r>
            <a:r>
              <a:rPr lang="en-US" sz="2800" dirty="0">
                <a:effectLst/>
                <a:latin typeface="Poppins" pitchFamily="2" charset="7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Poppins" pitchFamily="2" charset="77"/>
              </a:rPr>
              <a:t>Teknik </a:t>
            </a:r>
            <a:r>
              <a:rPr lang="en-US" sz="2800" dirty="0" err="1">
                <a:effectLst/>
                <a:latin typeface="Poppins" pitchFamily="2" charset="77"/>
              </a:rPr>
              <a:t>takip</a:t>
            </a:r>
            <a:r>
              <a:rPr lang="en-US" sz="2800" dirty="0">
                <a:effectLst/>
                <a:latin typeface="Poppins" pitchFamily="2" charset="77"/>
              </a:rPr>
              <a:t> de </a:t>
            </a:r>
            <a:r>
              <a:rPr lang="en-US" sz="2800" dirty="0" err="1">
                <a:effectLst/>
                <a:latin typeface="Poppins" pitchFamily="2" charset="77"/>
              </a:rPr>
              <a:t>dahil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olmak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üzere</a:t>
            </a:r>
            <a:r>
              <a:rPr lang="en-US" sz="2800" dirty="0">
                <a:effectLst/>
                <a:latin typeface="Poppins" pitchFamily="2" charset="77"/>
              </a:rPr>
              <a:t> her </a:t>
            </a:r>
            <a:r>
              <a:rPr lang="en-US" sz="2800" dirty="0" err="1">
                <a:effectLst/>
                <a:latin typeface="Poppins" pitchFamily="2" charset="77"/>
              </a:rPr>
              <a:t>türlü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vasıta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ile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örgütsel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yapının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üstüne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gidilmelidir</a:t>
            </a:r>
            <a:r>
              <a:rPr lang="en-US" sz="2800" dirty="0">
                <a:effectLst/>
                <a:latin typeface="Poppins" pitchFamily="2" charset="77"/>
              </a:rPr>
              <a:t>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Poppins" pitchFamily="2" charset="77"/>
              </a:rPr>
              <a:t>Ancak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bu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şekilde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içinde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rüşvet</a:t>
            </a:r>
            <a:r>
              <a:rPr lang="en-US" sz="2800" dirty="0">
                <a:effectLst/>
                <a:latin typeface="Poppins" pitchFamily="2" charset="77"/>
              </a:rPr>
              <a:t>, </a:t>
            </a:r>
            <a:r>
              <a:rPr lang="en-US" sz="2800" dirty="0" err="1">
                <a:effectLst/>
                <a:latin typeface="Poppins" pitchFamily="2" charset="77"/>
              </a:rPr>
              <a:t>dolandırıcılık</a:t>
            </a:r>
            <a:r>
              <a:rPr lang="en-US" sz="2800" dirty="0">
                <a:effectLst/>
                <a:latin typeface="Poppins" pitchFamily="2" charset="77"/>
              </a:rPr>
              <a:t>, </a:t>
            </a:r>
            <a:r>
              <a:rPr lang="en-US" sz="2800" dirty="0" err="1">
                <a:effectLst/>
                <a:latin typeface="Poppins" pitchFamily="2" charset="77"/>
              </a:rPr>
              <a:t>kişisel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veri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hırsızlığı</a:t>
            </a:r>
            <a:r>
              <a:rPr lang="en-US" sz="2800" dirty="0">
                <a:effectLst/>
                <a:latin typeface="Poppins" pitchFamily="2" charset="77"/>
              </a:rPr>
              <a:t> da </a:t>
            </a:r>
            <a:r>
              <a:rPr lang="en-US" sz="2800" dirty="0" err="1">
                <a:effectLst/>
                <a:latin typeface="Poppins" pitchFamily="2" charset="77"/>
              </a:rPr>
              <a:t>olan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bir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suç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ağı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ortaya</a:t>
            </a:r>
            <a:r>
              <a:rPr lang="en-US" sz="2800" dirty="0">
                <a:effectLst/>
                <a:latin typeface="Poppins" pitchFamily="2" charset="77"/>
              </a:rPr>
              <a:t> </a:t>
            </a:r>
            <a:r>
              <a:rPr lang="en-US" sz="2800" dirty="0" err="1">
                <a:effectLst/>
                <a:latin typeface="Poppins" pitchFamily="2" charset="77"/>
              </a:rPr>
              <a:t>çıkarılabilir</a:t>
            </a:r>
            <a:r>
              <a:rPr lang="en-US" sz="2800" dirty="0">
                <a:effectLst/>
                <a:latin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67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758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468066" y="925232"/>
            <a:ext cx="7301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Baro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gelirlerinin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düşüklüğü</a:t>
            </a:r>
            <a:endParaRPr lang="en-US" sz="4000" dirty="0">
              <a:solidFill>
                <a:srgbClr val="D87A00"/>
              </a:solidFill>
              <a:effectLst/>
              <a:latin typeface="Paralucent Condensed 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5C392-CFBD-BDC4-6FE2-DA9A843B1DB6}"/>
              </a:ext>
            </a:extLst>
          </p:cNvPr>
          <p:cNvSpPr txBox="1"/>
          <p:nvPr/>
        </p:nvSpPr>
        <p:spPr>
          <a:xfrm>
            <a:off x="916339" y="2572577"/>
            <a:ext cx="1137379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7445 s. Kanun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ile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getirilen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değişiklikle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0-5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yıl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meslek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kıdemine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sahip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avukatlardan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Baro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keseneği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alınmaması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uygulamasıyla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bazı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Baroların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gelirlerinde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%65’lere varan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düşüşler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yaşanmıştır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5F80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Baroların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başlıca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geliri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Baro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keseneğidir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5F80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0-5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yıl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kıdeme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sahip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avukatların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Baro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keseneğinden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kanunla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muaf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tutulması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,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bu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avukatların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ekonomik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sorunlarının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çözümüne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bir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katkı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yapmadığı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gibi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;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meslek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örgütlerine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bağlılığı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azaltmakta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,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meslek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içerisinde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iki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ayrı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kesim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yaratmakta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ve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mesleki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dayanışmanın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önüne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geçmektedir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930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0"/>
            <a:ext cx="6283696" cy="9601200"/>
            <a:chOff x="0" y="0"/>
            <a:chExt cx="6283696" cy="9601200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0" y="0"/>
              <a:ext cx="5237922" cy="960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09710" y="3904735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148254" y="3946211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52" y="4103350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89483-738E-5A45-3FE2-26C3B4DE0928}"/>
              </a:ext>
            </a:extLst>
          </p:cNvPr>
          <p:cNvSpPr txBox="1"/>
          <p:nvPr/>
        </p:nvSpPr>
        <p:spPr>
          <a:xfrm>
            <a:off x="6400800" y="1656526"/>
            <a:ext cx="602197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Baroların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avukatlara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verdiği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hizmette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aksama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olmasını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önlemek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üzere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bu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kıdem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aralığındaki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meslektaşların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kesenek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borcunun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Hazine’den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karşılanması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planlama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mevzuat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çalışması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yapılması</a:t>
            </a:r>
            <a:endParaRPr lang="en-US" sz="26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endParaRPr lang="en-US" sz="26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Barolar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aracılığıyla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vekaletname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çıkarma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,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ihtarname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ihbarname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gönderebilme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imkanı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sağlanması</a:t>
            </a:r>
            <a:endParaRPr lang="en-US" sz="2600" dirty="0">
              <a:solidFill>
                <a:srgbClr val="004358"/>
              </a:solidFill>
              <a:effectLst/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8296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758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468066" y="651825"/>
            <a:ext cx="73015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Kamu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avukatlığına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ve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</a:p>
          <a:p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avukatlarına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dair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sorunlar</a:t>
            </a:r>
            <a:endParaRPr lang="en-US" sz="4000" dirty="0">
              <a:solidFill>
                <a:srgbClr val="D87A00"/>
              </a:solidFill>
              <a:effectLst/>
              <a:latin typeface="Paralucent Condensed 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5C392-CFBD-BDC4-6FE2-DA9A843B1DB6}"/>
              </a:ext>
            </a:extLst>
          </p:cNvPr>
          <p:cNvSpPr txBox="1"/>
          <p:nvPr/>
        </p:nvSpPr>
        <p:spPr>
          <a:xfrm>
            <a:off x="916339" y="2865454"/>
            <a:ext cx="1137379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000" dirty="0" err="1">
                <a:solidFill>
                  <a:srgbClr val="005F80"/>
                </a:solidFill>
                <a:effectLst/>
                <a:latin typeface="Poppins" pitchFamily="2" charset="77"/>
              </a:rPr>
              <a:t>Kamu</a:t>
            </a:r>
            <a:r>
              <a:rPr lang="en-US" sz="5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5000" dirty="0" err="1">
                <a:solidFill>
                  <a:srgbClr val="005F80"/>
                </a:solidFill>
                <a:effectLst/>
                <a:latin typeface="Poppins" pitchFamily="2" charset="77"/>
              </a:rPr>
              <a:t>avukatlarının</a:t>
            </a:r>
            <a:r>
              <a:rPr lang="en-US" sz="5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5000" dirty="0" err="1">
                <a:solidFill>
                  <a:srgbClr val="005F80"/>
                </a:solidFill>
                <a:effectLst/>
                <a:latin typeface="Poppins" pitchFamily="2" charset="77"/>
              </a:rPr>
              <a:t>sayılarının</a:t>
            </a:r>
            <a:r>
              <a:rPr lang="en-US" sz="5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5000" dirty="0" err="1">
                <a:solidFill>
                  <a:srgbClr val="005F80"/>
                </a:solidFill>
                <a:effectLst/>
                <a:latin typeface="Poppins" pitchFamily="2" charset="77"/>
              </a:rPr>
              <a:t>artırılması</a:t>
            </a:r>
            <a:endParaRPr lang="en-US" sz="5000" dirty="0">
              <a:solidFill>
                <a:srgbClr val="005F80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5000" dirty="0">
              <a:solidFill>
                <a:srgbClr val="005F80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000" dirty="0" err="1">
                <a:solidFill>
                  <a:srgbClr val="005F80"/>
                </a:solidFill>
                <a:effectLst/>
                <a:latin typeface="Poppins" pitchFamily="2" charset="77"/>
              </a:rPr>
              <a:t>Kamu</a:t>
            </a:r>
            <a:r>
              <a:rPr lang="en-US" sz="5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5000" dirty="0" err="1">
                <a:solidFill>
                  <a:srgbClr val="005F80"/>
                </a:solidFill>
                <a:effectLst/>
                <a:latin typeface="Poppins" pitchFamily="2" charset="77"/>
              </a:rPr>
              <a:t>avukatlarının</a:t>
            </a:r>
            <a:r>
              <a:rPr lang="en-US" sz="5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5000" dirty="0" err="1">
                <a:solidFill>
                  <a:srgbClr val="005F80"/>
                </a:solidFill>
                <a:effectLst/>
                <a:latin typeface="Poppins" pitchFamily="2" charset="77"/>
              </a:rPr>
              <a:t>özlük</a:t>
            </a:r>
            <a:r>
              <a:rPr lang="en-US" sz="5000" dirty="0">
                <a:solidFill>
                  <a:srgbClr val="005F80"/>
                </a:solidFill>
                <a:effectLst/>
                <a:latin typeface="Poppins" pitchFamily="2" charset="77"/>
              </a:rPr>
              <a:t>, </a:t>
            </a:r>
            <a:r>
              <a:rPr lang="en-US" sz="5000" dirty="0" err="1">
                <a:solidFill>
                  <a:srgbClr val="005F80"/>
                </a:solidFill>
                <a:effectLst/>
                <a:latin typeface="Poppins" pitchFamily="2" charset="77"/>
              </a:rPr>
              <a:t>statü</a:t>
            </a:r>
            <a:r>
              <a:rPr lang="en-US" sz="5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5000" dirty="0" err="1">
                <a:solidFill>
                  <a:srgbClr val="005F80"/>
                </a:solidFill>
                <a:effectLst/>
                <a:latin typeface="Poppins" pitchFamily="2" charset="77"/>
              </a:rPr>
              <a:t>ve</a:t>
            </a:r>
            <a:r>
              <a:rPr lang="en-US" sz="5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5000" dirty="0" err="1">
                <a:solidFill>
                  <a:srgbClr val="005F80"/>
                </a:solidFill>
                <a:effectLst/>
                <a:latin typeface="Poppins" pitchFamily="2" charset="77"/>
              </a:rPr>
              <a:t>çalışma</a:t>
            </a:r>
            <a:r>
              <a:rPr lang="en-US" sz="5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5000" dirty="0" err="1">
                <a:solidFill>
                  <a:srgbClr val="005F80"/>
                </a:solidFill>
                <a:effectLst/>
                <a:latin typeface="Poppins" pitchFamily="2" charset="77"/>
              </a:rPr>
              <a:t>koşullarının</a:t>
            </a:r>
            <a:r>
              <a:rPr lang="en-US" sz="5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5000" dirty="0" err="1">
                <a:solidFill>
                  <a:srgbClr val="005F80"/>
                </a:solidFill>
                <a:effectLst/>
                <a:latin typeface="Poppins" pitchFamily="2" charset="77"/>
              </a:rPr>
              <a:t>düzeltilmesi</a:t>
            </a:r>
            <a:endParaRPr lang="en-US" sz="5000" dirty="0">
              <a:solidFill>
                <a:srgbClr val="005F80"/>
              </a:solidFill>
              <a:effectLst/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5020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0"/>
            <a:ext cx="6283696" cy="9601200"/>
            <a:chOff x="0" y="0"/>
            <a:chExt cx="6283696" cy="9601200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0" y="0"/>
              <a:ext cx="5237922" cy="960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09710" y="3904735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148254" y="1712462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52" y="1869601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89483-738E-5A45-3FE2-26C3B4DE0928}"/>
              </a:ext>
            </a:extLst>
          </p:cNvPr>
          <p:cNvSpPr txBox="1"/>
          <p:nvPr/>
        </p:nvSpPr>
        <p:spPr>
          <a:xfrm>
            <a:off x="6400800" y="548508"/>
            <a:ext cx="584429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Kamuda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çalışan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avukatlar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, “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Zorunlu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Mesleki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Sorumluluk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Sigortası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”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yapılması</a:t>
            </a:r>
            <a:r>
              <a:rPr lang="en-US" sz="1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latin typeface="Poppins" pitchFamily="2" charset="77"/>
              </a:rPr>
              <a:t>ve</a:t>
            </a:r>
            <a:r>
              <a:rPr lang="en-US" sz="1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poliçe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ödemelerinin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, tahsil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edilen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vekalet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ücretleri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kaleminden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ödenmek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suretiyle</a:t>
            </a:r>
            <a:r>
              <a:rPr lang="en-US" sz="1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latin typeface="Poppins" pitchFamily="2" charset="77"/>
              </a:rPr>
              <a:t>İdare</a:t>
            </a:r>
            <a:r>
              <a:rPr lang="en-US" sz="1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latin typeface="Poppins" pitchFamily="2" charset="77"/>
              </a:rPr>
              <a:t>tarafından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kamuya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yük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getirmeden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gerçekleştirilmesi</a:t>
            </a:r>
            <a:endParaRPr lang="en-US" sz="16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endParaRPr lang="en-US" sz="16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Ek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göstergelerinin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yargı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mensuplarıyla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eşitlenmesi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Makam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tazminatının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yükseltilmesi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Özel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hizmet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tazminatının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yükseltilmesi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Dağıtıma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esas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vekalet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ücretlerinin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yıllık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tutarının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hesabında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kullanılan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gösterge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rakamının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yükseltilmesi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Kamuda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hukuk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müşavirliğinin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“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kariyer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meslek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sınıfı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”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olarak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kabul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edilmesi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İdarenin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işlemlerinin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hukuk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kurallarına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uygunluğunun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standartlarını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yükselteceği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dikkate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alınarak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kamu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avukatı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sayısının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arttırılması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merkezi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atama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yapılması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Kamu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avukatlarının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statülerinin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,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yetki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sorumluluklarının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özel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bir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kanunla</a:t>
            </a:r>
            <a:r>
              <a:rPr lang="en-US" sz="1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600" dirty="0" err="1">
                <a:solidFill>
                  <a:srgbClr val="004358"/>
                </a:solidFill>
                <a:effectLst/>
                <a:latin typeface="Poppins" pitchFamily="2" charset="77"/>
              </a:rPr>
              <a:t>belirlenmesi</a:t>
            </a:r>
            <a:endParaRPr lang="en-US" sz="1600" dirty="0">
              <a:solidFill>
                <a:srgbClr val="004358"/>
              </a:solidFill>
              <a:effectLst/>
              <a:latin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EFC43-571E-E4A7-38FF-0AB5B9A989A5}"/>
              </a:ext>
            </a:extLst>
          </p:cNvPr>
          <p:cNvSpPr txBox="1"/>
          <p:nvPr/>
        </p:nvSpPr>
        <p:spPr>
          <a:xfrm>
            <a:off x="571127" y="3728479"/>
            <a:ext cx="409566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effectLst/>
                <a:latin typeface="Poppins" pitchFamily="2" charset="77"/>
              </a:rPr>
              <a:t>İnsan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Hakları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Eylem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Planı</a:t>
            </a:r>
            <a:r>
              <a:rPr lang="en-US" sz="2200" dirty="0">
                <a:effectLst/>
                <a:latin typeface="Poppins" pitchFamily="2" charset="77"/>
              </a:rPr>
              <a:t> “</a:t>
            </a:r>
            <a:r>
              <a:rPr lang="en-US" sz="2200" dirty="0" err="1">
                <a:effectLst/>
                <a:latin typeface="Poppins" pitchFamily="2" charset="77"/>
              </a:rPr>
              <a:t>Savunmanın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Güçlendirilmesi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ve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Avukatlık</a:t>
            </a:r>
            <a:r>
              <a:rPr lang="en-US" sz="2200" dirty="0">
                <a:effectLst/>
                <a:latin typeface="Poppins" pitchFamily="2" charset="77"/>
              </a:rPr>
              <a:t>” </a:t>
            </a:r>
            <a:r>
              <a:rPr lang="en-US" sz="2200" dirty="0" err="1">
                <a:effectLst/>
                <a:latin typeface="Poppins" pitchFamily="2" charset="77"/>
              </a:rPr>
              <a:t>başlığında</a:t>
            </a:r>
            <a:r>
              <a:rPr lang="en-US" sz="2200" dirty="0">
                <a:effectLst/>
                <a:latin typeface="Poppins" pitchFamily="2" charset="77"/>
              </a:rPr>
              <a:t> “2.6 </a:t>
            </a:r>
            <a:r>
              <a:rPr lang="en-US" sz="2200" dirty="0" err="1">
                <a:effectLst/>
                <a:latin typeface="Poppins" pitchFamily="2" charset="77"/>
              </a:rPr>
              <a:t>Hizmetlerinde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Kalitenin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Artırılması</a:t>
            </a:r>
            <a:r>
              <a:rPr lang="en-US" sz="2200" dirty="0">
                <a:effectLst/>
                <a:latin typeface="Poppins" pitchFamily="2" charset="77"/>
              </a:rPr>
              <a:t>” </a:t>
            </a:r>
            <a:r>
              <a:rPr lang="en-US" sz="2200" dirty="0" err="1">
                <a:effectLst/>
                <a:latin typeface="Poppins" pitchFamily="2" charset="77"/>
              </a:rPr>
              <a:t>altında</a:t>
            </a:r>
            <a:r>
              <a:rPr lang="en-US" sz="2200" dirty="0">
                <a:effectLst/>
                <a:latin typeface="Poppins" pitchFamily="2" charset="77"/>
              </a:rPr>
              <a:t> “</a:t>
            </a:r>
            <a:r>
              <a:rPr lang="en-US" sz="2200" dirty="0" err="1">
                <a:effectLst/>
                <a:latin typeface="Poppins" pitchFamily="2" charset="77"/>
              </a:rPr>
              <a:t>Kamu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avukatlarının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çalışma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esaslarına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ve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özlük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haklarına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yönelik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iyileştirme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yapılacaktır</a:t>
            </a:r>
            <a:r>
              <a:rPr lang="en-US" sz="2200" dirty="0">
                <a:effectLst/>
                <a:latin typeface="Poppins" pitchFamily="2" charset="77"/>
              </a:rPr>
              <a:t>” </a:t>
            </a:r>
            <a:r>
              <a:rPr lang="en-US" sz="2200" dirty="0" err="1">
                <a:effectLst/>
                <a:latin typeface="Poppins" pitchFamily="2" charset="77"/>
              </a:rPr>
              <a:t>ifadesi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yer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almaktadır</a:t>
            </a:r>
            <a:r>
              <a:rPr lang="en-US" sz="2200" dirty="0">
                <a:effectLst/>
                <a:latin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115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758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468066" y="901202"/>
            <a:ext cx="7301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Avukata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yönelik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şiddet</a:t>
            </a:r>
            <a:endParaRPr lang="en-US" sz="4000" dirty="0">
              <a:solidFill>
                <a:srgbClr val="D87A00"/>
              </a:solidFill>
              <a:effectLst/>
              <a:latin typeface="Paralucent Condensed Bold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11F526-77B3-CC35-66DA-FDDCC6A67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385" y="2247906"/>
            <a:ext cx="9023748" cy="609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68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0"/>
            <a:ext cx="6283696" cy="9601200"/>
            <a:chOff x="0" y="0"/>
            <a:chExt cx="6283696" cy="9601200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0" y="0"/>
              <a:ext cx="5237922" cy="960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09710" y="3904735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A6249C6-AEF8-CA25-6DAA-9680C2CF97C0}"/>
              </a:ext>
            </a:extLst>
          </p:cNvPr>
          <p:cNvSpPr txBox="1"/>
          <p:nvPr/>
        </p:nvSpPr>
        <p:spPr>
          <a:xfrm>
            <a:off x="5778634" y="377847"/>
            <a:ext cx="6685036" cy="9277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61" indent="-28576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Hukuk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Fakültesi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kontenjanlarının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düşürülmesi</a:t>
            </a:r>
            <a:endParaRPr lang="en-US" sz="2500" dirty="0">
              <a:solidFill>
                <a:srgbClr val="005F80"/>
              </a:solidFill>
              <a:latin typeface="Poppins" pitchFamily="2" charset="77"/>
            </a:endParaRPr>
          </a:p>
          <a:p>
            <a:pPr marL="285761" indent="-28576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Hukuk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Fakülteleri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için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‘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akreditasyon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’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kriterleri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belirlenerek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akredite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olamayacak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nitelikteki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hukuk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fakültelerinin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kapatılması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/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birleştirilmesi</a:t>
            </a:r>
            <a:endParaRPr lang="en-US" sz="2500" dirty="0">
              <a:solidFill>
                <a:srgbClr val="005F80"/>
              </a:solidFill>
              <a:latin typeface="Poppins" pitchFamily="2" charset="77"/>
            </a:endParaRPr>
          </a:p>
          <a:p>
            <a:pPr marL="285761" indent="-28576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Hukuk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Fakültelerine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girişte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aranan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ve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halihazırda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125 bin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olan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başarı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sıralaması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şartının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kademeli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olarak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75 bine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ve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50 bine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yükseltilmesi</a:t>
            </a:r>
            <a:endParaRPr lang="en-US" sz="2500" dirty="0">
              <a:solidFill>
                <a:srgbClr val="005F80"/>
              </a:solidFill>
              <a:latin typeface="Poppins" pitchFamily="2" charset="77"/>
            </a:endParaRPr>
          </a:p>
          <a:p>
            <a:pPr marL="285761" indent="-28576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Eleme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düzeyi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yüksek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nitelikteki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bir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Hukuk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Mesleklerine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Giriş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Sınavı’nın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2024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yılında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ertelenmeksizin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mutlaka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5F80"/>
                </a:solidFill>
                <a:latin typeface="Poppins" pitchFamily="2" charset="77"/>
              </a:rPr>
              <a:t>uygulanması</a:t>
            </a:r>
            <a:r>
              <a:rPr lang="en-US" sz="2500" dirty="0">
                <a:solidFill>
                  <a:srgbClr val="005F80"/>
                </a:solidFill>
                <a:latin typeface="Poppins" pitchFamily="2" charset="77"/>
              </a:rPr>
              <a:t>.</a:t>
            </a:r>
          </a:p>
          <a:p>
            <a:pPr marL="285761" indent="-28576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5F80"/>
              </a:solidFill>
              <a:latin typeface="Poppins" pitchFamily="2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148254" y="3880120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52" y="4086954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71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0"/>
            <a:ext cx="6283696" cy="9601200"/>
            <a:chOff x="0" y="0"/>
            <a:chExt cx="6283696" cy="9601200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0" y="0"/>
              <a:ext cx="5237922" cy="960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09710" y="3904735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148254" y="3789072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52" y="3946211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89483-738E-5A45-3FE2-26C3B4DE0928}"/>
              </a:ext>
            </a:extLst>
          </p:cNvPr>
          <p:cNvSpPr txBox="1"/>
          <p:nvPr/>
        </p:nvSpPr>
        <p:spPr>
          <a:xfrm>
            <a:off x="5767754" y="294875"/>
            <a:ext cx="6462718" cy="7940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Adliyelerde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bir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avukatın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/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stajyer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avukatın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tehlike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altında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olduğunu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belirtmesi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halinde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,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adliye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karakolunun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, salt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avukatın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beyanıyla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güvenliğini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sağlamasının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zorunlu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olduğunu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belirten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kolluğa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bu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konuda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emir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talimat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veren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genelgenin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,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İçişleri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Bakanlığı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ile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ortak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hazırlanarak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yayımlanması</a:t>
            </a:r>
            <a:endParaRPr lang="en-US" sz="15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Haciz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işlemlerinde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kolluk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görevlisinin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hazır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bulunmasının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zorunlu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olması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; kanun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değişikliği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gerçekleşene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kadar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,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kolluğun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haciz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mahallinde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hazır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bulunmasını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sağlamak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üzere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,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İçişleri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Bakanlığı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ile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ortak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bir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genelge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hazırlanıp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yayımlanması</a:t>
            </a:r>
            <a:endParaRPr lang="en-US" sz="15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Avukatların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/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stajyer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avukatların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adliye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haciz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mahalleri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haricinde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şiddetle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yüz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yüze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kaldığı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ofis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diğer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alanlar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alt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yapısı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Birliğimiz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tarafından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hazırlanacak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akıllı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telefon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uygulaması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ile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acil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destek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ihbar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sisteminin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kurulmasını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sağlamak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üzere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İçişleri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Bakanlığı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,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Adalet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Bakanlığı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Türkiye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Barolar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Birliği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arasında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üçlü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protokol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imzalanması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“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Yönelik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Şiddetin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Önlenmesi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Projesi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”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kapsamında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;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avukatların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şiddete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uğrama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risklerine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ilişkin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kolluğa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yaptıkları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başvuruların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geciktirilmeksizin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savcılığa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bildirilmesi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durumun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aynı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zamanda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Türkiye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Barolar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Birliğine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ilgili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il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Barosuna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ihbar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edilmesini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sağlayacak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ortak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bir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protokol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çalışması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yapılması</a:t>
            </a:r>
            <a:endParaRPr lang="en-US" sz="15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Avukatlara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stajyer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avukatlara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karşı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görevleri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sırasında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veya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görevlerinden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dolayı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işlenen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şiddet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fiillerinin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CMK 100.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madde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kapsamında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katalog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suçlar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arasına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alınmasına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dönük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mevzuat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çalışması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yapılması</a:t>
            </a:r>
            <a:endParaRPr lang="en-US" sz="15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Avukatlara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stajyer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avukatlara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yönelik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şiddet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riskinin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bulunduğu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durumlarda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6284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sayılı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Kanun’da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düzenlenen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tedbirlerin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benzerlerinin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uygulanabileceği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şekilde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mevzuat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çalışması</a:t>
            </a:r>
            <a:r>
              <a:rPr lang="en-US" sz="1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15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yapılması</a:t>
            </a:r>
            <a:endParaRPr lang="en-US" sz="1500" dirty="0">
              <a:solidFill>
                <a:srgbClr val="004358"/>
              </a:solidFill>
              <a:effectLst/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28814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758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468066" y="915657"/>
            <a:ext cx="7301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Yeni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iş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alanlarının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yaratılması</a:t>
            </a:r>
            <a:endParaRPr lang="en-US" sz="4000" dirty="0">
              <a:solidFill>
                <a:srgbClr val="D87A00"/>
              </a:solidFill>
              <a:effectLst/>
              <a:latin typeface="Paralucent Condensed 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5C392-CFBD-BDC4-6FE2-DA9A843B1DB6}"/>
              </a:ext>
            </a:extLst>
          </p:cNvPr>
          <p:cNvSpPr txBox="1"/>
          <p:nvPr/>
        </p:nvSpPr>
        <p:spPr>
          <a:xfrm>
            <a:off x="916339" y="3136115"/>
            <a:ext cx="113737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Avukatlar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büyük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ekonomik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zorluklar</a:t>
            </a:r>
            <a:r>
              <a:rPr lang="en-US" sz="4500" dirty="0">
                <a:solidFill>
                  <a:srgbClr val="004C84"/>
                </a:solidFill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yaşarken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,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Avukatlık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Kanunu’ndan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kaynaklanan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ve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tekel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hakkı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olan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alanlara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müdahale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edilmekte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,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avukatlık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mesleği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için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hiçbir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yeni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iş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alanı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C84"/>
                </a:solidFill>
                <a:effectLst/>
                <a:latin typeface="Poppins" pitchFamily="2" charset="77"/>
              </a:rPr>
              <a:t>tanımlanmamaktadır</a:t>
            </a:r>
            <a:r>
              <a:rPr lang="en-US" sz="4500" dirty="0">
                <a:solidFill>
                  <a:srgbClr val="004C84"/>
                </a:solidFill>
                <a:effectLst/>
                <a:latin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5335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0"/>
            <a:ext cx="6283696" cy="9601200"/>
            <a:chOff x="0" y="0"/>
            <a:chExt cx="6283696" cy="9601200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0" y="0"/>
              <a:ext cx="5237922" cy="960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09710" y="3904735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148254" y="1712462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52" y="1869601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89483-738E-5A45-3FE2-26C3B4DE0928}"/>
              </a:ext>
            </a:extLst>
          </p:cNvPr>
          <p:cNvSpPr txBox="1"/>
          <p:nvPr/>
        </p:nvSpPr>
        <p:spPr>
          <a:xfrm>
            <a:off x="6283696" y="869772"/>
            <a:ext cx="5844296" cy="769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Uzlaştırmacı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olmak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hukuk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fakültesi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mezunu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olma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şartı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getirilmesi</a:t>
            </a:r>
            <a:endParaRPr lang="en-US" sz="26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Tapu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alım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satım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gayrimenkulün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aynına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ilişkin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tü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m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işlemler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ile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ticaret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sicili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işlemlerinde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bulundurma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şartı</a:t>
            </a:r>
            <a:r>
              <a:rPr lang="en-US" sz="26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effectLst/>
                <a:latin typeface="Poppins" pitchFamily="2" charset="77"/>
              </a:rPr>
              <a:t>getirilmesi</a:t>
            </a:r>
            <a:endParaRPr lang="en-US" sz="26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Aile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,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Tüketici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,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İş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,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Ağır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Ceza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Mahkemeleri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ve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AYM’ye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bireysel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başvurularda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avukatla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temsil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zorunluluğu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getirilmesi</a:t>
            </a:r>
            <a:endParaRPr lang="en-US" sz="2600" dirty="0">
              <a:solidFill>
                <a:srgbClr val="004358"/>
              </a:solidFill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4358"/>
              </a:solidFill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Hukuki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Himaye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Sigortası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konusunda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başlatılan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çalışmanın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TBB’nin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önerileri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dikkate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alınarak</a:t>
            </a:r>
            <a:r>
              <a:rPr lang="en-US" sz="26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600" dirty="0" err="1">
                <a:solidFill>
                  <a:srgbClr val="004358"/>
                </a:solidFill>
                <a:latin typeface="Poppins" pitchFamily="2" charset="77"/>
              </a:rPr>
              <a:t>sürdürülmesi</a:t>
            </a:r>
            <a:endParaRPr lang="en-US" sz="2600" dirty="0">
              <a:solidFill>
                <a:srgbClr val="004358"/>
              </a:solidFill>
              <a:latin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EFC43-571E-E4A7-38FF-0AB5B9A989A5}"/>
              </a:ext>
            </a:extLst>
          </p:cNvPr>
          <p:cNvSpPr txBox="1"/>
          <p:nvPr/>
        </p:nvSpPr>
        <p:spPr>
          <a:xfrm>
            <a:off x="571127" y="3728479"/>
            <a:ext cx="409566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effectLst/>
                <a:latin typeface="Poppins" pitchFamily="2" charset="77"/>
              </a:rPr>
              <a:t>İnsan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Hakları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Eylem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Planı</a:t>
            </a:r>
            <a:r>
              <a:rPr lang="en-US" sz="2000" dirty="0">
                <a:effectLst/>
                <a:latin typeface="Poppins" pitchFamily="2" charset="77"/>
              </a:rPr>
              <a:t> “</a:t>
            </a:r>
            <a:r>
              <a:rPr lang="en-US" sz="2000" dirty="0" err="1">
                <a:effectLst/>
                <a:latin typeface="Poppins" pitchFamily="2" charset="77"/>
              </a:rPr>
              <a:t>Alternatif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Uyuşmazlık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Çözüm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Yolları</a:t>
            </a:r>
            <a:r>
              <a:rPr lang="en-US" sz="2000" dirty="0">
                <a:effectLst/>
                <a:latin typeface="Poppins" pitchFamily="2" charset="77"/>
              </a:rPr>
              <a:t>” </a:t>
            </a:r>
            <a:r>
              <a:rPr lang="en-US" sz="2000" dirty="0" err="1">
                <a:effectLst/>
                <a:latin typeface="Poppins" pitchFamily="2" charset="77"/>
              </a:rPr>
              <a:t>başlığında</a:t>
            </a:r>
            <a:r>
              <a:rPr lang="en-US" sz="2000" dirty="0">
                <a:effectLst/>
                <a:latin typeface="Poppins" pitchFamily="2" charset="77"/>
              </a:rPr>
              <a:t> “3.5 </a:t>
            </a:r>
            <a:r>
              <a:rPr lang="en-US" sz="2000" dirty="0" err="1">
                <a:effectLst/>
                <a:latin typeface="Poppins" pitchFamily="2" charset="77"/>
              </a:rPr>
              <a:t>Etkinliğinin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Artırılması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ve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Yaygınlaştırılması</a:t>
            </a:r>
            <a:r>
              <a:rPr lang="en-US" sz="2000" dirty="0">
                <a:effectLst/>
                <a:latin typeface="Poppins" pitchFamily="2" charset="77"/>
              </a:rPr>
              <a:t> “</a:t>
            </a:r>
            <a:r>
              <a:rPr lang="en-US" sz="2000" dirty="0" err="1">
                <a:effectLst/>
                <a:latin typeface="Poppins" pitchFamily="2" charset="77"/>
              </a:rPr>
              <a:t>altında</a:t>
            </a:r>
            <a:r>
              <a:rPr lang="en-US" sz="2000" dirty="0">
                <a:effectLst/>
                <a:latin typeface="Poppins" pitchFamily="2" charset="77"/>
              </a:rPr>
              <a:t> “</a:t>
            </a:r>
            <a:r>
              <a:rPr lang="en-US" sz="2000" dirty="0" err="1">
                <a:effectLst/>
                <a:latin typeface="Poppins" pitchFamily="2" charset="77"/>
              </a:rPr>
              <a:t>Ceza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muhakemesinde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uzlaştırmacı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olabilmek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için</a:t>
            </a:r>
            <a:r>
              <a:rPr lang="en-US" sz="2000" dirty="0">
                <a:effectLst/>
                <a:latin typeface="Poppins" pitchFamily="2" charset="77"/>
              </a:rPr>
              <a:t>, </a:t>
            </a:r>
            <a:r>
              <a:rPr lang="en-US" sz="2000" dirty="0" err="1">
                <a:effectLst/>
                <a:latin typeface="Poppins" pitchFamily="2" charset="77"/>
              </a:rPr>
              <a:t>mevcut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uzlaştırmacıların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müktesep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hakları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saklı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kalmak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kaydıyla</a:t>
            </a:r>
            <a:r>
              <a:rPr lang="en-US" sz="2000" dirty="0">
                <a:effectLst/>
                <a:latin typeface="Poppins" pitchFamily="2" charset="77"/>
              </a:rPr>
              <a:t>, </a:t>
            </a:r>
            <a:r>
              <a:rPr lang="en-US" sz="2000" dirty="0" err="1">
                <a:effectLst/>
                <a:latin typeface="Poppins" pitchFamily="2" charset="77"/>
              </a:rPr>
              <a:t>hukuk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fakültesi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mezunu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olma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şartı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getirilecektir</a:t>
            </a:r>
            <a:r>
              <a:rPr lang="en-US" sz="2000" dirty="0">
                <a:effectLst/>
                <a:latin typeface="Poppins" pitchFamily="2" charset="77"/>
              </a:rPr>
              <a:t>” </a:t>
            </a:r>
            <a:r>
              <a:rPr lang="en-US" sz="2000" dirty="0" err="1">
                <a:effectLst/>
                <a:latin typeface="Poppins" pitchFamily="2" charset="77"/>
              </a:rPr>
              <a:t>ifadesi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yer</a:t>
            </a:r>
            <a:r>
              <a:rPr lang="en-US" sz="2000" dirty="0">
                <a:effectLst/>
                <a:latin typeface="Poppins" pitchFamily="2" charset="77"/>
              </a:rPr>
              <a:t> </a:t>
            </a:r>
            <a:r>
              <a:rPr lang="en-US" sz="2000" dirty="0" err="1">
                <a:effectLst/>
                <a:latin typeface="Poppins" pitchFamily="2" charset="77"/>
              </a:rPr>
              <a:t>almaktadır</a:t>
            </a:r>
            <a:r>
              <a:rPr lang="en-US" sz="2000" dirty="0">
                <a:effectLst/>
                <a:latin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5146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758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468066" y="915657"/>
            <a:ext cx="7301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Avukatların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emeklilik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hakları</a:t>
            </a:r>
            <a:endParaRPr lang="en-US" sz="4000" dirty="0">
              <a:solidFill>
                <a:srgbClr val="D87A00"/>
              </a:solidFill>
              <a:effectLst/>
              <a:latin typeface="Paralucent Condensed 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5C392-CFBD-BDC4-6FE2-DA9A843B1DB6}"/>
              </a:ext>
            </a:extLst>
          </p:cNvPr>
          <p:cNvSpPr txBox="1"/>
          <p:nvPr/>
        </p:nvSpPr>
        <p:spPr>
          <a:xfrm>
            <a:off x="916339" y="3019342"/>
            <a:ext cx="1062641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SGK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primlerini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ekonomik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zorluklar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nedeniyle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en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düşük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seviyeden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ödemek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durumunda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kalan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hatta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ödeyemeyen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avukatlar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için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emeklilik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imkanı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neredeyse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bulunmamaktadır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004C84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EYT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kapsamında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avukatların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uğradıkları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hak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kayıpları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söz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konusudur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510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0"/>
            <a:ext cx="6283696" cy="9601200"/>
            <a:chOff x="0" y="0"/>
            <a:chExt cx="6283696" cy="9601200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0" y="0"/>
              <a:ext cx="5237922" cy="960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09710" y="3904735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148254" y="3795551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52" y="3952690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89483-738E-5A45-3FE2-26C3B4DE0928}"/>
              </a:ext>
            </a:extLst>
          </p:cNvPr>
          <p:cNvSpPr txBox="1"/>
          <p:nvPr/>
        </p:nvSpPr>
        <p:spPr>
          <a:xfrm>
            <a:off x="6400800" y="2001813"/>
            <a:ext cx="584429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Avukatların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emeklilik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sorunlarının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çözümü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ortak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çalışma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grubu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oluşturulması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5510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sayılı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Kanun’un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4 B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maddesi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kapsamındaki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avukatların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EYT’den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yararlanabilmeleri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prim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gün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sayısının</a:t>
            </a:r>
            <a:r>
              <a:rPr lang="en-US" sz="3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3200" dirty="0" err="1">
                <a:solidFill>
                  <a:srgbClr val="004358"/>
                </a:solidFill>
                <a:effectLst/>
                <a:latin typeface="Poppins" pitchFamily="2" charset="77"/>
              </a:rPr>
              <a:t>düşürülmesi</a:t>
            </a:r>
            <a:endParaRPr lang="en-US" sz="3200" dirty="0">
              <a:solidFill>
                <a:srgbClr val="004358"/>
              </a:solidFill>
              <a:effectLst/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860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758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468066" y="651825"/>
            <a:ext cx="73015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Avukatlık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Asgari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Ücret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Tarifesinin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belirlenmesi</a:t>
            </a:r>
            <a:endParaRPr lang="en-US" sz="4000" dirty="0">
              <a:solidFill>
                <a:srgbClr val="D87A00"/>
              </a:solidFill>
              <a:effectLst/>
              <a:latin typeface="Paralucent Condensed Bold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DD6477-7C48-42B8-6D03-A424C9B9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424" y="2448227"/>
            <a:ext cx="9986751" cy="60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09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725714"/>
            <a:ext cx="6283696" cy="9601200"/>
            <a:chOff x="0" y="0"/>
            <a:chExt cx="6283696" cy="9601200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0" y="0"/>
              <a:ext cx="5237922" cy="960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09710" y="3904735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148254" y="3795551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52" y="3952690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89483-738E-5A45-3FE2-26C3B4DE0928}"/>
              </a:ext>
            </a:extLst>
          </p:cNvPr>
          <p:cNvSpPr txBox="1"/>
          <p:nvPr/>
        </p:nvSpPr>
        <p:spPr>
          <a:xfrm>
            <a:off x="6309358" y="579873"/>
            <a:ext cx="6087291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Her ne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kadar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AAÜT TBB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tarafından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hazırlanmaktaysa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da,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önceki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yıl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olduğu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gibi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hakkaniyetli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bir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düzenlemenin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Adalet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Bakanlığıyla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ortak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bir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çalışmayla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yapılması</a:t>
            </a:r>
            <a:endParaRPr lang="en-US" sz="28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AAÜT’nin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Eylül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2023’ten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geçerli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olacak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şekilde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yayınlanması</a:t>
            </a:r>
            <a:endParaRPr lang="en-US" sz="28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Her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türlü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avukatlık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hizmeti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KDV’nin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%8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olarak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uygulanması</a:t>
            </a:r>
            <a:endParaRPr lang="en-US" sz="28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Yargılama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gideri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olan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kanunen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KDV’nin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doğmadığı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karşı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yan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vekalet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ücretleri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“KDV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hariç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brüt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tutarlardır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”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ifadesine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yer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verilmesi</a:t>
            </a:r>
            <a:endParaRPr lang="en-US" sz="2800" dirty="0">
              <a:solidFill>
                <a:srgbClr val="004358"/>
              </a:solidFill>
              <a:effectLst/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0968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758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468066" y="651825"/>
            <a:ext cx="7301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Deprem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bölgesine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ilişkin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sorunlar</a:t>
            </a:r>
            <a:endParaRPr lang="en-US" sz="4000" dirty="0">
              <a:solidFill>
                <a:srgbClr val="D87A00"/>
              </a:solidFill>
              <a:effectLst/>
              <a:latin typeface="Paralucent Condensed 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880AD-87D0-DC15-F081-D55D07EA2B6E}"/>
              </a:ext>
            </a:extLst>
          </p:cNvPr>
          <p:cNvSpPr txBox="1"/>
          <p:nvPr/>
        </p:nvSpPr>
        <p:spPr>
          <a:xfrm>
            <a:off x="2046057" y="2858101"/>
            <a:ext cx="94966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Deprem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bölgesinde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bulunan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avukatların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mesleki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faaliyetlerini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yürütememeleri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ve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barınma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ihtiyaçları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kapsamında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ekonomik</a:t>
            </a:r>
            <a:r>
              <a:rPr lang="en-US" sz="2800" dirty="0">
                <a:solidFill>
                  <a:srgbClr val="004C84"/>
                </a:solidFill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latin typeface="Poppins" pitchFamily="2" charset="77"/>
              </a:rPr>
              <a:t>sorunları</a:t>
            </a:r>
            <a:endParaRPr lang="en-US" sz="2800" dirty="0">
              <a:solidFill>
                <a:srgbClr val="004C84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4C84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Deprem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bölgesindeki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Baroların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faaliyetlerinde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fiziki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koşullar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nedeniyle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yaşanan</a:t>
            </a:r>
            <a:r>
              <a:rPr lang="en-US" sz="28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C84"/>
                </a:solidFill>
                <a:effectLst/>
                <a:latin typeface="Poppins" pitchFamily="2" charset="77"/>
              </a:rPr>
              <a:t>aksamalar</a:t>
            </a:r>
            <a:endParaRPr lang="en-US" sz="2800" dirty="0">
              <a:solidFill>
                <a:srgbClr val="004C84"/>
              </a:solidFill>
              <a:effectLst/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6155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0"/>
            <a:ext cx="6283696" cy="9601200"/>
            <a:chOff x="0" y="0"/>
            <a:chExt cx="6283696" cy="9601200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0" y="0"/>
              <a:ext cx="5237922" cy="960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09710" y="3904735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148254" y="3795551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52" y="3952690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89483-738E-5A45-3FE2-26C3B4DE0928}"/>
              </a:ext>
            </a:extLst>
          </p:cNvPr>
          <p:cNvSpPr txBox="1"/>
          <p:nvPr/>
        </p:nvSpPr>
        <p:spPr>
          <a:xfrm>
            <a:off x="6109718" y="1212449"/>
            <a:ext cx="6087291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4539 s.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Kanun’un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 3/1.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maddesi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uyarınca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uygulanan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adli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müzaharet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kapsamındaki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vekalet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ücretlerinin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,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görevlendirmeyle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birlikte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ödenmesi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için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mevzuat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çalışması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yapılması</a:t>
            </a:r>
            <a:endParaRPr lang="en-US" sz="2400" dirty="0">
              <a:solidFill>
                <a:srgbClr val="004358"/>
              </a:solidFill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4358"/>
              </a:solidFill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Avukatlık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Kanunu’nun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43.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maddesinde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düzenlenen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büro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kurma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giderlerinin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karşılanması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sağlanacak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finansman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desteği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hükmünün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,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deprem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bölgesindeki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meslektaşlarımız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ivedilikle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hayata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geçirilmesi</a:t>
            </a:r>
            <a:endParaRPr lang="en-US" sz="24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4358"/>
              </a:solidFill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4358"/>
                </a:solidFill>
                <a:latin typeface="Poppins" pitchFamily="2" charset="77"/>
              </a:rPr>
              <a:t>D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eprem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bölgesindeki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meslektaşlar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kullanılmak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üzere</a:t>
            </a:r>
            <a:r>
              <a:rPr lang="en-US" sz="2400" dirty="0">
                <a:solidFill>
                  <a:srgbClr val="004358"/>
                </a:solidFill>
                <a:latin typeface="Poppins" pitchFamily="2" charset="77"/>
              </a:rPr>
              <a:t>,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Baro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pulu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bedelinde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belli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bir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dönemde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uygulanmak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üzere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geçici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artış</a:t>
            </a:r>
            <a:r>
              <a:rPr lang="en-US" sz="24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4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yapılması</a:t>
            </a:r>
            <a:endParaRPr lang="en-US" sz="2400" dirty="0">
              <a:solidFill>
                <a:srgbClr val="004358"/>
              </a:solidFill>
              <a:effectLst/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3780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758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468066" y="651825"/>
            <a:ext cx="73015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D87A00"/>
                </a:solidFill>
                <a:effectLst/>
                <a:latin typeface="Paralucent Condensed Bold" pitchFamily="2" charset="77"/>
              </a:rPr>
              <a:t>Baroların ve TBB’nin müdahillik taleplerinin reddedilmesi</a:t>
            </a:r>
            <a:endParaRPr lang="en-US" sz="4000" dirty="0">
              <a:solidFill>
                <a:srgbClr val="D87A00"/>
              </a:solidFill>
              <a:effectLst/>
              <a:latin typeface="Paralucent Condensed 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880AD-87D0-DC15-F081-D55D07EA2B6E}"/>
              </a:ext>
            </a:extLst>
          </p:cNvPr>
          <p:cNvSpPr txBox="1"/>
          <p:nvPr/>
        </p:nvSpPr>
        <p:spPr>
          <a:xfrm>
            <a:off x="1750422" y="3597780"/>
            <a:ext cx="949669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Kanun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gereği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,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hukukun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üstünlüğünü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,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insan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haklarını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korumak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ve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bu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kavramlara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işlerlik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kazandırmakla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görevlendirilmiş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Baroların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ve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Türkiye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Barolar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Birliğinin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davalara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müdahillik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talepleri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500" dirty="0" err="1">
                <a:solidFill>
                  <a:srgbClr val="004C84"/>
                </a:solidFill>
                <a:effectLst/>
                <a:latin typeface="Poppins" pitchFamily="2" charset="77"/>
              </a:rPr>
              <a:t>reddedilmektedir</a:t>
            </a:r>
            <a:r>
              <a:rPr lang="en-US" sz="3500" dirty="0">
                <a:solidFill>
                  <a:srgbClr val="004C84"/>
                </a:solidFill>
                <a:effectLst/>
                <a:latin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773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758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405321" y="758165"/>
            <a:ext cx="818984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D87A00"/>
                </a:solidFill>
                <a:latin typeface="Paralucent Condensed Bold" pitchFamily="2" charset="77"/>
              </a:rPr>
              <a:t>Stajyer</a:t>
            </a:r>
            <a:r>
              <a:rPr lang="en-US" sz="4500" b="1" dirty="0">
                <a:solidFill>
                  <a:srgbClr val="D87A00"/>
                </a:solidFill>
                <a:latin typeface="Paralucent Condensed Bold" pitchFamily="2" charset="77"/>
              </a:rPr>
              <a:t> </a:t>
            </a:r>
            <a:r>
              <a:rPr lang="en-US" sz="4500" b="1" dirty="0" err="1">
                <a:solidFill>
                  <a:srgbClr val="D87A00"/>
                </a:solidFill>
                <a:latin typeface="Paralucent Condensed Bold" pitchFamily="2" charset="77"/>
              </a:rPr>
              <a:t>avukatların</a:t>
            </a:r>
            <a:r>
              <a:rPr lang="en-US" sz="4500" b="1" dirty="0">
                <a:solidFill>
                  <a:srgbClr val="D87A00"/>
                </a:solidFill>
                <a:latin typeface="Paralucent Condensed Bold" pitchFamily="2" charset="77"/>
              </a:rPr>
              <a:t> </a:t>
            </a:r>
            <a:r>
              <a:rPr lang="en-US" sz="4500" b="1" dirty="0" err="1">
                <a:solidFill>
                  <a:srgbClr val="D87A00"/>
                </a:solidFill>
                <a:latin typeface="Paralucent Condensed Bold" pitchFamily="2" charset="77"/>
              </a:rPr>
              <a:t>sorunları</a:t>
            </a:r>
            <a:endParaRPr lang="en-US" sz="4500" dirty="0">
              <a:solidFill>
                <a:srgbClr val="D87A00"/>
              </a:solidFill>
              <a:latin typeface="Paralucent Condensed Bol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249C6-AEF8-CA25-6DAA-9680C2CF97C0}"/>
              </a:ext>
            </a:extLst>
          </p:cNvPr>
          <p:cNvSpPr txBox="1"/>
          <p:nvPr/>
        </p:nvSpPr>
        <p:spPr>
          <a:xfrm>
            <a:off x="777537" y="3357407"/>
            <a:ext cx="118176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18" indent="-457218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Stajyer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Avukatların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temel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sorunları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,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ekonomik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sorun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ve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staj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süresince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nitelikli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bir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staj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eğitimi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alamamaları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olarak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ortaya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latin typeface="Poppins" pitchFamily="2" charset="77"/>
              </a:rPr>
              <a:t>çıkmaktadır</a:t>
            </a:r>
            <a:r>
              <a:rPr lang="en-US" sz="3000" dirty="0">
                <a:solidFill>
                  <a:srgbClr val="005F80"/>
                </a:solidFill>
                <a:latin typeface="Poppins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3829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0"/>
            <a:ext cx="6283696" cy="9601200"/>
            <a:chOff x="0" y="0"/>
            <a:chExt cx="6283696" cy="9601200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0" y="0"/>
              <a:ext cx="5237922" cy="960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09710" y="3904735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148254" y="3795551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52" y="3952690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89483-738E-5A45-3FE2-26C3B4DE0928}"/>
              </a:ext>
            </a:extLst>
          </p:cNvPr>
          <p:cNvSpPr txBox="1"/>
          <p:nvPr/>
        </p:nvSpPr>
        <p:spPr>
          <a:xfrm>
            <a:off x="6309358" y="2277170"/>
            <a:ext cx="608729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Kadına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çocuğa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yönelik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şiddet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istismar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davaları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başta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olmak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üzere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TBB’nin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baroların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katılma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taleplerinin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mahkemelerce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kabul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edilmesi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konusunda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yasal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düzenleme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yapılarak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,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Baroların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bu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alanda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çalışan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avukatların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hukuksal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sürece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destek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vermelerine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olanak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800" dirty="0" err="1">
                <a:solidFill>
                  <a:srgbClr val="004358"/>
                </a:solidFill>
                <a:effectLst/>
                <a:latin typeface="Poppins" pitchFamily="2" charset="77"/>
              </a:rPr>
              <a:t>verilmesi</a:t>
            </a:r>
            <a:r>
              <a:rPr lang="en-US" sz="2800" dirty="0">
                <a:solidFill>
                  <a:srgbClr val="004358"/>
                </a:solidFill>
                <a:effectLst/>
                <a:latin typeface="Poppins" pitchFamily="2" charset="7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72163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758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464817" y="785587"/>
            <a:ext cx="73015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Adliye</a:t>
            </a:r>
            <a:r>
              <a:rPr lang="en-US" sz="6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6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yönetimi</a:t>
            </a:r>
            <a:endParaRPr lang="en-US" sz="6000" dirty="0">
              <a:solidFill>
                <a:srgbClr val="D87A00"/>
              </a:solidFill>
              <a:effectLst/>
              <a:latin typeface="Paralucent Condensed 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880AD-87D0-DC15-F081-D55D07EA2B6E}"/>
              </a:ext>
            </a:extLst>
          </p:cNvPr>
          <p:cNvSpPr txBox="1"/>
          <p:nvPr/>
        </p:nvSpPr>
        <p:spPr>
          <a:xfrm>
            <a:off x="1750422" y="3597780"/>
            <a:ext cx="94966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Yargının</a:t>
            </a:r>
            <a:r>
              <a:rPr lang="en-US" sz="36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kurucu</a:t>
            </a:r>
            <a:r>
              <a:rPr lang="en-US" sz="36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unsurlarından</a:t>
            </a:r>
            <a:r>
              <a:rPr lang="en-US" sz="36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olan</a:t>
            </a:r>
            <a:r>
              <a:rPr lang="en-US" sz="36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ve</a:t>
            </a:r>
            <a:r>
              <a:rPr lang="en-US" sz="36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çalışma</a:t>
            </a:r>
            <a:r>
              <a:rPr lang="en-US" sz="36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alanları</a:t>
            </a:r>
            <a:r>
              <a:rPr lang="en-US" sz="36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adliye</a:t>
            </a:r>
            <a:r>
              <a:rPr lang="en-US" sz="36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binaları</a:t>
            </a:r>
            <a:r>
              <a:rPr lang="en-US" sz="36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olan</a:t>
            </a:r>
            <a:r>
              <a:rPr lang="en-US" sz="36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avukatların</a:t>
            </a:r>
            <a:r>
              <a:rPr lang="en-US" sz="36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adliye</a:t>
            </a:r>
            <a:r>
              <a:rPr lang="en-US" sz="36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yönetimine</a:t>
            </a:r>
            <a:r>
              <a:rPr lang="en-US" sz="36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katılmalarına</a:t>
            </a:r>
            <a:r>
              <a:rPr lang="en-US" sz="36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imkan</a:t>
            </a:r>
            <a:r>
              <a:rPr lang="en-US" sz="36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600" dirty="0" err="1">
                <a:solidFill>
                  <a:srgbClr val="004C84"/>
                </a:solidFill>
                <a:effectLst/>
                <a:latin typeface="Poppins" pitchFamily="2" charset="77"/>
              </a:rPr>
              <a:t>tanınmaması</a:t>
            </a:r>
            <a:endParaRPr lang="en-US" sz="3600" dirty="0">
              <a:solidFill>
                <a:srgbClr val="004C84"/>
              </a:solidFill>
              <a:effectLst/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0016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0"/>
            <a:ext cx="6283696" cy="9601200"/>
            <a:chOff x="0" y="0"/>
            <a:chExt cx="6283696" cy="9601200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0" y="0"/>
              <a:ext cx="5237922" cy="960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09710" y="3904735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148254" y="3795551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52" y="3952690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89483-738E-5A45-3FE2-26C3B4DE0928}"/>
              </a:ext>
            </a:extLst>
          </p:cNvPr>
          <p:cNvSpPr txBox="1"/>
          <p:nvPr/>
        </p:nvSpPr>
        <p:spPr>
          <a:xfrm>
            <a:off x="6517906" y="3049928"/>
            <a:ext cx="60872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500" dirty="0" err="1">
                <a:solidFill>
                  <a:srgbClr val="004358"/>
                </a:solidFill>
                <a:effectLst/>
                <a:latin typeface="Poppins" pitchFamily="2" charset="77"/>
              </a:rPr>
              <a:t>Baroların</a:t>
            </a:r>
            <a:r>
              <a:rPr lang="en-US" sz="4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358"/>
                </a:solidFill>
                <a:effectLst/>
                <a:latin typeface="Poppins" pitchFamily="2" charset="77"/>
              </a:rPr>
              <a:t>Adalet</a:t>
            </a:r>
            <a:r>
              <a:rPr lang="en-US" sz="4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358"/>
                </a:solidFill>
                <a:effectLst/>
                <a:latin typeface="Poppins" pitchFamily="2" charset="77"/>
              </a:rPr>
              <a:t>Komisyonlarında</a:t>
            </a:r>
            <a:r>
              <a:rPr lang="en-US" sz="4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358"/>
                </a:solidFill>
                <a:effectLst/>
                <a:latin typeface="Poppins" pitchFamily="2" charset="77"/>
              </a:rPr>
              <a:t>temsilinin</a:t>
            </a:r>
            <a:r>
              <a:rPr lang="en-US" sz="45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4500" dirty="0" err="1">
                <a:solidFill>
                  <a:srgbClr val="004358"/>
                </a:solidFill>
                <a:effectLst/>
                <a:latin typeface="Poppins" pitchFamily="2" charset="77"/>
              </a:rPr>
              <a:t>sağlanması</a:t>
            </a:r>
            <a:endParaRPr lang="en-US" sz="4500" dirty="0">
              <a:solidFill>
                <a:srgbClr val="004358"/>
              </a:solidFill>
              <a:effectLst/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8295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0"/>
            <a:ext cx="6283696" cy="9601200"/>
            <a:chOff x="0" y="0"/>
            <a:chExt cx="6283696" cy="9601200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0" y="0"/>
              <a:ext cx="5237922" cy="960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09710" y="3904735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A6249C6-AEF8-CA25-6DAA-9680C2CF97C0}"/>
              </a:ext>
            </a:extLst>
          </p:cNvPr>
          <p:cNvSpPr txBox="1"/>
          <p:nvPr/>
        </p:nvSpPr>
        <p:spPr>
          <a:xfrm>
            <a:off x="6106388" y="1857637"/>
            <a:ext cx="5883627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18" indent="-457218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4358"/>
              </a:solidFill>
              <a:latin typeface="Poppins" pitchFamily="2" charset="77"/>
            </a:endParaRPr>
          </a:p>
          <a:p>
            <a:pPr marL="457218" indent="-457218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Stajyer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Avukatlara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avukatlık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stajı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süresince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kamu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kaynaklarından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asgari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ücret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tutarında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ücret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ödenmesi</a:t>
            </a:r>
            <a:endParaRPr lang="en-US" sz="2500" dirty="0">
              <a:solidFill>
                <a:srgbClr val="004358"/>
              </a:solidFill>
              <a:latin typeface="Poppins" pitchFamily="2" charset="77"/>
            </a:endParaRPr>
          </a:p>
          <a:p>
            <a:pPr marL="457218" indent="-457218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4358"/>
              </a:solidFill>
              <a:latin typeface="Poppins" pitchFamily="2" charset="77"/>
            </a:endParaRPr>
          </a:p>
          <a:p>
            <a:pPr marL="457218" indent="-457218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Adli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Yargı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Adalet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Komisyonu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nezdindeki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staj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ile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baro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nezdinde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yürütülen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staj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süreçlerinde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eğitimin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kapasitesinin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arttırılması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,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TBB’nin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Avukatlık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Akademisi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vasıtasıyla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eğitimlere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etkin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şekilde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destek</a:t>
            </a:r>
            <a:r>
              <a:rPr lang="en-US" sz="25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500" dirty="0" err="1">
                <a:solidFill>
                  <a:srgbClr val="004358"/>
                </a:solidFill>
                <a:latin typeface="Poppins" pitchFamily="2" charset="77"/>
              </a:rPr>
              <a:t>sunması</a:t>
            </a:r>
            <a:endParaRPr lang="en-US" sz="2500" dirty="0">
              <a:solidFill>
                <a:srgbClr val="004358"/>
              </a:solidFill>
              <a:latin typeface="Poppins" pitchFamily="2" charset="77"/>
            </a:endParaRPr>
          </a:p>
          <a:p>
            <a:endParaRPr lang="en-US" sz="2500" dirty="0">
              <a:solidFill>
                <a:srgbClr val="004358"/>
              </a:solidFill>
              <a:latin typeface="Poppins" pitchFamily="2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148254" y="3880120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52" y="4037259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20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758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442299" y="851865"/>
            <a:ext cx="81898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Genç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avukatların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sorunları</a:t>
            </a:r>
            <a:endParaRPr lang="en-US" sz="4000" dirty="0">
              <a:solidFill>
                <a:srgbClr val="D87A00"/>
              </a:solidFill>
              <a:effectLst/>
              <a:latin typeface="Paralucent Condensed Bol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249C6-AEF8-CA25-6DAA-9680C2CF97C0}"/>
              </a:ext>
            </a:extLst>
          </p:cNvPr>
          <p:cNvSpPr txBox="1"/>
          <p:nvPr/>
        </p:nvSpPr>
        <p:spPr>
          <a:xfrm>
            <a:off x="636104" y="2857410"/>
            <a:ext cx="1181762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Hızlı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artış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nedeniyle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mevcut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avukatların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yaklaşık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%46’sı 0-5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yıl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kıdeme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sahiptir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5F80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Serbest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çalışan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meslektaşlarımız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müvekkil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edinmekte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zorlanmakta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,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Bağkur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prim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borçlarını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ödeyememekte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,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mali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kredibiliteleri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düşük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olduğu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için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sermaye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olarak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kullanabilecekleri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kredilere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ulaşamamaktadırlar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5F80"/>
              </a:solidFill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Bağlı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çalışma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modelini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tercih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eden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meslektaşlarımız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ise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mesleğin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onuruna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yaraşır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ücretlerde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iş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bulamamakta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,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sayının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çokluğu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da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emek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sömürüsünün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önünü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5F80"/>
                </a:solidFill>
                <a:effectLst/>
                <a:latin typeface="Poppins" pitchFamily="2" charset="77"/>
              </a:rPr>
              <a:t>açmaktadır</a:t>
            </a:r>
            <a:r>
              <a:rPr lang="en-US" sz="3000" dirty="0">
                <a:solidFill>
                  <a:srgbClr val="005F80"/>
                </a:solidFill>
                <a:effectLst/>
                <a:latin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159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0"/>
            <a:ext cx="6283696" cy="9601200"/>
            <a:chOff x="0" y="0"/>
            <a:chExt cx="6283696" cy="9601200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0" y="0"/>
              <a:ext cx="5237922" cy="960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09710" y="3904735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A6249C6-AEF8-CA25-6DAA-9680C2CF97C0}"/>
              </a:ext>
            </a:extLst>
          </p:cNvPr>
          <p:cNvSpPr txBox="1"/>
          <p:nvPr/>
        </p:nvSpPr>
        <p:spPr>
          <a:xfrm>
            <a:off x="6400800" y="404187"/>
            <a:ext cx="5883627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Genç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Girişimci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kapsamında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bir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yıl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olan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Bağ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-Kur prim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muafiyetinin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beş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yıla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çıkartılması</a:t>
            </a:r>
            <a:endParaRPr lang="en-US" sz="22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Asgari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ücrete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kadar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olan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gelirlerine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vergi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muafiyeti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sağlanması</a:t>
            </a:r>
            <a:endParaRPr lang="en-US" sz="22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Üç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yıllığına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gelir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vergisi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istisnası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kapsamında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belirlenen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2.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dilim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uygulamasının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avukatlar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yaş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sınırı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olmaksızın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uygulanması</a:t>
            </a:r>
            <a:endParaRPr lang="en-US" sz="22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7.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Yargı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paketi</a:t>
            </a:r>
            <a:r>
              <a:rPr lang="en-US" sz="2200" dirty="0" err="1">
                <a:solidFill>
                  <a:srgbClr val="004358"/>
                </a:solidFill>
                <a:latin typeface="Poppins" pitchFamily="2" charset="77"/>
              </a:rPr>
              <a:t>nde</a:t>
            </a:r>
            <a:r>
              <a:rPr lang="en-US" sz="2200" dirty="0">
                <a:solidFill>
                  <a:srgbClr val="004358"/>
                </a:solidFill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Avukatlık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Kanunu’nun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43.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maddesine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yapılan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ekleme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ile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büro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kurma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giderlerinin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karşılanması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finansman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desteği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sağlanması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hüküm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altına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alınmıştır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. Bu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uygulamaya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ilişkin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usul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esasların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ivedi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şekilde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Adalet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Bakanlığı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tarafından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belirlenerek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hayata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geçirilmesi</a:t>
            </a:r>
            <a:endParaRPr lang="en-US" sz="22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Bağlı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çalışan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avukatların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ücret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diğer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haklarının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belirlenmesinde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TBB’ye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Baroların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görüş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önerilerini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almak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suretiyle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yönetmelik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çıkartma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yetkisinin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verilmesi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yönünde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yasal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düzenleme</a:t>
            </a:r>
            <a:r>
              <a:rPr lang="en-US" sz="22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2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yapılması</a:t>
            </a:r>
            <a:endParaRPr lang="en-US" sz="2200" dirty="0">
              <a:solidFill>
                <a:srgbClr val="004358"/>
              </a:solidFill>
              <a:effectLst/>
              <a:latin typeface="Poppins" pitchFamily="2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148254" y="3880120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52" y="4037259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33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758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611757" y="831217"/>
            <a:ext cx="8189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CMK </a:t>
            </a:r>
            <a:r>
              <a:rPr lang="en-US" sz="6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ücretleri</a:t>
            </a:r>
            <a:endParaRPr lang="en-US" sz="6000" dirty="0">
              <a:solidFill>
                <a:srgbClr val="D87A00"/>
              </a:solidFill>
              <a:effectLst/>
              <a:latin typeface="Paralucent Condensed Bold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69624A-E22C-EE07-250F-870C6938D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25" y="3444543"/>
            <a:ext cx="5170952" cy="3923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DB32FF-DC6F-9655-DB2C-1F9681674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579" y="3591368"/>
            <a:ext cx="5973161" cy="36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08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5967F3-658E-8B93-011D-963D99F8D2CB}"/>
              </a:ext>
            </a:extLst>
          </p:cNvPr>
          <p:cNvGrpSpPr/>
          <p:nvPr/>
        </p:nvGrpSpPr>
        <p:grpSpPr>
          <a:xfrm>
            <a:off x="0" y="0"/>
            <a:ext cx="6283696" cy="9601200"/>
            <a:chOff x="0" y="0"/>
            <a:chExt cx="6283696" cy="9601200"/>
          </a:xfr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90CB3-A4DF-5FC3-17C3-9EC0813CA662}"/>
                </a:ext>
              </a:extLst>
            </p:cNvPr>
            <p:cNvSpPr/>
            <p:nvPr/>
          </p:nvSpPr>
          <p:spPr>
            <a:xfrm>
              <a:off x="0" y="0"/>
              <a:ext cx="5237922" cy="960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3F7E0AD-F8C7-015F-FE39-1652C1FD9894}"/>
                </a:ext>
              </a:extLst>
            </p:cNvPr>
            <p:cNvSpPr/>
            <p:nvPr/>
          </p:nvSpPr>
          <p:spPr>
            <a:xfrm rot="5400000">
              <a:off x="4809710" y="3904735"/>
              <a:ext cx="1583170" cy="13648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>
                <a:solidFill>
                  <a:srgbClr val="005F8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87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A6249C6-AEF8-CA25-6DAA-9680C2CF97C0}"/>
              </a:ext>
            </a:extLst>
          </p:cNvPr>
          <p:cNvSpPr txBox="1"/>
          <p:nvPr/>
        </p:nvSpPr>
        <p:spPr>
          <a:xfrm>
            <a:off x="6386176" y="452237"/>
            <a:ext cx="6021977" cy="838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CMK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Tarifesi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ortak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çalışma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yapılarak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AAÜT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ile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eşitlenmesi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veya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önceki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yılın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AAÜT’sinin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sonraki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yılın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CMK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Tarifesi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olarak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belirlenmesi</a:t>
            </a:r>
            <a:endParaRPr lang="en-US" sz="23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CMK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ödemelerinde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KDV’nin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kaldırılması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(%1’e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düşürülmesi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)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ve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193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sayılı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Gelir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Vergisi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Kanunu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md.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61/III,5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uyarınca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bilirkişilere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ödenen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paranın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“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ücret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”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olması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gibi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,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ödeme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anında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vergi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tevkifatı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yapılması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,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böylece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serbest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meslek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makbuzu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düzenleme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veya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fatura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kesme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gibi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bir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zorunlulukları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kalmaması</a:t>
            </a:r>
            <a:endParaRPr lang="en-US" sz="23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endParaRPr lang="en-US" sz="23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CMK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hizmetlerindeki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ulaşım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giderleri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hakkında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farklı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uygulamaların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kaldırılarak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,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mutat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vasıtalar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çerçevesinde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taksi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gideri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veya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makul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bir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şekilde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ulaşım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gideri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ödenmesi</a:t>
            </a:r>
            <a:endParaRPr lang="en-US" sz="24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04358"/>
              </a:solidFill>
              <a:effectLst/>
              <a:latin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CMK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ücretleri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için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ara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artış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yapılması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(KDV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düzenlemesiyle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Kanuna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gerek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kalmaksızın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 </a:t>
            </a:r>
            <a:r>
              <a:rPr lang="en-US" sz="2300" dirty="0" err="1">
                <a:solidFill>
                  <a:srgbClr val="004358"/>
                </a:solidFill>
                <a:effectLst/>
                <a:latin typeface="Poppins" pitchFamily="2" charset="77"/>
              </a:rPr>
              <a:t>yapılabilir</a:t>
            </a:r>
            <a:r>
              <a:rPr lang="en-US" sz="2300" dirty="0">
                <a:solidFill>
                  <a:srgbClr val="004358"/>
                </a:solidFill>
                <a:effectLst/>
                <a:latin typeface="Poppins" pitchFamily="2" charset="77"/>
              </a:rPr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D945F-8211-14A2-23BE-3740196DBCE2}"/>
              </a:ext>
            </a:extLst>
          </p:cNvPr>
          <p:cNvGrpSpPr/>
          <p:nvPr/>
        </p:nvGrpSpPr>
        <p:grpSpPr>
          <a:xfrm>
            <a:off x="1148254" y="1999069"/>
            <a:ext cx="2947414" cy="1301276"/>
            <a:chOff x="3138884" y="2174240"/>
            <a:chExt cx="5914232" cy="26111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4B503A-40D3-53AA-0186-D0BC34C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D82B6A-4187-1D3B-32D8-43D4515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4683AE-FDD0-E1E1-9AAC-545CE30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6494F0-7EF4-D40E-CBB6-CAADA269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52" y="2156208"/>
            <a:ext cx="3225018" cy="10567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b="1" spc="300" dirty="0" err="1">
                <a:solidFill>
                  <a:srgbClr val="D88A2A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Çözüm</a:t>
            </a:r>
            <a:endParaRPr lang="id-ID" b="1" spc="300" dirty="0">
              <a:solidFill>
                <a:srgbClr val="D88A2A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6BC22-AEE2-B029-0DF1-303598F7D06B}"/>
              </a:ext>
            </a:extLst>
          </p:cNvPr>
          <p:cNvSpPr txBox="1"/>
          <p:nvPr/>
        </p:nvSpPr>
        <p:spPr>
          <a:xfrm>
            <a:off x="481080" y="3962937"/>
            <a:ext cx="427576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effectLst/>
                <a:latin typeface="Poppins" pitchFamily="2" charset="77"/>
              </a:rPr>
              <a:t>İnsan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Hakları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Eylem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Planı</a:t>
            </a:r>
            <a:r>
              <a:rPr lang="en-US" sz="2200" dirty="0">
                <a:effectLst/>
                <a:latin typeface="Poppins" pitchFamily="2" charset="77"/>
              </a:rPr>
              <a:t> “</a:t>
            </a:r>
            <a:r>
              <a:rPr lang="en-US" sz="2200" dirty="0" err="1">
                <a:effectLst/>
                <a:latin typeface="Poppins" pitchFamily="2" charset="77"/>
              </a:rPr>
              <a:t>Savunmanın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Güçlendirilmesi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ve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Avukatlık</a:t>
            </a:r>
            <a:r>
              <a:rPr lang="en-US" sz="2200" dirty="0">
                <a:effectLst/>
                <a:latin typeface="Poppins" pitchFamily="2" charset="77"/>
              </a:rPr>
              <a:t>” </a:t>
            </a:r>
            <a:r>
              <a:rPr lang="en-US" sz="2200" dirty="0" err="1">
                <a:effectLst/>
                <a:latin typeface="Poppins" pitchFamily="2" charset="77"/>
              </a:rPr>
              <a:t>başlığında</a:t>
            </a:r>
            <a:r>
              <a:rPr lang="en-US" sz="2200" dirty="0">
                <a:effectLst/>
                <a:latin typeface="Poppins" pitchFamily="2" charset="77"/>
              </a:rPr>
              <a:t> “2.6 </a:t>
            </a:r>
            <a:r>
              <a:rPr lang="en-US" sz="2200" dirty="0" err="1">
                <a:effectLst/>
                <a:latin typeface="Poppins" pitchFamily="2" charset="77"/>
              </a:rPr>
              <a:t>Hizmetlerinde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Kalitenin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Artırılması</a:t>
            </a:r>
            <a:r>
              <a:rPr lang="en-US" sz="2200" dirty="0">
                <a:effectLst/>
                <a:latin typeface="Poppins" pitchFamily="2" charset="77"/>
              </a:rPr>
              <a:t>” </a:t>
            </a:r>
            <a:r>
              <a:rPr lang="en-US" sz="2200" dirty="0" err="1">
                <a:effectLst/>
                <a:latin typeface="Poppins" pitchFamily="2" charset="77"/>
              </a:rPr>
              <a:t>altında</a:t>
            </a:r>
            <a:r>
              <a:rPr lang="en-US" sz="2200" dirty="0">
                <a:effectLst/>
                <a:latin typeface="Poppins" pitchFamily="2" charset="77"/>
              </a:rPr>
              <a:t> “</a:t>
            </a:r>
            <a:r>
              <a:rPr lang="en-US" sz="2200" dirty="0" err="1">
                <a:effectLst/>
                <a:latin typeface="Poppins" pitchFamily="2" charset="77"/>
              </a:rPr>
              <a:t>Zorunlu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müdafi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ücretleri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artırılacak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ve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bu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ücretlerin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gecikmeksizin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ödenmesi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için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evrakların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dijital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ortamda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tamamlanması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sağlanacaktır</a:t>
            </a:r>
            <a:r>
              <a:rPr lang="en-US" sz="2200" dirty="0">
                <a:effectLst/>
                <a:latin typeface="Poppins" pitchFamily="2" charset="77"/>
              </a:rPr>
              <a:t>” </a:t>
            </a:r>
            <a:r>
              <a:rPr lang="en-US" sz="2200" dirty="0" err="1">
                <a:effectLst/>
                <a:latin typeface="Poppins" pitchFamily="2" charset="77"/>
              </a:rPr>
              <a:t>ifadesi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yer</a:t>
            </a:r>
            <a:r>
              <a:rPr lang="en-US" sz="2200" dirty="0">
                <a:effectLst/>
                <a:latin typeface="Poppins" pitchFamily="2" charset="77"/>
              </a:rPr>
              <a:t> </a:t>
            </a:r>
            <a:r>
              <a:rPr lang="en-US" sz="2200" dirty="0" err="1">
                <a:effectLst/>
                <a:latin typeface="Poppins" pitchFamily="2" charset="77"/>
              </a:rPr>
              <a:t>almaktadır</a:t>
            </a:r>
            <a:r>
              <a:rPr lang="en-US" sz="2200" dirty="0">
                <a:effectLst/>
                <a:latin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05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758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3B2AC-5633-8C38-57AC-E4921CE8E3D6}"/>
              </a:ext>
            </a:extLst>
          </p:cNvPr>
          <p:cNvGrpSpPr/>
          <p:nvPr/>
        </p:nvGrpSpPr>
        <p:grpSpPr>
          <a:xfrm>
            <a:off x="0" y="8859063"/>
            <a:ext cx="12801600" cy="742139"/>
            <a:chOff x="0" y="8859062"/>
            <a:chExt cx="12801600" cy="742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8C974-4473-A0CE-5D2B-3861D5B20960}"/>
                </a:ext>
              </a:extLst>
            </p:cNvPr>
            <p:cNvSpPr/>
            <p:nvPr/>
          </p:nvSpPr>
          <p:spPr>
            <a:xfrm>
              <a:off x="0" y="9193696"/>
              <a:ext cx="12801600" cy="407504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646946-7FC6-334B-F023-54D89240A993}"/>
                </a:ext>
              </a:extLst>
            </p:cNvPr>
            <p:cNvSpPr/>
            <p:nvPr/>
          </p:nvSpPr>
          <p:spPr>
            <a:xfrm>
              <a:off x="11542754" y="8859062"/>
              <a:ext cx="447261" cy="447261"/>
            </a:xfrm>
            <a:prstGeom prst="rect">
              <a:avLst/>
            </a:prstGeom>
            <a:solidFill>
              <a:srgbClr val="005F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TR" dirty="0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1134231-2AF0-ABBC-01F1-E86C6406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89AE69-5A18-4DA0-A500-4FFDA7A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37" y="858661"/>
            <a:ext cx="3225018" cy="1056798"/>
          </a:xfrm>
          <a:noFill/>
          <a:ln>
            <a:noFill/>
          </a:ln>
        </p:spPr>
        <p:txBody>
          <a:bodyPr/>
          <a:lstStyle/>
          <a:p>
            <a:r>
              <a:rPr lang="id-ID" b="1" spc="601" dirty="0" err="1">
                <a:solidFill>
                  <a:srgbClr val="005F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Sorun</a:t>
            </a:r>
            <a:endParaRPr lang="id-ID" b="1" spc="601" dirty="0">
              <a:solidFill>
                <a:srgbClr val="005F8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289A9-2DCD-4AEF-B9C1-1DC21BA5CA55}"/>
              </a:ext>
            </a:extLst>
          </p:cNvPr>
          <p:cNvGrpSpPr/>
          <p:nvPr/>
        </p:nvGrpSpPr>
        <p:grpSpPr>
          <a:xfrm>
            <a:off x="916339" y="651825"/>
            <a:ext cx="2947414" cy="1301276"/>
            <a:chOff x="3138884" y="2174240"/>
            <a:chExt cx="5914232" cy="261112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A1A6ECC-423B-4466-A97A-05E09FE4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2174240"/>
              <a:ext cx="5914232" cy="1000794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A99BF6-6092-4B04-BA1C-ED7CF595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884" y="4124074"/>
              <a:ext cx="5914232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66675" cap="flat">
              <a:solidFill>
                <a:srgbClr val="005F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id-ID" sz="189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C2407D-A401-247E-4137-99AA21478B22}"/>
              </a:ext>
            </a:extLst>
          </p:cNvPr>
          <p:cNvSpPr txBox="1"/>
          <p:nvPr/>
        </p:nvSpPr>
        <p:spPr>
          <a:xfrm>
            <a:off x="4468066" y="925232"/>
            <a:ext cx="74534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Adli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yardım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 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ücretleri</a:t>
            </a:r>
            <a:r>
              <a:rPr lang="en-US" sz="4000" b="1" dirty="0">
                <a:solidFill>
                  <a:srgbClr val="D87A00"/>
                </a:solidFill>
                <a:effectLst/>
                <a:latin typeface="Paralucent Condensed Bold" pitchFamily="2" charset="77"/>
              </a:rPr>
              <a:t> / </a:t>
            </a:r>
            <a:r>
              <a:rPr lang="en-US" sz="4000" b="1" dirty="0" err="1">
                <a:solidFill>
                  <a:srgbClr val="D87A00"/>
                </a:solidFill>
                <a:effectLst/>
                <a:latin typeface="Paralucent Condensed Bold" pitchFamily="2" charset="77"/>
              </a:rPr>
              <a:t>ödenekleri</a:t>
            </a:r>
            <a:endParaRPr lang="en-US" sz="4000" dirty="0">
              <a:solidFill>
                <a:srgbClr val="D87A00"/>
              </a:solidFill>
              <a:effectLst/>
              <a:latin typeface="Paralucent Condensed 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5C392-CFBD-BDC4-6FE2-DA9A843B1DB6}"/>
              </a:ext>
            </a:extLst>
          </p:cNvPr>
          <p:cNvSpPr txBox="1"/>
          <p:nvPr/>
        </p:nvSpPr>
        <p:spPr>
          <a:xfrm>
            <a:off x="616225" y="2725704"/>
            <a:ext cx="1181762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7445 s. Kanun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uyarınca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adli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yardım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gelirlerinde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%2’den %3’e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olan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artışın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2023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yılı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için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uygulanmaması</a:t>
            </a:r>
            <a:endParaRPr lang="en-US" sz="3200" dirty="0">
              <a:solidFill>
                <a:srgbClr val="004C84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4C84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Birikmiş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adli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yardım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ücret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ödemeleri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- 7/6/2023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itibariyle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avukatlara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ödenmesi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gereken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toplam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tutar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272.061.794,92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TL’dir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4C84"/>
              </a:solidFill>
              <a:effectLst/>
              <a:latin typeface="Poppi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%8 KDV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uygulaması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-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İnsan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Hakları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Eylem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Planı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“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Savunmanın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Güçlendirilmesi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ve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Avukatlık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”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başlığında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“2.6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Hizmetlerinde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Kalitenin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Artırılması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”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altında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“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Yargıda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sosyal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devletin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bir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gereği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olarak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maddi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durumu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yetersiz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olan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kişilere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verilen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adli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yardım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hizmetleri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için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avukatlardan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alınan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vergi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oranı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yeniden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düzenlenecektir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”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ifadesi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yer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 </a:t>
            </a:r>
            <a:r>
              <a:rPr lang="en-US" sz="3000" dirty="0" err="1">
                <a:solidFill>
                  <a:srgbClr val="004C84"/>
                </a:solidFill>
                <a:effectLst/>
                <a:latin typeface="Poppins" pitchFamily="2" charset="77"/>
              </a:rPr>
              <a:t>almaktadır</a:t>
            </a:r>
            <a:r>
              <a:rPr lang="en-US" sz="3000" dirty="0">
                <a:solidFill>
                  <a:srgbClr val="004C84"/>
                </a:solidFill>
                <a:effectLst/>
                <a:latin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6958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1619</TotalTime>
  <Words>1839</Words>
  <Application>Microsoft Macintosh PowerPoint</Application>
  <PresentationFormat>A3 Kağıt (297x420 mm)</PresentationFormat>
  <Paragraphs>220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Paralucent Condensed Bold</vt:lpstr>
      <vt:lpstr>Poppins</vt:lpstr>
      <vt:lpstr>Office Theme</vt:lpstr>
      <vt:lpstr>Sorun</vt:lpstr>
      <vt:lpstr>Çözüm</vt:lpstr>
      <vt:lpstr>Sorun</vt:lpstr>
      <vt:lpstr>Çözüm</vt:lpstr>
      <vt:lpstr>Sorun</vt:lpstr>
      <vt:lpstr>Çözüm</vt:lpstr>
      <vt:lpstr>Sorun</vt:lpstr>
      <vt:lpstr>Çözüm</vt:lpstr>
      <vt:lpstr>Sorun</vt:lpstr>
      <vt:lpstr>Çözüm</vt:lpstr>
      <vt:lpstr>Sorun</vt:lpstr>
      <vt:lpstr>Çözüm</vt:lpstr>
      <vt:lpstr>Sorun</vt:lpstr>
      <vt:lpstr>Çözüm</vt:lpstr>
      <vt:lpstr>Sorun</vt:lpstr>
      <vt:lpstr>Çözüm</vt:lpstr>
      <vt:lpstr>Sorun</vt:lpstr>
      <vt:lpstr>Çözüm</vt:lpstr>
      <vt:lpstr>Sorun</vt:lpstr>
      <vt:lpstr>Çözüm</vt:lpstr>
      <vt:lpstr>Sorun</vt:lpstr>
      <vt:lpstr>Çözüm</vt:lpstr>
      <vt:lpstr>Sorun</vt:lpstr>
      <vt:lpstr>Çözüm</vt:lpstr>
      <vt:lpstr>Sorun</vt:lpstr>
      <vt:lpstr>Çözüm</vt:lpstr>
      <vt:lpstr>Sorun</vt:lpstr>
      <vt:lpstr>Çözüm</vt:lpstr>
      <vt:lpstr>Sorun</vt:lpstr>
      <vt:lpstr>Çözüm</vt:lpstr>
      <vt:lpstr>Sorun</vt:lpstr>
      <vt:lpstr>Çözüm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CREATIVE</dc:title>
  <dc:creator>RejekiLancar</dc:creator>
  <cp:lastModifiedBy>Kasım Akbaş</cp:lastModifiedBy>
  <cp:revision>62</cp:revision>
  <cp:lastPrinted>2023-07-06T16:49:56Z</cp:lastPrinted>
  <dcterms:created xsi:type="dcterms:W3CDTF">2017-10-31T23:05:42Z</dcterms:created>
  <dcterms:modified xsi:type="dcterms:W3CDTF">2023-07-06T20:25:05Z</dcterms:modified>
</cp:coreProperties>
</file>