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75"/>
  </p:notesMasterIdLst>
  <p:sldIdLst>
    <p:sldId id="327" r:id="rId2"/>
    <p:sldId id="298" r:id="rId3"/>
    <p:sldId id="312" r:id="rId4"/>
    <p:sldId id="313" r:id="rId5"/>
    <p:sldId id="344" r:id="rId6"/>
    <p:sldId id="319" r:id="rId7"/>
    <p:sldId id="345" r:id="rId8"/>
    <p:sldId id="318" r:id="rId9"/>
    <p:sldId id="346" r:id="rId10"/>
    <p:sldId id="317" r:id="rId11"/>
    <p:sldId id="347" r:id="rId12"/>
    <p:sldId id="257" r:id="rId13"/>
    <p:sldId id="349" r:id="rId14"/>
    <p:sldId id="351" r:id="rId15"/>
    <p:sldId id="352" r:id="rId16"/>
    <p:sldId id="350" r:id="rId17"/>
    <p:sldId id="348" r:id="rId18"/>
    <p:sldId id="258" r:id="rId19"/>
    <p:sldId id="259" r:id="rId20"/>
    <p:sldId id="260" r:id="rId21"/>
    <p:sldId id="261" r:id="rId22"/>
    <p:sldId id="324" r:id="rId23"/>
    <p:sldId id="325" r:id="rId24"/>
    <p:sldId id="262" r:id="rId25"/>
    <p:sldId id="263" r:id="rId26"/>
    <p:sldId id="264" r:id="rId27"/>
    <p:sldId id="320" r:id="rId28"/>
    <p:sldId id="323" r:id="rId29"/>
    <p:sldId id="321" r:id="rId30"/>
    <p:sldId id="267" r:id="rId31"/>
    <p:sldId id="272" r:id="rId32"/>
    <p:sldId id="273" r:id="rId33"/>
    <p:sldId id="276" r:id="rId34"/>
    <p:sldId id="277" r:id="rId35"/>
    <p:sldId id="278" r:id="rId36"/>
    <p:sldId id="279" r:id="rId37"/>
    <p:sldId id="280" r:id="rId38"/>
    <p:sldId id="286" r:id="rId39"/>
    <p:sldId id="287" r:id="rId40"/>
    <p:sldId id="288" r:id="rId41"/>
    <p:sldId id="289" r:id="rId42"/>
    <p:sldId id="290" r:id="rId43"/>
    <p:sldId id="291" r:id="rId44"/>
    <p:sldId id="292" r:id="rId45"/>
    <p:sldId id="293" r:id="rId46"/>
    <p:sldId id="294" r:id="rId47"/>
    <p:sldId id="297" r:id="rId48"/>
    <p:sldId id="296" r:id="rId49"/>
    <p:sldId id="295" r:id="rId50"/>
    <p:sldId id="299" r:id="rId51"/>
    <p:sldId id="300" r:id="rId52"/>
    <p:sldId id="303" r:id="rId53"/>
    <p:sldId id="304" r:id="rId54"/>
    <p:sldId id="309" r:id="rId55"/>
    <p:sldId id="305" r:id="rId56"/>
    <p:sldId id="306" r:id="rId57"/>
    <p:sldId id="310" r:id="rId58"/>
    <p:sldId id="311" r:id="rId59"/>
    <p:sldId id="329" r:id="rId60"/>
    <p:sldId id="330" r:id="rId61"/>
    <p:sldId id="331" r:id="rId62"/>
    <p:sldId id="332" r:id="rId63"/>
    <p:sldId id="333" r:id="rId64"/>
    <p:sldId id="334" r:id="rId65"/>
    <p:sldId id="335" r:id="rId66"/>
    <p:sldId id="336" r:id="rId67"/>
    <p:sldId id="337" r:id="rId68"/>
    <p:sldId id="338" r:id="rId69"/>
    <p:sldId id="339" r:id="rId70"/>
    <p:sldId id="340" r:id="rId71"/>
    <p:sldId id="341" r:id="rId72"/>
    <p:sldId id="343" r:id="rId73"/>
    <p:sldId id="342" r:id="rId7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5" autoAdjust="0"/>
    <p:restoredTop sz="94624" autoAdjust="0"/>
  </p:normalViewPr>
  <p:slideViewPr>
    <p:cSldViewPr>
      <p:cViewPr varScale="1">
        <p:scale>
          <a:sx n="57" d="100"/>
          <a:sy n="57" d="100"/>
        </p:scale>
        <p:origin x="122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6" d="100"/>
          <a:sy n="56" d="100"/>
        </p:scale>
        <p:origin x="-283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D33403-4595-4BFE-A6DD-F9F3181ED361}" type="datetimeFigureOut">
              <a:rPr lang="tr-TR" smtClean="0"/>
              <a:pPr/>
              <a:t>23.02.2024</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CCB7F7-6A77-40C4-8C97-F12EAD0C8C01}" type="slidenum">
              <a:rPr lang="tr-TR" smtClean="0"/>
              <a:pPr/>
              <a:t>‹#›</a:t>
            </a:fld>
            <a:endParaRPr lang="tr-TR"/>
          </a:p>
        </p:txBody>
      </p:sp>
    </p:spTree>
    <p:extLst>
      <p:ext uri="{BB962C8B-B14F-4D97-AF65-F5344CB8AC3E}">
        <p14:creationId xmlns:p14="http://schemas.microsoft.com/office/powerpoint/2010/main" val="3808373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4ECCB7F7-6A77-40C4-8C97-F12EAD0C8C01}" type="slidenum">
              <a:rPr lang="tr-TR" smtClean="0"/>
              <a:pPr/>
              <a:t>1</a:t>
            </a:fld>
            <a:endParaRPr lang="tr-TR"/>
          </a:p>
        </p:txBody>
      </p:sp>
    </p:spTree>
    <p:extLst>
      <p:ext uri="{BB962C8B-B14F-4D97-AF65-F5344CB8AC3E}">
        <p14:creationId xmlns:p14="http://schemas.microsoft.com/office/powerpoint/2010/main" val="853024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4ECCB7F7-6A77-40C4-8C97-F12EAD0C8C01}" type="slidenum">
              <a:rPr lang="tr-TR" smtClean="0"/>
              <a:pPr/>
              <a:t>47</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4ECCB7F7-6A77-40C4-8C97-F12EAD0C8C01}" type="slidenum">
              <a:rPr lang="tr-TR" smtClean="0"/>
              <a:pPr/>
              <a:t>49</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4ECCB7F7-6A77-40C4-8C97-F12EAD0C8C01}" type="slidenum">
              <a:rPr lang="tr-TR" smtClean="0"/>
              <a:pPr/>
              <a:t>50</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1756935-A440-4D0F-9D02-58FABE5A244D}" type="slidenum">
              <a:rPr lang="en-GB" smtClean="0"/>
              <a:t>73</a:t>
            </a:fld>
            <a:endParaRPr lang="en-GB"/>
          </a:p>
        </p:txBody>
      </p:sp>
    </p:spTree>
    <p:extLst>
      <p:ext uri="{BB962C8B-B14F-4D97-AF65-F5344CB8AC3E}">
        <p14:creationId xmlns:p14="http://schemas.microsoft.com/office/powerpoint/2010/main" val="21757190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25035B55-D83D-403A-AB5E-A4031DF71180}" type="datetimeFigureOut">
              <a:rPr lang="tr-TR" smtClean="0"/>
              <a:pPr/>
              <a:t>23.02.2024</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97C16D6D-9980-4A32-8152-3EB91BAF5B58}"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5035B55-D83D-403A-AB5E-A4031DF71180}" type="datetimeFigureOut">
              <a:rPr lang="tr-TR" smtClean="0"/>
              <a:pPr/>
              <a:t>23.02.2024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7C16D6D-9980-4A32-8152-3EB91BAF5B5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5035B55-D83D-403A-AB5E-A4031DF71180}" type="datetimeFigureOut">
              <a:rPr lang="tr-TR" smtClean="0"/>
              <a:pPr/>
              <a:t>23.02.2024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7C16D6D-9980-4A32-8152-3EB91BAF5B5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5035B55-D83D-403A-AB5E-A4031DF71180}" type="datetimeFigureOut">
              <a:rPr lang="tr-TR" smtClean="0"/>
              <a:pPr/>
              <a:t>23.02.2024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7C16D6D-9980-4A32-8152-3EB91BAF5B5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25035B55-D83D-403A-AB5E-A4031DF71180}" type="datetimeFigureOut">
              <a:rPr lang="tr-TR" smtClean="0"/>
              <a:pPr/>
              <a:t>23.02.2024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7C16D6D-9980-4A32-8152-3EB91BAF5B58}"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5035B55-D83D-403A-AB5E-A4031DF71180}" type="datetimeFigureOut">
              <a:rPr lang="tr-TR" smtClean="0"/>
              <a:pPr/>
              <a:t>23.02.2024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7C16D6D-9980-4A32-8152-3EB91BAF5B5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25035B55-D83D-403A-AB5E-A4031DF71180}" type="datetimeFigureOut">
              <a:rPr lang="tr-TR" smtClean="0"/>
              <a:pPr/>
              <a:t>23.02.2024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97C16D6D-9980-4A32-8152-3EB91BAF5B5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25035B55-D83D-403A-AB5E-A4031DF71180}" type="datetimeFigureOut">
              <a:rPr lang="tr-TR" smtClean="0"/>
              <a:pPr/>
              <a:t>23.02.2024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97C16D6D-9980-4A32-8152-3EB91BAF5B5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5035B55-D83D-403A-AB5E-A4031DF71180}" type="datetimeFigureOut">
              <a:rPr lang="tr-TR" smtClean="0"/>
              <a:pPr/>
              <a:t>23.02.2024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7C16D6D-9980-4A32-8152-3EB91BAF5B5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5035B55-D83D-403A-AB5E-A4031DF71180}" type="datetimeFigureOut">
              <a:rPr lang="tr-TR" smtClean="0"/>
              <a:pPr/>
              <a:t>23.02.2024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7C16D6D-9980-4A32-8152-3EB91BAF5B5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25035B55-D83D-403A-AB5E-A4031DF71180}" type="datetimeFigureOut">
              <a:rPr lang="tr-TR" smtClean="0"/>
              <a:pPr/>
              <a:t>23.02.2024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97C16D6D-9980-4A32-8152-3EB91BAF5B58}"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5035B55-D83D-403A-AB5E-A4031DF71180}" type="datetimeFigureOut">
              <a:rPr lang="tr-TR" smtClean="0"/>
              <a:pPr/>
              <a:t>23.02.2024</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7C16D6D-9980-4A32-8152-3EB91BAF5B58}"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keskin18444@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214;rnek%20&#304;RAN%20yabanc&#305;%20vatanda&#351;%20miras&#231;&#305;l&#305;k%20belgesi.doc"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SA&#286;%20KALAN%20E&#350;&#304;N%20M&#304;RAS&#199;ILI&#286;I.xlsx"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hyperlink" Target="Z&#220;MRE%20&#350;EMASI.xlsx"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Z&#220;MRE%20sistemi%20a&#231;&#305;klamal&#305;%20rapor%20ve%20ek%20rapor.doc" TargetMode="External"/><Relationship Id="rId2" Type="http://schemas.openxmlformats.org/officeDocument/2006/relationships/hyperlink" Target="z&#252;mreleri%20g&#246;steren%20&#246;rnek%20&#351;ema.xlsx"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Tenkis%20&#214;N%20VE%20SON%20rapor%20&#246;rnekleri%20KIZILAY.doc" TargetMode="External"/><Relationship Id="rId2" Type="http://schemas.openxmlformats.org/officeDocument/2006/relationships/hyperlink" Target="TENK&#304;S%20M&#220;TALAA.doc"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hyperlink" Target="Anadolu%20XX%20Asliye%20202XXX%20miras&#305;n%20h&#252;kmen%20reddi%20RAPOR%20&#214;RNE&#286;&#304;.doc"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67744" y="3124200"/>
            <a:ext cx="6190456" cy="1312912"/>
          </a:xfrm>
        </p:spPr>
        <p:txBody>
          <a:bodyPr/>
          <a:lstStyle/>
          <a:p>
            <a:r>
              <a:rPr lang="tr-TR" dirty="0" smtClean="0"/>
              <a:t>MİRAS HUKUKU</a:t>
            </a:r>
            <a:endParaRPr lang="tr-TR" dirty="0"/>
          </a:p>
        </p:txBody>
      </p:sp>
      <p:sp>
        <p:nvSpPr>
          <p:cNvPr id="3" name="2 Alt Başlık"/>
          <p:cNvSpPr>
            <a:spLocks noGrp="1"/>
          </p:cNvSpPr>
          <p:nvPr>
            <p:ph type="subTitle" idx="1"/>
          </p:nvPr>
        </p:nvSpPr>
        <p:spPr>
          <a:xfrm>
            <a:off x="2123728" y="3124200"/>
            <a:ext cx="6264368" cy="1384920"/>
          </a:xfrm>
        </p:spPr>
        <p:txBody>
          <a:bodyPr>
            <a:normAutofit/>
          </a:bodyPr>
          <a:lstStyle/>
          <a:p>
            <a:r>
              <a:rPr lang="tr-TR" sz="3200" dirty="0" smtClean="0"/>
              <a:t> 			  </a:t>
            </a:r>
            <a:endParaRPr lang="tr-TR" sz="3200" dirty="0"/>
          </a:p>
        </p:txBody>
      </p:sp>
      <p:sp>
        <p:nvSpPr>
          <p:cNvPr id="5" name="4 Dikdörtgen"/>
          <p:cNvSpPr/>
          <p:nvPr/>
        </p:nvSpPr>
        <p:spPr>
          <a:xfrm>
            <a:off x="2123728" y="4655566"/>
            <a:ext cx="6202710" cy="1932837"/>
          </a:xfrm>
          <a:prstGeom prst="rect">
            <a:avLst/>
          </a:prstGeom>
        </p:spPr>
        <p:txBody>
          <a:bodyPr wrap="square">
            <a:spAutoFit/>
          </a:bodyPr>
          <a:lstStyle/>
          <a:p>
            <a:pPr marR="45720" lvl="0" algn="r">
              <a:spcBef>
                <a:spcPct val="20000"/>
              </a:spcBef>
              <a:buClr>
                <a:srgbClr val="0BD0D9"/>
              </a:buClr>
              <a:buSzPct val="95000"/>
            </a:pPr>
            <a:r>
              <a:rPr lang="tr-TR" sz="2600" dirty="0" smtClean="0">
                <a:solidFill>
                  <a:prstClr val="white"/>
                </a:solidFill>
              </a:rPr>
              <a:t>Hazırlayan</a:t>
            </a:r>
          </a:p>
          <a:p>
            <a:pPr marR="45720" lvl="0" algn="r">
              <a:spcBef>
                <a:spcPct val="20000"/>
              </a:spcBef>
              <a:buClr>
                <a:srgbClr val="0BD0D9"/>
              </a:buClr>
              <a:buSzPct val="95000"/>
            </a:pPr>
            <a:r>
              <a:rPr lang="tr-TR" sz="2600" dirty="0" smtClean="0">
                <a:solidFill>
                  <a:prstClr val="white"/>
                </a:solidFill>
              </a:rPr>
              <a:t>		         </a:t>
            </a:r>
            <a:r>
              <a:rPr lang="tr-TR" sz="2600" b="1" dirty="0" smtClean="0">
                <a:solidFill>
                  <a:prstClr val="white"/>
                </a:solidFill>
              </a:rPr>
              <a:t>Av.</a:t>
            </a:r>
            <a:r>
              <a:rPr lang="tr-TR" sz="2600" dirty="0" smtClean="0">
                <a:solidFill>
                  <a:prstClr val="white"/>
                </a:solidFill>
              </a:rPr>
              <a:t> </a:t>
            </a:r>
            <a:r>
              <a:rPr lang="tr-TR" sz="2600" b="1" dirty="0" smtClean="0">
                <a:solidFill>
                  <a:prstClr val="white"/>
                </a:solidFill>
              </a:rPr>
              <a:t>Ahmet KESKİN</a:t>
            </a:r>
            <a:r>
              <a:rPr lang="tr-TR" sz="2600" dirty="0" smtClean="0">
                <a:solidFill>
                  <a:prstClr val="white"/>
                </a:solidFill>
              </a:rPr>
              <a:t> </a:t>
            </a:r>
          </a:p>
          <a:p>
            <a:pPr marR="45720" lvl="0" algn="r">
              <a:spcBef>
                <a:spcPct val="20000"/>
              </a:spcBef>
              <a:buClr>
                <a:srgbClr val="0BD0D9"/>
              </a:buClr>
              <a:buSzPct val="95000"/>
            </a:pPr>
            <a:r>
              <a:rPr lang="tr-TR" sz="2600" dirty="0" smtClean="0">
                <a:solidFill>
                  <a:prstClr val="white"/>
                </a:solidFill>
                <a:latin typeface="Arial Narrow" pitchFamily="34" charset="0"/>
              </a:rPr>
              <a:t>0532 </a:t>
            </a:r>
            <a:r>
              <a:rPr lang="tr-TR" sz="2600" b="1" dirty="0" smtClean="0">
                <a:solidFill>
                  <a:prstClr val="white"/>
                </a:solidFill>
                <a:latin typeface="Arial Narrow" pitchFamily="34" charset="0"/>
              </a:rPr>
              <a:t>213 72 88</a:t>
            </a:r>
          </a:p>
          <a:p>
            <a:pPr marR="45720" lvl="0" algn="r">
              <a:spcBef>
                <a:spcPct val="20000"/>
              </a:spcBef>
              <a:buClr>
                <a:srgbClr val="0BD0D9"/>
              </a:buClr>
              <a:buSzPct val="95000"/>
            </a:pPr>
            <a:r>
              <a:rPr lang="tr-TR" sz="2600" b="1" dirty="0" smtClean="0">
                <a:solidFill>
                  <a:schemeClr val="accent6">
                    <a:lumMod val="75000"/>
                  </a:schemeClr>
                </a:solidFill>
                <a:latin typeface="Arial Narrow" pitchFamily="34" charset="0"/>
                <a:hlinkClick r:id="rId3"/>
              </a:rPr>
              <a:t>akeskin18444@</a:t>
            </a:r>
            <a:r>
              <a:rPr lang="tr-TR" sz="2600" b="1" dirty="0" err="1" smtClean="0">
                <a:solidFill>
                  <a:schemeClr val="accent6">
                    <a:lumMod val="75000"/>
                  </a:schemeClr>
                </a:solidFill>
                <a:latin typeface="Arial Narrow" pitchFamily="34" charset="0"/>
                <a:hlinkClick r:id="rId3"/>
              </a:rPr>
              <a:t>gmail</a:t>
            </a:r>
            <a:r>
              <a:rPr lang="tr-TR" sz="2600" b="1" dirty="0" smtClean="0">
                <a:solidFill>
                  <a:schemeClr val="accent6">
                    <a:lumMod val="75000"/>
                  </a:schemeClr>
                </a:solidFill>
                <a:latin typeface="Arial Narrow" pitchFamily="34" charset="0"/>
                <a:hlinkClick r:id="rId3"/>
              </a:rPr>
              <a:t>.com</a:t>
            </a:r>
            <a:r>
              <a:rPr lang="tr-TR" sz="2600" dirty="0" smtClean="0">
                <a:solidFill>
                  <a:prstClr val="white"/>
                </a:solidFill>
              </a:rPr>
              <a:t> </a:t>
            </a:r>
            <a:endParaRPr lang="tr-TR" sz="2600" dirty="0">
              <a:solidFill>
                <a:prstClr val="white"/>
              </a:solidFill>
            </a:endParaRPr>
          </a:p>
        </p:txBody>
      </p:sp>
    </p:spTree>
    <p:extLst>
      <p:ext uri="{BB962C8B-B14F-4D97-AF65-F5344CB8AC3E}">
        <p14:creationId xmlns:p14="http://schemas.microsoft.com/office/powerpoint/2010/main" val="22353341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0" y="709468"/>
            <a:ext cx="8820472" cy="5832366"/>
          </a:xfrm>
          <a:prstGeom prst="rect">
            <a:avLst/>
          </a:prstGeom>
          <a:noFill/>
          <a:ln w="9525">
            <a:noFill/>
            <a:miter lim="800000"/>
            <a:headEnd/>
            <a:tailEnd/>
          </a:ln>
          <a:effectLst/>
        </p:spPr>
        <p:txBody>
          <a:bodyPr vert="horz" wrap="square" lIns="228528" tIns="45720" rIns="91440" bIns="0" numCol="1" anchor="ctr" anchorCtr="0" compatLnSpc="1">
            <a:prstTxWarp prst="textNoShape">
              <a:avLst/>
            </a:prstTxWarp>
            <a:spAutoFit/>
          </a:bodyPr>
          <a:lstStyle/>
          <a:p>
            <a:pPr lvl="0"/>
            <a:r>
              <a:rPr lang="tr-TR" sz="2400" b="1" dirty="0" smtClean="0">
                <a:latin typeface="Arial Narrow" pitchFamily="34" charset="0"/>
              </a:rPr>
              <a:t>01.01.2002 tarihinden sonra ki</a:t>
            </a:r>
            <a:r>
              <a:rPr lang="tr-TR" sz="2400" dirty="0" smtClean="0">
                <a:latin typeface="Arial Narrow" pitchFamily="34" charset="0"/>
              </a:rPr>
              <a:t> ölümlerde 22.11.2001 günlü yürürlük tarihi 01.01.2002 olan </a:t>
            </a:r>
            <a:r>
              <a:rPr lang="tr-TR" sz="2400" b="1" dirty="0" smtClean="0">
                <a:latin typeface="Arial Narrow" pitchFamily="34" charset="0"/>
              </a:rPr>
              <a:t>4721 Sayılı Türk Medeni Kanunu</a:t>
            </a:r>
            <a:r>
              <a:rPr lang="tr-TR" sz="2400" dirty="0" smtClean="0">
                <a:latin typeface="Arial Narrow" pitchFamily="34" charset="0"/>
              </a:rPr>
              <a:t> hükümleri</a:t>
            </a:r>
          </a:p>
          <a:p>
            <a:r>
              <a:rPr lang="tr-TR" sz="2400" i="1" dirty="0" smtClean="0"/>
              <a:t> </a:t>
            </a:r>
          </a:p>
          <a:p>
            <a:r>
              <a:rPr lang="tr-TR" sz="1600" b="1" i="1" dirty="0" smtClean="0"/>
              <a:t>Madde 495:</a:t>
            </a:r>
            <a:r>
              <a:rPr lang="tr-TR" sz="1600" i="1" dirty="0" smtClean="0"/>
              <a:t> “Miras bırakanın birinci derece mirasçıları, onun alt soyudur. Çocuklar eşit olarak mirasçıdırlar. </a:t>
            </a:r>
            <a:r>
              <a:rPr lang="tr-TR" sz="1600" i="1" dirty="0" err="1" smtClean="0"/>
              <a:t>Mirasbırakandan</a:t>
            </a:r>
            <a:r>
              <a:rPr lang="tr-TR" sz="1600" i="1" dirty="0" smtClean="0"/>
              <a:t> önce ölmüş olan çocukların yerini, her derecede </a:t>
            </a:r>
            <a:r>
              <a:rPr lang="tr-TR" sz="1600" i="1" dirty="0" err="1" smtClean="0"/>
              <a:t>halefiyet</a:t>
            </a:r>
            <a:r>
              <a:rPr lang="tr-TR" sz="1600" i="1" dirty="0" smtClean="0"/>
              <a:t> yoluyla kendi altsoyları alır.”</a:t>
            </a:r>
          </a:p>
          <a:p>
            <a:r>
              <a:rPr lang="tr-TR" sz="1600" b="1" i="1" dirty="0" smtClean="0"/>
              <a:t>Madde 496:</a:t>
            </a:r>
            <a:r>
              <a:rPr lang="tr-TR" sz="1600" i="1" dirty="0" smtClean="0"/>
              <a:t> “Alt soyu bulunmayan miras bırakanın mirasçıları, ana ve babasıdır. Bunlar eşit olarak mirasçıdırlar. Miras bırakandan önce ölmüş olan ana ve babanın yerlerini, her derecede </a:t>
            </a:r>
            <a:r>
              <a:rPr lang="tr-TR" sz="1600" i="1" dirty="0" err="1" smtClean="0"/>
              <a:t>halefiyet</a:t>
            </a:r>
            <a:r>
              <a:rPr lang="tr-TR" sz="1600" i="1" dirty="0" smtClean="0"/>
              <a:t> yoluyla  kendi altsoyları alır. </a:t>
            </a:r>
            <a:r>
              <a:rPr lang="tr-TR" sz="1600" i="1" dirty="0" smtClean="0">
                <a:solidFill>
                  <a:srgbClr val="FF0066"/>
                </a:solidFill>
              </a:rPr>
              <a:t>Bir tarafta hiç mirasçı bulunmadığı takdirde, bütün miras diğer taraftaki mirasçılara kalır.”</a:t>
            </a:r>
          </a:p>
          <a:p>
            <a:r>
              <a:rPr lang="tr-TR" sz="1600" b="1" i="1" dirty="0" smtClean="0"/>
              <a:t>Madde 497: </a:t>
            </a:r>
            <a:r>
              <a:rPr lang="tr-TR" sz="1600" i="1" dirty="0" smtClean="0"/>
              <a:t>“</a:t>
            </a:r>
            <a:r>
              <a:rPr lang="tr-TR" sz="1400" i="1" dirty="0" smtClean="0"/>
              <a:t>Alt soyu, ana ve babası ve onların alt soyu bulunmayan miras bırakanın mirasçıları, </a:t>
            </a:r>
            <a:r>
              <a:rPr lang="tr-TR" sz="1400" i="1" dirty="0" err="1" smtClean="0"/>
              <a:t>büyükana</a:t>
            </a:r>
            <a:r>
              <a:rPr lang="tr-TR" sz="1400" i="1" dirty="0" smtClean="0"/>
              <a:t> ve büyükbabalarıdır. Bunlar eşit olarak mirasçıdırlar. </a:t>
            </a:r>
          </a:p>
          <a:p>
            <a:r>
              <a:rPr lang="tr-TR" sz="1400" i="1" dirty="0" smtClean="0">
                <a:solidFill>
                  <a:srgbClr val="FF0000"/>
                </a:solidFill>
              </a:rPr>
              <a:t>Miras bırakandan önce ölmüş olan, </a:t>
            </a:r>
            <a:r>
              <a:rPr lang="tr-TR" sz="1400" i="1" dirty="0" err="1" smtClean="0">
                <a:solidFill>
                  <a:srgbClr val="FF0000"/>
                </a:solidFill>
              </a:rPr>
              <a:t>büyükana</a:t>
            </a:r>
            <a:r>
              <a:rPr lang="tr-TR" sz="1400" i="1" dirty="0" smtClean="0">
                <a:solidFill>
                  <a:srgbClr val="FF0000"/>
                </a:solidFill>
              </a:rPr>
              <a:t> ve büyükbabaların  yerlerini, her derecede </a:t>
            </a:r>
            <a:r>
              <a:rPr lang="tr-TR" sz="1400" i="1" dirty="0" err="1" smtClean="0">
                <a:solidFill>
                  <a:srgbClr val="FF0000"/>
                </a:solidFill>
              </a:rPr>
              <a:t>halefiyet</a:t>
            </a:r>
            <a:r>
              <a:rPr lang="tr-TR" sz="1400" i="1" dirty="0" smtClean="0">
                <a:solidFill>
                  <a:srgbClr val="FF0000"/>
                </a:solidFill>
              </a:rPr>
              <a:t> yoluyla kendi altsoyları alır. </a:t>
            </a:r>
          </a:p>
          <a:p>
            <a:r>
              <a:rPr lang="tr-TR" sz="1400" i="1" dirty="0" smtClean="0"/>
              <a:t>Ana veya baba tarafından olan </a:t>
            </a:r>
            <a:r>
              <a:rPr lang="tr-TR" sz="1400" i="1" dirty="0" err="1" smtClean="0"/>
              <a:t>büyükana</a:t>
            </a:r>
            <a:r>
              <a:rPr lang="tr-TR" sz="1400" i="1" dirty="0" smtClean="0"/>
              <a:t> ve büyükbabalardan biri alt soyu bulunmaksızın miras bırakandan önce ölmüşse ona düşen pay aynı taraftaki mirasçılara kalır.</a:t>
            </a:r>
          </a:p>
          <a:p>
            <a:r>
              <a:rPr lang="tr-TR" sz="1400" i="1" dirty="0" smtClean="0"/>
              <a:t>Ana veya baba tarafından olan </a:t>
            </a:r>
            <a:r>
              <a:rPr lang="tr-TR" sz="1400" i="1" dirty="0" err="1" smtClean="0"/>
              <a:t>büyükana</a:t>
            </a:r>
            <a:r>
              <a:rPr lang="tr-TR" sz="1400" i="1" dirty="0" smtClean="0"/>
              <a:t> ve büyükbabaların ikisi de  alt soyları bulunmaksızın miras bırakandan önce ölmüşlerse, bütün miras diğer taraftaki  mirasçılara kalır.</a:t>
            </a:r>
          </a:p>
          <a:p>
            <a:r>
              <a:rPr lang="tr-TR" sz="1400" i="1" dirty="0" smtClean="0"/>
              <a:t>Sağ kalan eş varsa </a:t>
            </a:r>
            <a:r>
              <a:rPr lang="tr-TR" sz="1400" i="1" dirty="0" err="1" smtClean="0"/>
              <a:t>büyükana</a:t>
            </a:r>
            <a:r>
              <a:rPr lang="tr-TR" sz="1400" i="1" dirty="0" smtClean="0"/>
              <a:t> ve büyükbabalardan birinin miras bırakandan önce ölmüş olması halinde, payı kendi çocuğuna; çocuğu yoksa o taraftaki </a:t>
            </a:r>
            <a:r>
              <a:rPr lang="tr-TR" sz="1400" i="1" dirty="0" err="1" smtClean="0"/>
              <a:t>büyükana</a:t>
            </a:r>
            <a:r>
              <a:rPr lang="tr-TR" sz="1400" i="1" dirty="0" smtClean="0"/>
              <a:t> ve büyükbabaya; bir taraftaki </a:t>
            </a:r>
            <a:r>
              <a:rPr lang="tr-TR" sz="1400" i="1" dirty="0" err="1" smtClean="0"/>
              <a:t>büyükana</a:t>
            </a:r>
            <a:r>
              <a:rPr lang="tr-TR" sz="1400" i="1" dirty="0" smtClean="0"/>
              <a:t> ve büyükbabanın her </a:t>
            </a:r>
            <a:r>
              <a:rPr lang="tr-TR" sz="1400" i="1" dirty="0" err="1" smtClean="0"/>
              <a:t>ikisininde</a:t>
            </a:r>
            <a:r>
              <a:rPr lang="tr-TR" sz="1400" i="1" dirty="0" smtClean="0"/>
              <a:t> ölmüş olmaları halinde onların payları diğer tarafa geçer.”</a:t>
            </a:r>
          </a:p>
          <a:p>
            <a:endParaRPr lang="tr-TR" sz="1600" dirty="0" smtClean="0"/>
          </a:p>
          <a:p>
            <a:pPr marL="0" marR="0" lvl="0" indent="0" algn="l" defTabSz="914400" rtl="0" eaLnBrk="0" fontAlgn="base" latinLnBrk="0" hangingPunct="0">
              <a:lnSpc>
                <a:spcPct val="100000"/>
              </a:lnSpc>
              <a:spcBef>
                <a:spcPct val="0"/>
              </a:spcBef>
              <a:spcAft>
                <a:spcPct val="0"/>
              </a:spcAft>
              <a:buClrTx/>
              <a:buSzTx/>
              <a:buFontTx/>
              <a:buNone/>
              <a:tabLst>
                <a:tab pos="228600" algn="l"/>
              </a:tabLst>
            </a:pPr>
            <a:endParaRPr kumimoji="0" lang="tr-TR" altLang="zh-CN" sz="20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55576" y="1268760"/>
            <a:ext cx="7920880" cy="3570208"/>
          </a:xfrm>
          <a:prstGeom prst="rect">
            <a:avLst/>
          </a:prstGeom>
        </p:spPr>
        <p:txBody>
          <a:bodyPr wrap="square">
            <a:spAutoFit/>
          </a:bodyPr>
          <a:lstStyle/>
          <a:p>
            <a:r>
              <a:rPr lang="tr-TR" sz="2000" b="1" dirty="0"/>
              <a:t>01.01.2002 tarihinden sonra ki ölümlerde 22.11.2001 günlü yürürlük tarihi 01.01.2002 olan 4721 Sayılı Türk Medeni Kanunu </a:t>
            </a:r>
            <a:r>
              <a:rPr lang="tr-TR" sz="2000" b="1" dirty="0" smtClean="0"/>
              <a:t>hükümleri</a:t>
            </a:r>
          </a:p>
          <a:p>
            <a:endParaRPr lang="tr-TR" sz="2000" b="1" dirty="0" smtClean="0"/>
          </a:p>
          <a:p>
            <a:endParaRPr lang="tr-TR" sz="2000" b="1" dirty="0" smtClean="0"/>
          </a:p>
          <a:p>
            <a:r>
              <a:rPr lang="tr-TR" i="1" dirty="0"/>
              <a:t>Madde 499: “Sağ kalan eş, birlikte bulunduğu zümreye göre </a:t>
            </a:r>
            <a:r>
              <a:rPr lang="tr-TR" i="1" dirty="0" err="1"/>
              <a:t>mirasbırakana</a:t>
            </a:r>
            <a:r>
              <a:rPr lang="tr-TR" i="1" dirty="0"/>
              <a:t> aşağıdaki oranlarda mirasçı olur:</a:t>
            </a:r>
          </a:p>
          <a:p>
            <a:r>
              <a:rPr lang="tr-TR" i="1" dirty="0"/>
              <a:t>1. Miras bırakanın altsoyu ile birlikte mirasçı olursa, mirasın dörtte biri,</a:t>
            </a:r>
          </a:p>
          <a:p>
            <a:r>
              <a:rPr lang="tr-TR" i="1" dirty="0"/>
              <a:t>2. Miras bırakanın ana ve baba zümresi ile birlikte mirasçı olursa, mirasın yarısı,</a:t>
            </a:r>
          </a:p>
          <a:p>
            <a:r>
              <a:rPr lang="tr-TR" i="1" dirty="0"/>
              <a:t>3. Miras bırakanın </a:t>
            </a:r>
            <a:r>
              <a:rPr lang="tr-TR" i="1" dirty="0">
                <a:solidFill>
                  <a:srgbClr val="FF0066"/>
                </a:solidFill>
              </a:rPr>
              <a:t>büyük ana ve büyük babaları ve onların çocukları ile birlikte mirasçı olursa</a:t>
            </a:r>
            <a:r>
              <a:rPr lang="tr-TR" i="1" dirty="0"/>
              <a:t>, mirasın dörtte üçü, bunlarda yoksa mirasın tamamı eşe kalır</a:t>
            </a:r>
            <a:r>
              <a:rPr lang="tr-TR" i="1" dirty="0" smtClean="0"/>
              <a:t>.”</a:t>
            </a:r>
            <a:endParaRPr lang="tr-TR" dirty="0"/>
          </a:p>
        </p:txBody>
      </p:sp>
    </p:spTree>
    <p:extLst>
      <p:ext uri="{BB962C8B-B14F-4D97-AF65-F5344CB8AC3E}">
        <p14:creationId xmlns:p14="http://schemas.microsoft.com/office/powerpoint/2010/main" val="39528129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MİRASÇILAR</a:t>
            </a:r>
            <a:endParaRPr lang="tr-TR" dirty="0"/>
          </a:p>
        </p:txBody>
      </p:sp>
      <p:sp>
        <p:nvSpPr>
          <p:cNvPr id="3" name="2 İçerik Yer Tutucusu"/>
          <p:cNvSpPr>
            <a:spLocks noGrp="1"/>
          </p:cNvSpPr>
          <p:nvPr>
            <p:ph idx="1"/>
          </p:nvPr>
        </p:nvSpPr>
        <p:spPr/>
        <p:txBody>
          <a:bodyPr>
            <a:normAutofit fontScale="92500"/>
          </a:bodyPr>
          <a:lstStyle/>
          <a:p>
            <a:pPr algn="just"/>
            <a:r>
              <a:rPr lang="tr-TR" dirty="0" smtClean="0"/>
              <a:t>Mirasta mal paylaşımı sırasında tereke üzerinde miras hakkına sahip “</a:t>
            </a:r>
            <a:r>
              <a:rPr lang="tr-TR" b="1" dirty="0" smtClean="0"/>
              <a:t>yasal mirasçı</a:t>
            </a:r>
            <a:r>
              <a:rPr lang="tr-TR" dirty="0" smtClean="0"/>
              <a:t>” ve “atanmış </a:t>
            </a:r>
            <a:r>
              <a:rPr lang="tr-TR" b="1" dirty="0" smtClean="0"/>
              <a:t>mirasçı</a:t>
            </a:r>
            <a:r>
              <a:rPr lang="tr-TR" dirty="0" smtClean="0"/>
              <a:t>” olmak üzere iki tür </a:t>
            </a:r>
            <a:r>
              <a:rPr lang="tr-TR" b="1" dirty="0" smtClean="0"/>
              <a:t>mirasçılık</a:t>
            </a:r>
            <a:r>
              <a:rPr lang="tr-TR" dirty="0" smtClean="0"/>
              <a:t> biçimi vardır.</a:t>
            </a:r>
          </a:p>
          <a:p>
            <a:pPr algn="just"/>
            <a:r>
              <a:rPr lang="tr-TR" b="1" dirty="0" smtClean="0"/>
              <a:t>Yasal mirasçı;</a:t>
            </a:r>
            <a:r>
              <a:rPr lang="tr-TR" dirty="0" smtClean="0"/>
              <a:t> miras bırakanın iradesine bağlı olmayan, miras bırakanın ölümü ile  doğrudan kanundan kaynaklanan mirasçılıktır. </a:t>
            </a:r>
          </a:p>
          <a:p>
            <a:pPr algn="just"/>
            <a:r>
              <a:rPr lang="tr-TR" dirty="0" smtClean="0"/>
              <a:t>4721 sayılı TMK. 495-501. Maddeleri arasında düzenlenmiştir.</a:t>
            </a:r>
          </a:p>
          <a:p>
            <a:pPr algn="just"/>
            <a:r>
              <a:rPr lang="tr-TR" b="1" dirty="0" smtClean="0"/>
              <a:t>Atanmış mirasçı; </a:t>
            </a:r>
            <a:r>
              <a:rPr lang="tr-TR" dirty="0" smtClean="0"/>
              <a:t> yasal olarak mirasçı olmadığı halde </a:t>
            </a:r>
            <a:r>
              <a:rPr lang="tr-TR" b="1" dirty="0" smtClean="0"/>
              <a:t> </a:t>
            </a:r>
            <a:r>
              <a:rPr lang="tr-TR" dirty="0" smtClean="0"/>
              <a:t>miras bırakanın  özgür iradesi ile mirasının tamamını veya belirli bir kısmını  bırakması ile mirasçı olan kişidir. </a:t>
            </a:r>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704088"/>
            <a:ext cx="8229600" cy="708688"/>
          </a:xfrm>
        </p:spPr>
        <p:txBody>
          <a:bodyPr>
            <a:normAutofit fontScale="90000"/>
          </a:bodyPr>
          <a:lstStyle/>
          <a:p>
            <a:r>
              <a:rPr lang="tr-TR" sz="4400" b="1" dirty="0" smtClean="0"/>
              <a:t>Birlikte Ölüm Karinesi</a:t>
            </a:r>
            <a:r>
              <a:rPr lang="tr-TR" sz="3000" b="1" dirty="0" smtClean="0"/>
              <a:t> </a:t>
            </a:r>
            <a:endParaRPr lang="tr-TR" sz="3000" b="1" dirty="0"/>
          </a:p>
        </p:txBody>
      </p:sp>
      <p:sp>
        <p:nvSpPr>
          <p:cNvPr id="3" name="İçerik Yer Tutucusu 2"/>
          <p:cNvSpPr>
            <a:spLocks noGrp="1"/>
          </p:cNvSpPr>
          <p:nvPr>
            <p:ph idx="1"/>
          </p:nvPr>
        </p:nvSpPr>
        <p:spPr>
          <a:xfrm>
            <a:off x="457200" y="1847088"/>
            <a:ext cx="8229600" cy="4389120"/>
          </a:xfrm>
        </p:spPr>
        <p:txBody>
          <a:bodyPr>
            <a:normAutofit/>
          </a:bodyPr>
          <a:lstStyle/>
          <a:p>
            <a:pPr marL="0" indent="0">
              <a:buNone/>
            </a:pPr>
            <a:r>
              <a:rPr lang="tr-TR" b="1" dirty="0" smtClean="0"/>
              <a:t>Türk </a:t>
            </a:r>
            <a:r>
              <a:rPr lang="tr-TR" b="1" dirty="0"/>
              <a:t>Medeni Kanunu’nun 29. maddesine göre</a:t>
            </a:r>
            <a:r>
              <a:rPr lang="tr-TR" dirty="0"/>
              <a:t> “Birden fazla kişiden hangisinin önce veya sonra öldüğü ispat edilemezse, hepsi aynı anda ölmüş sayılır”. Aynı anda ölmüş sayılmaları hâlinde ölen kişiler bir birine mirasçı olamaz. </a:t>
            </a:r>
            <a:endParaRPr lang="tr-TR" dirty="0" smtClean="0"/>
          </a:p>
          <a:p>
            <a:pPr marL="0" indent="0">
              <a:buNone/>
            </a:pPr>
            <a:endParaRPr lang="tr-TR" dirty="0" smtClean="0"/>
          </a:p>
          <a:p>
            <a:pPr marL="0" indent="0">
              <a:buNone/>
            </a:pPr>
            <a:r>
              <a:rPr lang="tr-TR" sz="2200" dirty="0"/>
              <a:t>Depremde aynı aileden birden fazla kişinin ölmesi hâlinde, hangi aile üyesinin daha önce öldüğü tespit edilemezse, “birlikte ölüm karinesi” geçerli </a:t>
            </a:r>
            <a:r>
              <a:rPr lang="tr-TR" sz="2200" dirty="0" smtClean="0"/>
              <a:t>olacaktır.</a:t>
            </a:r>
            <a:endParaRPr lang="tr-TR" sz="2200" dirty="0"/>
          </a:p>
          <a:p>
            <a:pPr marL="0" indent="0">
              <a:buNone/>
            </a:pPr>
            <a:r>
              <a:rPr lang="tr-TR" dirty="0"/>
              <a:t>  </a:t>
            </a:r>
          </a:p>
          <a:p>
            <a:endParaRPr lang="tr-TR" dirty="0"/>
          </a:p>
        </p:txBody>
      </p:sp>
    </p:spTree>
    <p:extLst>
      <p:ext uri="{BB962C8B-B14F-4D97-AF65-F5344CB8AC3E}">
        <p14:creationId xmlns:p14="http://schemas.microsoft.com/office/powerpoint/2010/main" val="2367596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457200" y="1935480"/>
            <a:ext cx="8229600" cy="4389120"/>
          </a:xfrm>
        </p:spPr>
        <p:txBody>
          <a:bodyPr>
            <a:normAutofit fontScale="92500" lnSpcReduction="20000"/>
          </a:bodyPr>
          <a:lstStyle/>
          <a:p>
            <a:pPr marL="0" indent="0" algn="just">
              <a:buNone/>
            </a:pPr>
            <a:r>
              <a:rPr lang="tr-TR" dirty="0"/>
              <a:t>Hangisinin önce veya sonra vefat ettiği tespit edilemeyenlerin aynı anda ölmüş sayılacaklarının ve aynı anda ölmüş sayılmaları nedeniyle birbirlerine mirasçı olamayacaklarının dikkate alınması gerektiği, konulu resmî yazı 24.02.2023 tarihi itibariyle Sulh Hukuk </a:t>
            </a:r>
            <a:r>
              <a:rPr lang="tr-TR" dirty="0" smtClean="0"/>
              <a:t>Mahkemelerine ve </a:t>
            </a:r>
            <a:r>
              <a:rPr lang="tr-TR" dirty="0"/>
              <a:t>Noterlere gönderilmiştir. 4539 sayılı Doğal Afet Bölgelerinde Afetten Kaynaklanan Hukuki Uyuşmazlıkların Çözümüne ve Bazı İşlemlerin Kolaylaştırılmasına İlişkin Kanun Hükmünde Kararnamenin Kabulü Hakkında Kanun</a:t>
            </a:r>
          </a:p>
          <a:p>
            <a:pPr marL="0" indent="0">
              <a:buNone/>
            </a:pPr>
            <a:r>
              <a:rPr lang="tr-TR" dirty="0"/>
              <a:t>Madde 4 – Doğal afete maruz kalanları ilgilendiren veraset belgelerinin alınmasında öncelikle resmi kayıtlar esas alınır. Resmi kayıt bulunmaması halinde diğer muteber deliller ikame edilir</a:t>
            </a:r>
            <a:r>
              <a:rPr lang="tr-TR" dirty="0" smtClean="0"/>
              <a:t>.</a:t>
            </a:r>
            <a:endParaRPr lang="tr-TR" dirty="0"/>
          </a:p>
        </p:txBody>
      </p:sp>
    </p:spTree>
    <p:extLst>
      <p:ext uri="{BB962C8B-B14F-4D97-AF65-F5344CB8AC3E}">
        <p14:creationId xmlns:p14="http://schemas.microsoft.com/office/powerpoint/2010/main" val="3022221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lgn="just">
              <a:buNone/>
            </a:pPr>
            <a:r>
              <a:rPr lang="tr-TR" dirty="0"/>
              <a:t>Dolayısıyla öncelikle ölümün nüfus siciline kaydı gereklidir. Nüfus siciline ölümün kaydı için ölüm olayı, </a:t>
            </a:r>
            <a:r>
              <a:rPr lang="tr-TR" dirty="0" smtClean="0"/>
              <a:t>ilgili yönetmeliğe </a:t>
            </a:r>
            <a:r>
              <a:rPr lang="tr-TR" dirty="0"/>
              <a:t>göre düzenlenen ölüm  belgesiyle on (10) gün içinde nüfus sicil müdürlüğüne bildirilir. Doğal afetlerde vali veya kaymakam tarafından görevlendirilen memurlar ölümü bildirmekle yükümlüdür. Ölümün tespiti ve ölünün adli muayenesi bu rehberin sağlık hukukuna ilişkin kısmında açıklanmıştır. </a:t>
            </a:r>
            <a:endParaRPr lang="tr-TR" dirty="0" smtClean="0"/>
          </a:p>
          <a:p>
            <a:pPr marL="0" indent="0" algn="just">
              <a:buNone/>
            </a:pPr>
            <a:r>
              <a:rPr lang="tr-TR" dirty="0" smtClean="0"/>
              <a:t>Eğer </a:t>
            </a:r>
            <a:r>
              <a:rPr lang="tr-TR" dirty="0"/>
              <a:t>kişinin cesedine ulaşılamamış ancak öldüğü düşünülüyorsa bu hâlde duruma göre ölümüne kesin gözle bakılan bir olayda kaybolduğu kabul edilerek “ölüm karinesi” hükümleri uygulanır. Ancak kişinin enkazdan sağ çıkmış olması ihtimal dahilinde ise bu hâlde “gaiplik” karinesi  hükümleri uygulanır.</a:t>
            </a:r>
          </a:p>
        </p:txBody>
      </p:sp>
    </p:spTree>
    <p:extLst>
      <p:ext uri="{BB962C8B-B14F-4D97-AF65-F5344CB8AC3E}">
        <p14:creationId xmlns:p14="http://schemas.microsoft.com/office/powerpoint/2010/main" val="7697819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1484784"/>
            <a:ext cx="7704856" cy="3877985"/>
          </a:xfrm>
          <a:prstGeom prst="rect">
            <a:avLst/>
          </a:prstGeom>
        </p:spPr>
        <p:txBody>
          <a:bodyPr wrap="square">
            <a:spAutoFit/>
          </a:bodyPr>
          <a:lstStyle/>
          <a:p>
            <a:pPr algn="just"/>
            <a:r>
              <a:rPr lang="tr-TR" sz="2400" dirty="0" smtClean="0"/>
              <a:t>Nüfus </a:t>
            </a:r>
            <a:r>
              <a:rPr lang="tr-TR" sz="2400" dirty="0"/>
              <a:t>Hizmetleri Kanunu’nun 32. maddesine göre “Bir kimse ölümüne kesin gözle bakılmayı gerektiren durumlar içinde kaybolursa, cesedi bulunamamış olsa bile müracaat edilen yerin mülkî idare amirinin emri ile ölüm tutanağı düzenlenerek ölüm olayı işlenir. </a:t>
            </a:r>
            <a:endParaRPr lang="tr-TR" sz="2400" dirty="0" smtClean="0"/>
          </a:p>
          <a:p>
            <a:pPr algn="just"/>
            <a:r>
              <a:rPr lang="tr-TR" dirty="0" smtClean="0"/>
              <a:t>Bu </a:t>
            </a:r>
            <a:r>
              <a:rPr lang="tr-TR" dirty="0"/>
              <a:t>madde uyarınca işlem yapılabilmesi için ölüm karinesi bulunan kişinin alt veya üst soyundan bir kişinin ya da kardeşlerinin, bunlar yoksa mirasçılarının dilekçe ile başvurarak olayı belgelendirmeleri ya da yetkili makamların durumu resmî bir yazı ile nüfus müdürlüğüne bildirmeleri gereklidir” Böyle bir durumda öldüğü düşünülen kişinin altsoyundan veya üstsoyundan bir kişi, kardeşleri, yoksa mirasçıları nüfus müdürlüğüne herhangi bir süre geçmesini beklemeden yazılı olarak başvurabilir. </a:t>
            </a:r>
            <a:endParaRPr lang="tr-TR" sz="2400" dirty="0"/>
          </a:p>
        </p:txBody>
      </p:sp>
    </p:spTree>
    <p:extLst>
      <p:ext uri="{BB962C8B-B14F-4D97-AF65-F5344CB8AC3E}">
        <p14:creationId xmlns:p14="http://schemas.microsoft.com/office/powerpoint/2010/main" val="649197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200" b="1" dirty="0" err="1"/>
              <a:t>Mirasbırakanın</a:t>
            </a:r>
            <a:r>
              <a:rPr lang="tr-TR" sz="3200" b="1" dirty="0"/>
              <a:t> ya da mirasçıların Yabancı vatandaşlıkları </a:t>
            </a:r>
            <a:r>
              <a:rPr lang="tr-TR" sz="3200" b="1" dirty="0" err="1"/>
              <a:t>sözkonusu</a:t>
            </a:r>
            <a:r>
              <a:rPr lang="tr-TR" sz="3200" b="1" dirty="0"/>
              <a:t> olduğunda;</a:t>
            </a:r>
          </a:p>
        </p:txBody>
      </p:sp>
      <p:sp>
        <p:nvSpPr>
          <p:cNvPr id="3" name="İçerik Yer Tutucusu 2"/>
          <p:cNvSpPr>
            <a:spLocks noGrp="1"/>
          </p:cNvSpPr>
          <p:nvPr>
            <p:ph idx="1"/>
          </p:nvPr>
        </p:nvSpPr>
        <p:spPr/>
        <p:txBody>
          <a:bodyPr>
            <a:normAutofit fontScale="77500" lnSpcReduction="20000"/>
          </a:bodyPr>
          <a:lstStyle/>
          <a:p>
            <a:r>
              <a:rPr lang="tr-TR" sz="3100" b="1" dirty="0"/>
              <a:t>5718 Sayılı Milletler Arası Özel Hukuk ve Usul Hukuku Hakkında Kanun </a:t>
            </a:r>
          </a:p>
          <a:p>
            <a:r>
              <a:rPr lang="tr-TR" b="1" i="1" dirty="0" smtClean="0"/>
              <a:t>Madde </a:t>
            </a:r>
            <a:r>
              <a:rPr lang="tr-TR" b="1" i="1" dirty="0"/>
              <a:t>20</a:t>
            </a:r>
            <a:r>
              <a:rPr lang="tr-TR" i="1" dirty="0"/>
              <a:t> - (1</a:t>
            </a:r>
            <a:r>
              <a:rPr lang="tr-TR" i="1" dirty="0" smtClean="0"/>
              <a:t>) </a:t>
            </a:r>
            <a:r>
              <a:rPr lang="tr-TR" b="1" i="1" dirty="0" smtClean="0">
                <a:solidFill>
                  <a:schemeClr val="accent5">
                    <a:lumMod val="75000"/>
                  </a:schemeClr>
                </a:solidFill>
              </a:rPr>
              <a:t>Miras ölenin milli hukukuna tabidir</a:t>
            </a:r>
            <a:r>
              <a:rPr lang="tr-TR" sz="3100" b="1" i="1" dirty="0" smtClean="0">
                <a:solidFill>
                  <a:srgbClr val="FF0066"/>
                </a:solidFill>
              </a:rPr>
              <a:t>. </a:t>
            </a:r>
            <a:r>
              <a:rPr lang="tr-TR" sz="3100" b="1" i="1" dirty="0">
                <a:solidFill>
                  <a:srgbClr val="FF0066"/>
                </a:solidFill>
              </a:rPr>
              <a:t>Türkiye'de bulunan taşınmazlar hakkında Türk hukuku </a:t>
            </a:r>
            <a:r>
              <a:rPr lang="tr-TR" i="1" dirty="0"/>
              <a:t>uygulanır.</a:t>
            </a:r>
            <a:endParaRPr lang="tr-TR" dirty="0"/>
          </a:p>
          <a:p>
            <a:r>
              <a:rPr lang="tr-TR" i="1" dirty="0"/>
              <a:t>(2) Mirasın açılması sebeplerine, iktisabına ve taksimine ilişkin hükümler terekenin bulunduğu ülke hukukuna tabidir.</a:t>
            </a:r>
            <a:endParaRPr lang="tr-TR" dirty="0"/>
          </a:p>
          <a:p>
            <a:r>
              <a:rPr lang="tr-TR" i="1" dirty="0"/>
              <a:t>…  (4) Ölüme bağlı tasarrufun şekline 7 </a:t>
            </a:r>
            <a:r>
              <a:rPr lang="tr-TR" i="1" dirty="0" err="1"/>
              <a:t>nci</a:t>
            </a:r>
            <a:r>
              <a:rPr lang="tr-TR" i="1" dirty="0"/>
              <a:t> madde hükmü uygulanır. Ölenin milli hukukuna uygun şekilde yapılan ölüme bağlı tasarruflar da geçerlidir</a:t>
            </a:r>
            <a:r>
              <a:rPr lang="tr-TR" i="1" dirty="0" smtClean="0"/>
              <a:t>.</a:t>
            </a:r>
            <a:endParaRPr lang="tr-TR" dirty="0"/>
          </a:p>
          <a:p>
            <a:r>
              <a:rPr lang="tr-TR" i="1" dirty="0"/>
              <a:t>(5) Ölüme bağlı tasarruf ehliyeti, tasarrufta bulunanın, tasarrufun yapıldığı andaki milli hukukuna tabidir.</a:t>
            </a:r>
            <a:endParaRPr lang="tr-TR" dirty="0"/>
          </a:p>
          <a:p>
            <a:r>
              <a:rPr lang="tr-TR" i="1" dirty="0"/>
              <a:t> </a:t>
            </a:r>
            <a:r>
              <a:rPr lang="tr-TR" b="1" i="1" dirty="0" smtClean="0"/>
              <a:t>Madde </a:t>
            </a:r>
            <a:r>
              <a:rPr lang="tr-TR" b="1" i="1" dirty="0"/>
              <a:t>7</a:t>
            </a:r>
            <a:r>
              <a:rPr lang="tr-TR" i="1" dirty="0"/>
              <a:t> - (1) Hukuki işlemler, yapıldıkları ülke hukukunun veya o hukuki işlemin esası hakkında yetkili olan hukukun maddi hukuk hükümlerinin öngördüğü şekle uygun olarak yapılabilir. </a:t>
            </a:r>
            <a:r>
              <a:rPr lang="tr-TR" dirty="0"/>
              <a:t>” </a:t>
            </a:r>
          </a:p>
          <a:p>
            <a:r>
              <a:rPr lang="tr-TR" dirty="0" smtClean="0">
                <a:hlinkClick r:id="rId2" action="ppaction://hlinkfile"/>
              </a:rPr>
              <a:t>Örnek İRAN yabancı vatandaş mirasçılık belgesi.doc</a:t>
            </a:r>
            <a:endParaRPr lang="tr-TR" dirty="0"/>
          </a:p>
        </p:txBody>
      </p:sp>
    </p:spTree>
    <p:extLst>
      <p:ext uri="{BB962C8B-B14F-4D97-AF65-F5344CB8AC3E}">
        <p14:creationId xmlns:p14="http://schemas.microsoft.com/office/powerpoint/2010/main" val="15234122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484784"/>
            <a:ext cx="8229600" cy="1368152"/>
          </a:xfrm>
        </p:spPr>
        <p:txBody>
          <a:bodyPr>
            <a:normAutofit fontScale="90000"/>
          </a:bodyPr>
          <a:lstStyle/>
          <a:p>
            <a:r>
              <a:rPr lang="tr-TR" dirty="0" smtClean="0"/>
              <a:t>YASAL MİRASÇILAR</a:t>
            </a:r>
            <a:br>
              <a:rPr lang="tr-TR" dirty="0" smtClean="0"/>
            </a:br>
            <a:r>
              <a:rPr lang="tr-TR" sz="5400" b="1" dirty="0" smtClean="0">
                <a:latin typeface="Arial Narrow" pitchFamily="34" charset="0"/>
              </a:rPr>
              <a:t> </a:t>
            </a:r>
            <a:r>
              <a:rPr lang="tr-TR" sz="2700" b="1" dirty="0" smtClean="0">
                <a:latin typeface="Arial Narrow" pitchFamily="34" charset="0"/>
              </a:rPr>
              <a:t>4721 Sayılı Türk Medeni Kanunu</a:t>
            </a:r>
            <a:r>
              <a:rPr lang="tr-TR" sz="2700" dirty="0" smtClean="0">
                <a:latin typeface="Arial Narrow" pitchFamily="34" charset="0"/>
              </a:rPr>
              <a:t> </a:t>
            </a:r>
            <a:endParaRPr lang="tr-TR" sz="2700" dirty="0"/>
          </a:p>
        </p:txBody>
      </p:sp>
      <p:sp>
        <p:nvSpPr>
          <p:cNvPr id="3" name="2 İçerik Yer Tutucusu"/>
          <p:cNvSpPr>
            <a:spLocks noGrp="1"/>
          </p:cNvSpPr>
          <p:nvPr>
            <p:ph idx="1"/>
          </p:nvPr>
        </p:nvSpPr>
        <p:spPr>
          <a:xfrm>
            <a:off x="457200" y="2708920"/>
            <a:ext cx="8229600" cy="2880320"/>
          </a:xfrm>
        </p:spPr>
        <p:txBody>
          <a:bodyPr>
            <a:normAutofit fontScale="32500" lnSpcReduction="20000"/>
          </a:bodyPr>
          <a:lstStyle/>
          <a:p>
            <a:pPr lvl="0">
              <a:buNone/>
            </a:pPr>
            <a:endParaRPr lang="tr-TR" dirty="0" smtClean="0"/>
          </a:p>
          <a:p>
            <a:pPr lvl="0"/>
            <a:endParaRPr lang="tr-TR" dirty="0" smtClean="0"/>
          </a:p>
          <a:p>
            <a:pPr lvl="1"/>
            <a:r>
              <a:rPr lang="tr-TR" sz="6000" dirty="0" smtClean="0"/>
              <a:t>Kan hısımları (md.495-496-497-498)  		 </a:t>
            </a:r>
          </a:p>
          <a:p>
            <a:pPr lvl="1"/>
            <a:endParaRPr lang="tr-TR" sz="6000" dirty="0" smtClean="0"/>
          </a:p>
          <a:p>
            <a:pPr lvl="1"/>
            <a:r>
              <a:rPr lang="tr-TR" sz="6000" dirty="0" smtClean="0"/>
              <a:t>SAĞ Kalan Eş (md499)   </a:t>
            </a:r>
          </a:p>
          <a:p>
            <a:pPr lvl="1"/>
            <a:endParaRPr lang="tr-TR" sz="6000" dirty="0" smtClean="0"/>
          </a:p>
          <a:p>
            <a:pPr lvl="1"/>
            <a:r>
              <a:rPr lang="tr-TR" sz="6000" dirty="0" smtClean="0"/>
              <a:t>Evlatlık(md500)        </a:t>
            </a:r>
          </a:p>
          <a:p>
            <a:pPr lvl="1"/>
            <a:endParaRPr lang="tr-TR" sz="6000" dirty="0" smtClean="0"/>
          </a:p>
          <a:p>
            <a:pPr lvl="1"/>
            <a:r>
              <a:rPr lang="tr-TR" sz="6000" dirty="0" smtClean="0"/>
              <a:t>Devlet (md.501)</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 KAN HISIMLARI</a:t>
            </a:r>
            <a:endParaRPr lang="tr-TR" dirty="0"/>
          </a:p>
        </p:txBody>
      </p:sp>
      <p:sp>
        <p:nvSpPr>
          <p:cNvPr id="3" name="2 İçerik Yer Tutucusu"/>
          <p:cNvSpPr>
            <a:spLocks noGrp="1"/>
          </p:cNvSpPr>
          <p:nvPr>
            <p:ph idx="1"/>
          </p:nvPr>
        </p:nvSpPr>
        <p:spPr/>
        <p:txBody>
          <a:bodyPr>
            <a:normAutofit fontScale="92500" lnSpcReduction="20000"/>
          </a:bodyPr>
          <a:lstStyle/>
          <a:p>
            <a:pPr algn="just"/>
            <a:endParaRPr lang="tr-TR" dirty="0" smtClean="0"/>
          </a:p>
          <a:p>
            <a:pPr algn="just"/>
            <a:r>
              <a:rPr lang="tr-TR" dirty="0" smtClean="0"/>
              <a:t>I. Altsoy</a:t>
            </a:r>
          </a:p>
          <a:p>
            <a:pPr algn="just">
              <a:buNone/>
            </a:pPr>
            <a:r>
              <a:rPr lang="tr-TR" dirty="0" smtClean="0"/>
              <a:t>	Madde 495- </a:t>
            </a:r>
            <a:r>
              <a:rPr lang="tr-TR" dirty="0" err="1" smtClean="0"/>
              <a:t>Mirasbırakanın</a:t>
            </a:r>
            <a:r>
              <a:rPr lang="tr-TR" dirty="0" smtClean="0"/>
              <a:t> birinci derece mirasçıları, onun altsoyudur. Çocuklar eşit olarak mirasçıdırlar. </a:t>
            </a:r>
            <a:r>
              <a:rPr lang="tr-TR" dirty="0" err="1" smtClean="0"/>
              <a:t>Mirasbırakandan</a:t>
            </a:r>
            <a:r>
              <a:rPr lang="tr-TR" dirty="0" smtClean="0"/>
              <a:t> önce ölmüş olan çocukların yerini, her derecede </a:t>
            </a:r>
            <a:r>
              <a:rPr lang="tr-TR" dirty="0" err="1" smtClean="0"/>
              <a:t>halefiyet</a:t>
            </a:r>
            <a:r>
              <a:rPr lang="tr-TR" dirty="0" smtClean="0"/>
              <a:t> yoluyla kendi altsoyları alır.</a:t>
            </a:r>
          </a:p>
          <a:p>
            <a:pPr algn="just"/>
            <a:r>
              <a:rPr lang="tr-TR" dirty="0" smtClean="0"/>
              <a:t> II. Ana ve baba</a:t>
            </a:r>
          </a:p>
          <a:p>
            <a:pPr algn="just">
              <a:buNone/>
            </a:pPr>
            <a:r>
              <a:rPr lang="tr-TR" dirty="0" smtClean="0"/>
              <a:t>	Madde 496- Altsoyu bulunmayan </a:t>
            </a:r>
            <a:r>
              <a:rPr lang="tr-TR" dirty="0" err="1" smtClean="0"/>
              <a:t>mirasbırakanın</a:t>
            </a:r>
            <a:r>
              <a:rPr lang="tr-TR" dirty="0" smtClean="0"/>
              <a:t> mirasçıları, ana ve babasıdır. Bunlar eşit olarak mirasçıdırlar. </a:t>
            </a:r>
            <a:r>
              <a:rPr lang="tr-TR" dirty="0" err="1" smtClean="0"/>
              <a:t>Mirasbırakandan</a:t>
            </a:r>
            <a:r>
              <a:rPr lang="tr-TR" dirty="0" smtClean="0"/>
              <a:t> önce ölmüş olan ana ve babanın yerlerini, her derecede </a:t>
            </a:r>
            <a:r>
              <a:rPr lang="tr-TR" dirty="0" err="1" smtClean="0"/>
              <a:t>halefiyet</a:t>
            </a:r>
            <a:r>
              <a:rPr lang="tr-TR" dirty="0" smtClean="0"/>
              <a:t> yoluyla kendi altsoyları alır. Bir tarafta hiç mirasçı bulunmadığı takdirde, bütün miras diğer taraftaki mirasçılara kalır.</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7046" y="486235"/>
            <a:ext cx="7657779" cy="196897"/>
          </a:xfrm>
        </p:spPr>
        <p:txBody>
          <a:bodyPr>
            <a:normAutofit/>
          </a:bodyPr>
          <a:lstStyle/>
          <a:p>
            <a:endParaRPr lang="tr-TR" sz="200" dirty="0"/>
          </a:p>
        </p:txBody>
      </p:sp>
      <p:sp>
        <p:nvSpPr>
          <p:cNvPr id="3" name="2 İçerik Yer Tutucusu"/>
          <p:cNvSpPr>
            <a:spLocks noGrp="1"/>
          </p:cNvSpPr>
          <p:nvPr>
            <p:ph idx="1"/>
          </p:nvPr>
        </p:nvSpPr>
        <p:spPr>
          <a:xfrm>
            <a:off x="457200" y="1268760"/>
            <a:ext cx="8229600" cy="5055840"/>
          </a:xfrm>
        </p:spPr>
        <p:txBody>
          <a:bodyPr>
            <a:normAutofit fontScale="62500" lnSpcReduction="20000"/>
          </a:bodyPr>
          <a:lstStyle/>
          <a:p>
            <a:pPr algn="just">
              <a:buNone/>
            </a:pPr>
            <a:r>
              <a:rPr lang="tr-TR" dirty="0" smtClean="0"/>
              <a:t> </a:t>
            </a:r>
          </a:p>
          <a:p>
            <a:pPr algn="just">
              <a:buNone/>
            </a:pPr>
            <a:r>
              <a:rPr lang="tr-TR" sz="3800" dirty="0" smtClean="0"/>
              <a:t>    Miras Hukuku ölüme bağlı bir mamelek hukukudur.  Bu hukuk dalının hüküm ve sonuçları ancak ölüm veya ölüme denk tutulma halinde (gaiplik)  ortaya çıkmaktadır.</a:t>
            </a:r>
            <a:br>
              <a:rPr lang="tr-TR" sz="3800" dirty="0" smtClean="0"/>
            </a:br>
            <a:endParaRPr lang="tr-TR" sz="3800" dirty="0" smtClean="0"/>
          </a:p>
          <a:p>
            <a:pPr algn="just">
              <a:buNone/>
            </a:pPr>
            <a:r>
              <a:rPr lang="tr-TR" dirty="0" smtClean="0"/>
              <a:t>MİRASÇILIK</a:t>
            </a:r>
          </a:p>
          <a:p>
            <a:pPr algn="just"/>
            <a:r>
              <a:rPr lang="tr-TR" dirty="0" smtClean="0"/>
              <a:t/>
            </a:r>
            <a:br>
              <a:rPr lang="tr-TR" dirty="0" smtClean="0"/>
            </a:br>
            <a:r>
              <a:rPr lang="tr-TR" dirty="0" smtClean="0"/>
              <a:t>Mirasçılık iki çeşittir. Birincisi kanuni mirasçılık, ikincisi atanmış mirasçılıktır. Medeni Kanunda her iki çeşit mirasçılık biçimi de yer almaktadır. Ancak kanuni mirasçılık, genel bir uygulama olduğu ve kanuni mirasçıların mahfuz hisseleri de (saklı payları) bulunduğu için Kanunumuzda öncelikli olarak düzenlenmiştir. </a:t>
            </a:r>
            <a:r>
              <a:rPr lang="tr-TR" dirty="0" smtClean="0">
                <a:solidFill>
                  <a:srgbClr val="FF0066"/>
                </a:solidFill>
              </a:rPr>
              <a:t>Zira kanuni mirasçıların mahfuz hisseleri üzerinde miras bırakanın dahi tasarruf etme hakkı bulunmamaktadır</a:t>
            </a:r>
            <a:r>
              <a:rPr lang="tr-TR" dirty="0" smtClean="0"/>
              <a:t>. Atanmış  mirasçılık ise vasiyetname veya miras mukavelesi ile oluşmaktadır. </a:t>
            </a:r>
          </a:p>
          <a:p>
            <a:pPr algn="just">
              <a:buNone/>
            </a:pPr>
            <a:r>
              <a:rPr lang="tr-TR" dirty="0" smtClean="0"/>
              <a:t> </a:t>
            </a:r>
          </a:p>
          <a:p>
            <a:pPr algn="just">
              <a:buNone/>
            </a:pPr>
            <a:r>
              <a:rPr lang="tr-TR" dirty="0" smtClean="0"/>
              <a:t>	Kanuni mirasçılar olan KAN HISIMLARI, EVLATLIK, SAĞ KALAN EŞ ve </a:t>
            </a:r>
            <a:r>
              <a:rPr lang="tr-TR" dirty="0" err="1" smtClean="0"/>
              <a:t>DEVLETi</a:t>
            </a:r>
            <a:r>
              <a:rPr lang="tr-TR" dirty="0" smtClean="0"/>
              <a:t> incelemeden önce miras hukukumuza egemen olan zümre usulünü açıklamak gerekmektedir. </a:t>
            </a:r>
          </a:p>
          <a:p>
            <a:pPr algn="just">
              <a:buNone/>
            </a:pPr>
            <a:r>
              <a:rPr lang="tr-TR" dirty="0"/>
              <a:t>	</a:t>
            </a:r>
            <a:r>
              <a:rPr lang="tr-TR" dirty="0" smtClean="0"/>
              <a:t>Kanuni mirasçılık konusunda önemli olan husus kimlerin neden mirasçı olduğu ve kimlerin neden mirasçı olamadığıdır. </a:t>
            </a:r>
          </a:p>
          <a:p>
            <a:pPr algn="just">
              <a:buNone/>
            </a:pPr>
            <a:r>
              <a:rPr lang="tr-TR" dirty="0" smtClean="0"/>
              <a:t>	Bu tarz soruların cevabı zümre usulü açıklandığında kendiliğinden ortaya çıkacaktır.</a:t>
            </a:r>
            <a:br>
              <a:rPr lang="tr-TR" dirty="0" smtClean="0"/>
            </a:b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764704"/>
            <a:ext cx="7457256" cy="5709248"/>
          </a:xfrm>
        </p:spPr>
        <p:txBody>
          <a:bodyPr>
            <a:normAutofit fontScale="77500" lnSpcReduction="20000"/>
          </a:bodyPr>
          <a:lstStyle/>
          <a:p>
            <a:r>
              <a:rPr lang="tr-TR" dirty="0" smtClean="0"/>
              <a:t>III. Büyük ana ve büyük baba </a:t>
            </a:r>
          </a:p>
          <a:p>
            <a:pPr algn="just">
              <a:buNone/>
            </a:pPr>
            <a:r>
              <a:rPr lang="tr-TR" dirty="0" smtClean="0"/>
              <a:t>	Madde 497- Altsoyu, ana ve babası ve onların altsoyu bulunmayan </a:t>
            </a:r>
            <a:r>
              <a:rPr lang="tr-TR" dirty="0" err="1" smtClean="0"/>
              <a:t>mirasbırakanın</a:t>
            </a:r>
            <a:r>
              <a:rPr lang="tr-TR" dirty="0" smtClean="0"/>
              <a:t> mirasçıları, büyük ana ve büyük babalarıdır. Bunlar, eşit olarak mirasçıdırlar. </a:t>
            </a:r>
            <a:r>
              <a:rPr lang="tr-TR" dirty="0" err="1" smtClean="0"/>
              <a:t>Mirasbırakandan</a:t>
            </a:r>
            <a:r>
              <a:rPr lang="tr-TR" dirty="0" smtClean="0"/>
              <a:t> önce ölmüş olan büyük ana ve büyük babaların yerlerini, her derecede </a:t>
            </a:r>
            <a:r>
              <a:rPr lang="tr-TR" dirty="0" err="1" smtClean="0"/>
              <a:t>halefiyet</a:t>
            </a:r>
            <a:r>
              <a:rPr lang="tr-TR" dirty="0" smtClean="0"/>
              <a:t> yoluyla kendi altsoyları alır. Ana veya baba tarafından olan büyük ana ve büyük babalardan biri altsoyu bulunmaksızın </a:t>
            </a:r>
            <a:r>
              <a:rPr lang="tr-TR" dirty="0" err="1" smtClean="0"/>
              <a:t>mirasbırakandan</a:t>
            </a:r>
            <a:r>
              <a:rPr lang="tr-TR" dirty="0" smtClean="0"/>
              <a:t> önce ölmüşse, ona düşen pay aynı taraftaki mirasçılara kalır. Ana veya baba tarafından olan büyük ana ve büyük babaların ikisi de altsoyları bulunmaksızın </a:t>
            </a:r>
            <a:r>
              <a:rPr lang="tr-TR" dirty="0" err="1" smtClean="0"/>
              <a:t>mirasbırakandan</a:t>
            </a:r>
            <a:r>
              <a:rPr lang="tr-TR" dirty="0" smtClean="0"/>
              <a:t> önce ölmüşlerse, bütün miras diğer taraftaki mirasçılara kalır. Sağ kalan eş varsa, büyük ana ve büyük babalardan birinin </a:t>
            </a:r>
            <a:r>
              <a:rPr lang="tr-TR" dirty="0" err="1" smtClean="0"/>
              <a:t>mirasbırakandan</a:t>
            </a:r>
            <a:r>
              <a:rPr lang="tr-TR" dirty="0" smtClean="0"/>
              <a:t> önce ölmüş olması hâlinde, payı kendi çocuğuna; çocuğu yoksa o taraftaki büyük ana ve büyük babaya; bir taraftaki büyük ana ve büyük babanın her ikisinin de ölmüş olmaları hâlinde onların payları diğer tarafa geçer.</a:t>
            </a:r>
          </a:p>
          <a:p>
            <a:r>
              <a:rPr lang="tr-TR" dirty="0" smtClean="0"/>
              <a:t>IV. Evlilik dışı hısımlar</a:t>
            </a:r>
          </a:p>
          <a:p>
            <a:pPr>
              <a:buNone/>
            </a:pPr>
            <a:r>
              <a:rPr lang="tr-TR" dirty="0" smtClean="0"/>
              <a:t>	 Madde 498- Evlilik dışında doğmuş ve </a:t>
            </a:r>
            <a:r>
              <a:rPr lang="tr-TR" dirty="0" err="1" smtClean="0"/>
              <a:t>soybağı</a:t>
            </a:r>
            <a:r>
              <a:rPr lang="tr-TR" dirty="0" smtClean="0"/>
              <a:t>, tanıma veya hâkim hükmüyle kurulmuş olanlar, baba yönünden evlilik içi hısımlar gibi mirasçı olurlar.</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B)SAĞ KALAN EŞ</a:t>
            </a:r>
            <a:endParaRPr lang="tr-TR" dirty="0"/>
          </a:p>
        </p:txBody>
      </p:sp>
      <p:sp>
        <p:nvSpPr>
          <p:cNvPr id="3" name="2 İçerik Yer Tutucusu"/>
          <p:cNvSpPr>
            <a:spLocks noGrp="1"/>
          </p:cNvSpPr>
          <p:nvPr>
            <p:ph idx="1"/>
          </p:nvPr>
        </p:nvSpPr>
        <p:spPr/>
        <p:txBody>
          <a:bodyPr>
            <a:normAutofit/>
          </a:bodyPr>
          <a:lstStyle/>
          <a:p>
            <a:pPr algn="just"/>
            <a:r>
              <a:rPr lang="tr-TR" dirty="0" smtClean="0"/>
              <a:t>Madde 499- Sağ kalan eş, birlikte bulunduğu zümreye göre </a:t>
            </a:r>
            <a:r>
              <a:rPr lang="tr-TR" dirty="0" err="1" smtClean="0"/>
              <a:t>mirasbırakana</a:t>
            </a:r>
            <a:r>
              <a:rPr lang="tr-TR" dirty="0" smtClean="0"/>
              <a:t> aşağıdaki oranlarda mirasçı olur: </a:t>
            </a:r>
          </a:p>
          <a:p>
            <a:pPr algn="just">
              <a:buNone/>
            </a:pPr>
            <a:r>
              <a:rPr lang="tr-TR" dirty="0" smtClean="0"/>
              <a:t>1. </a:t>
            </a:r>
            <a:r>
              <a:rPr lang="tr-TR" dirty="0" err="1" smtClean="0"/>
              <a:t>Mirasbırakanın</a:t>
            </a:r>
            <a:r>
              <a:rPr lang="tr-TR" dirty="0" smtClean="0"/>
              <a:t> altsoyu ile birlikte mirasçı olursa, mirasın dörtte biri, </a:t>
            </a:r>
          </a:p>
          <a:p>
            <a:pPr algn="just">
              <a:buNone/>
            </a:pPr>
            <a:r>
              <a:rPr lang="tr-TR" dirty="0" smtClean="0"/>
              <a:t>2. </a:t>
            </a:r>
            <a:r>
              <a:rPr lang="tr-TR" dirty="0" err="1" smtClean="0"/>
              <a:t>Mirasbırakanın</a:t>
            </a:r>
            <a:r>
              <a:rPr lang="tr-TR" dirty="0" smtClean="0"/>
              <a:t> ana ve baba zümresi ile birlikte mirasçı olursa, mirasın yarısı, </a:t>
            </a:r>
          </a:p>
          <a:p>
            <a:pPr algn="just">
              <a:buNone/>
            </a:pPr>
            <a:r>
              <a:rPr lang="tr-TR" dirty="0" smtClean="0"/>
              <a:t>3. </a:t>
            </a:r>
            <a:r>
              <a:rPr lang="tr-TR" dirty="0" err="1" smtClean="0"/>
              <a:t>Mirasbırakanın</a:t>
            </a:r>
            <a:r>
              <a:rPr lang="tr-TR" dirty="0" smtClean="0"/>
              <a:t> büyük ana ve büyük babaları ve onların çocukları ile birlikte mirasçı olursa, mirasın dörtte üçü, bunlar da yoksa mirasın tamamı eşe kalır.</a:t>
            </a:r>
            <a:r>
              <a:rPr lang="tr-TR" sz="2800" dirty="0"/>
              <a:t> </a:t>
            </a:r>
            <a:endParaRPr lang="tr-TR" sz="2800" dirty="0" smtClean="0"/>
          </a:p>
          <a:p>
            <a:pPr algn="just">
              <a:buNone/>
            </a:pPr>
            <a:r>
              <a:rPr lang="tr-TR" sz="1800" dirty="0" smtClean="0"/>
              <a:t>( </a:t>
            </a:r>
            <a:r>
              <a:rPr lang="tr-TR" sz="1800" dirty="0"/>
              <a:t>Slayt </a:t>
            </a:r>
            <a:r>
              <a:rPr lang="tr-TR" sz="1800" dirty="0" smtClean="0"/>
              <a:t>11)</a:t>
            </a:r>
            <a:endParaRPr lang="tr-TR" sz="1800" dirty="0"/>
          </a:p>
          <a:p>
            <a:pPr algn="just">
              <a:buNone/>
            </a:pP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395536" y="1052736"/>
            <a:ext cx="7992888" cy="4832092"/>
          </a:xfrm>
          <a:prstGeom prst="rect">
            <a:avLst/>
          </a:prstGeom>
        </p:spPr>
        <p:txBody>
          <a:bodyPr wrap="square">
            <a:spAutoFit/>
          </a:bodyPr>
          <a:lstStyle/>
          <a:p>
            <a:pPr algn="just"/>
            <a:r>
              <a:rPr lang="tr-TR" dirty="0" smtClean="0"/>
              <a:t>Sağ kalan eşin </a:t>
            </a:r>
            <a:r>
              <a:rPr lang="tr-TR" sz="2800" dirty="0" smtClean="0"/>
              <a:t>1. </a:t>
            </a:r>
            <a:r>
              <a:rPr lang="tr-TR" dirty="0" smtClean="0"/>
              <a:t>ve </a:t>
            </a:r>
            <a:r>
              <a:rPr lang="tr-TR" sz="2800" dirty="0" smtClean="0"/>
              <a:t>2.</a:t>
            </a:r>
            <a:r>
              <a:rPr lang="tr-TR" dirty="0" smtClean="0"/>
              <a:t> zümre mirasçılarla birlikte mirasçılığı eski düzenlemelerle aynı olmakla birlikte   </a:t>
            </a:r>
          </a:p>
          <a:p>
            <a:pPr algn="just"/>
            <a:r>
              <a:rPr lang="tr-TR" dirty="0" smtClean="0"/>
              <a:t>Türk Medeni Kanunu 499 /3 ‘de düzenlenen </a:t>
            </a:r>
            <a:r>
              <a:rPr lang="tr-TR" sz="2800" dirty="0" smtClean="0"/>
              <a:t>3.</a:t>
            </a:r>
            <a:r>
              <a:rPr lang="tr-TR" dirty="0" smtClean="0"/>
              <a:t>  zümre mirasçılarla birlikte mirasçılığında farklılıklar mevcuttur. </a:t>
            </a:r>
            <a:r>
              <a:rPr lang="tr-TR" sz="1400" dirty="0" smtClean="0"/>
              <a:t>( Slayt 7 ve 9)</a:t>
            </a:r>
            <a:endParaRPr lang="tr-TR" dirty="0" smtClean="0"/>
          </a:p>
          <a:p>
            <a:pPr algn="just"/>
            <a:endParaRPr lang="tr-TR" dirty="0" smtClean="0"/>
          </a:p>
          <a:p>
            <a:pPr algn="just"/>
            <a:r>
              <a:rPr lang="tr-TR" dirty="0" smtClean="0"/>
              <a:t>Daha NET  bir   anlatımla ;  gerek  anne gerekse baba tarafından büyükanne ve/veya  büyükbabaları  hayatta olmaları halinde  bunlar eş ile birlikte mirasçı olacaklardır. </a:t>
            </a:r>
          </a:p>
          <a:p>
            <a:pPr algn="just"/>
            <a:r>
              <a:rPr lang="tr-TR" dirty="0" smtClean="0"/>
              <a:t>Ancak gerek  anne gerekse baba tarafından büyükanne ve büyükbabaları da muristen önce vefat etmiş olmaları halinde  YALNIZCA BÜYÜKANNE ve BÜYÜKBABALARIN </a:t>
            </a:r>
            <a:r>
              <a:rPr lang="tr-TR" b="1" dirty="0" smtClean="0"/>
              <a:t>ÇOCUKLARI</a:t>
            </a:r>
            <a:r>
              <a:rPr lang="tr-TR" dirty="0" smtClean="0"/>
              <a:t>  yani  murisin  </a:t>
            </a:r>
            <a:r>
              <a:rPr lang="tr-TR" b="1" u="sng" dirty="0" smtClean="0"/>
              <a:t>AMCA , HALA ,DAYI ve TEYZELER ile sağ kalan eşin  mirasçılığı söz konusu olabilecektir</a:t>
            </a:r>
            <a:r>
              <a:rPr lang="tr-TR" dirty="0" smtClean="0"/>
              <a:t>. </a:t>
            </a:r>
          </a:p>
          <a:p>
            <a:pPr algn="just"/>
            <a:r>
              <a:rPr lang="tr-TR" dirty="0" smtClean="0">
                <a:solidFill>
                  <a:srgbClr val="FF0000"/>
                </a:solidFill>
              </a:rPr>
              <a:t> Amca , Hala , Dayı ve Teyzelerden murisin vefat tarihinde hayatta olan  biri/ birileri bulunmaması halinde  mirasın tamamı sağ kalan Eş’e kalacaktır</a:t>
            </a:r>
          </a:p>
          <a:p>
            <a:pPr algn="just"/>
            <a:endParaRPr lang="tr-TR" dirty="0" smtClean="0">
              <a:solidFill>
                <a:srgbClr val="FF0000"/>
              </a:solidFill>
            </a:endParaRPr>
          </a:p>
          <a:p>
            <a:pPr algn="just"/>
            <a:r>
              <a:rPr lang="tr-TR" dirty="0" smtClean="0">
                <a:solidFill>
                  <a:srgbClr val="FF0000"/>
                </a:solidFill>
                <a:hlinkClick r:id="rId2" action="ppaction://hlinkfile"/>
              </a:rPr>
              <a:t>SAĞ KALAN EŞİN MİRASÇILIĞI.</a:t>
            </a:r>
            <a:r>
              <a:rPr lang="tr-TR" dirty="0" err="1" smtClean="0">
                <a:solidFill>
                  <a:srgbClr val="FF0000"/>
                </a:solidFill>
                <a:hlinkClick r:id="rId2" action="ppaction://hlinkfile"/>
              </a:rPr>
              <a:t>xlsx</a:t>
            </a:r>
            <a:endParaRPr lang="tr-TR" dirty="0">
              <a:solidFill>
                <a:srgbClr val="FF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899592" y="1268760"/>
            <a:ext cx="7056784" cy="5109091"/>
          </a:xfrm>
          <a:prstGeom prst="rect">
            <a:avLst/>
          </a:prstGeom>
        </p:spPr>
        <p:txBody>
          <a:bodyPr wrap="square">
            <a:spAutoFit/>
          </a:bodyPr>
          <a:lstStyle/>
          <a:p>
            <a:pPr lvl="0" algn="ctr"/>
            <a:r>
              <a:rPr lang="tr-TR" sz="2800" b="1" dirty="0" smtClean="0"/>
              <a:t>EŞİN MİRASÇILIĞININ BAZI ÖZELLİKLERİ</a:t>
            </a:r>
          </a:p>
          <a:p>
            <a:pPr lvl="0" algn="just">
              <a:buFont typeface="Arial" pitchFamily="34" charset="0"/>
              <a:buChar char="•"/>
            </a:pPr>
            <a:r>
              <a:rPr lang="tr-TR" dirty="0" smtClean="0"/>
              <a:t>Boşanma davasının kesinleşmesi ile artık eşler birbirine mirasçı olamazlar (MK m181). Burada eşlerin birbirleri lehine yaptığı ölüme bağlı tasarruflar da kendiliğinden ortadan kalkar. Ancak bunun aksi kararlaştırılabilir. Boşanma davası devam ederken davacı eşin ölmesi halinde davaya mirasçılardan birinin devam ederek davalının kusurunu ispat etmesi halinde sağ kalan eş, artık ölen eşe mirasçı olamaz ve lehine yapılan ölüme bağlı tasarruflarla bir hak talep edemez. Aksi halde evlilik ölümle sonuçlanmış olur ve sağ kalan eşin mirasçılığı devam eder (MK m. 181/II).</a:t>
            </a:r>
          </a:p>
          <a:p>
            <a:pPr lvl="0" algn="just">
              <a:buFont typeface="Arial" pitchFamily="34" charset="0"/>
              <a:buChar char="•"/>
            </a:pPr>
            <a:endParaRPr lang="tr-TR" dirty="0" smtClean="0"/>
          </a:p>
          <a:p>
            <a:pPr lvl="0" algn="just">
              <a:buFont typeface="Arial" pitchFamily="34" charset="0"/>
              <a:buChar char="•"/>
            </a:pPr>
            <a:r>
              <a:rPr lang="tr-TR" dirty="0" smtClean="0"/>
              <a:t>Evlenmenin butlanını dava etme hakkı mirasçılara geçmez. Ancak mirasçıların açılmış olan davaya devam etmeleri mümkündür. Dava sonucunda evlenme sırasında iyi niyetli olmadığı anlaşılan sağ kalan eş, yasal mirasçı olamaz ve daha önce lehine yapılmış ölüme bağlı tasarruflardan kaynaklı hakları kaybeder (MK .159).</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a:r>
              <a:rPr lang="tr-TR" dirty="0" smtClean="0"/>
              <a:t>C) EVLATLIK</a:t>
            </a:r>
            <a:endParaRPr lang="tr-TR" dirty="0"/>
          </a:p>
        </p:txBody>
      </p:sp>
      <p:sp>
        <p:nvSpPr>
          <p:cNvPr id="3" name="2 İçerik Yer Tutucusu"/>
          <p:cNvSpPr>
            <a:spLocks noGrp="1"/>
          </p:cNvSpPr>
          <p:nvPr>
            <p:ph idx="1"/>
          </p:nvPr>
        </p:nvSpPr>
        <p:spPr/>
        <p:txBody>
          <a:bodyPr/>
          <a:lstStyle/>
          <a:p>
            <a:endParaRPr lang="tr-TR" dirty="0" smtClean="0"/>
          </a:p>
          <a:p>
            <a:pPr algn="just"/>
            <a:endParaRPr lang="tr-TR" dirty="0" smtClean="0"/>
          </a:p>
          <a:p>
            <a:pPr marL="0" indent="0" algn="just">
              <a:buNone/>
            </a:pPr>
            <a:r>
              <a:rPr lang="tr-TR" dirty="0" smtClean="0"/>
              <a:t>Madde 500- Evlâtlık ve altsoyu, evlât edinene kan hısımı gibi mirasçı olurlar. Evlâtlığın kendi ailesindeki mirasçılığı da devam eder. Evlât edinen ve hısımları, evlâtlığa mirasçı olmazlar.</a:t>
            </a:r>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D)DEVLET</a:t>
            </a:r>
            <a:endParaRPr lang="tr-TR" dirty="0"/>
          </a:p>
        </p:txBody>
      </p:sp>
      <p:sp>
        <p:nvSpPr>
          <p:cNvPr id="3" name="2 İçerik Yer Tutucusu"/>
          <p:cNvSpPr>
            <a:spLocks noGrp="1"/>
          </p:cNvSpPr>
          <p:nvPr>
            <p:ph idx="1"/>
          </p:nvPr>
        </p:nvSpPr>
        <p:spPr/>
        <p:txBody>
          <a:bodyPr/>
          <a:lstStyle/>
          <a:p>
            <a:pPr algn="just"/>
            <a:endParaRPr lang="tr-TR" dirty="0" smtClean="0"/>
          </a:p>
          <a:p>
            <a:pPr algn="just"/>
            <a:endParaRPr lang="tr-TR" dirty="0" smtClean="0"/>
          </a:p>
          <a:p>
            <a:pPr marL="0" indent="0" algn="just">
              <a:buNone/>
            </a:pPr>
            <a:r>
              <a:rPr lang="tr-TR" dirty="0" smtClean="0"/>
              <a:t>Madde 501- Mirasçı bırakmaksızın ölen kimsenin mirası Devlete geçer.</a:t>
            </a:r>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Arial" pitchFamily="34" charset="0"/>
                <a:cs typeface="Arial" pitchFamily="34" charset="0"/>
              </a:rPr>
              <a:t>Derece (zümre) sistemi</a:t>
            </a:r>
            <a:endParaRPr lang="tr-TR" b="1" dirty="0">
              <a:latin typeface="Arial" pitchFamily="34" charset="0"/>
              <a:cs typeface="Arial" pitchFamily="34" charset="0"/>
            </a:endParaRPr>
          </a:p>
        </p:txBody>
      </p:sp>
      <p:sp>
        <p:nvSpPr>
          <p:cNvPr id="3" name="2 İçerik Yer Tutucusu"/>
          <p:cNvSpPr>
            <a:spLocks noGrp="1"/>
          </p:cNvSpPr>
          <p:nvPr>
            <p:ph idx="1"/>
          </p:nvPr>
        </p:nvSpPr>
        <p:spPr/>
        <p:txBody>
          <a:bodyPr>
            <a:normAutofit lnSpcReduction="10000"/>
          </a:bodyPr>
          <a:lstStyle/>
          <a:p>
            <a:pPr algn="just"/>
            <a:r>
              <a:rPr lang="tr-TR" dirty="0" smtClean="0"/>
              <a:t>Medeni Kanunda kan hısımlarının  mirasçı olmasının temelini zümre sitemi belirler.Sistem nesillerin birbirini izlemesinden kaynaklanan doğal ilişkiye dayanmaktadır.Zümre sisteminin en önemli niteliği , mirasçıların kimler olabileceğinin önceden belirlenebilir olması, açık ve tutarlı olmasıdır.</a:t>
            </a:r>
          </a:p>
          <a:p>
            <a:pPr algn="just"/>
            <a:r>
              <a:rPr lang="tr-TR" dirty="0" smtClean="0"/>
              <a:t>Zümre, bir kimse(zümre başı) ile birlikte onun altsoyudur.Öğreti de aynı yakınlıktaki zümre ya da kök başı ile onların altsoyunun tümünü ifade eder.Miras hukukunda başlangıç noktası miras bırakan olduğu için zümreler miras bırakandan başlayarak belirlenir.</a:t>
            </a:r>
          </a:p>
          <a:p>
            <a:pPr algn="just"/>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95536" y="2967456"/>
            <a:ext cx="8136904" cy="18466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tab pos="495300" algn="l"/>
              </a:tabLst>
            </a:pPr>
            <a:r>
              <a:rPr kumimoji="0" lang="tr-TR" sz="3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Medeni Kanunumuzun yürürlükte bulunan güncel şekli </a:t>
            </a:r>
            <a:r>
              <a:rPr kumimoji="0" lang="tr-TR" sz="30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yalnızca 1.,</a:t>
            </a:r>
            <a:r>
              <a:rPr kumimoji="0" lang="tr-TR" sz="3000" b="0" i="0" u="none" strike="noStrike" cap="none" normalizeH="0" dirty="0" smtClean="0">
                <a:ln>
                  <a:noFill/>
                </a:ln>
                <a:solidFill>
                  <a:srgbClr val="FF0000"/>
                </a:solidFill>
                <a:effectLst/>
                <a:latin typeface="Arial" pitchFamily="34" charset="0"/>
                <a:ea typeface="Times New Roman" pitchFamily="18" charset="0"/>
                <a:cs typeface="Arial" pitchFamily="34" charset="0"/>
              </a:rPr>
              <a:t> </a:t>
            </a:r>
            <a:r>
              <a:rPr kumimoji="0" lang="tr-TR" sz="30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2. ve 3. Zümre</a:t>
            </a:r>
            <a:r>
              <a:rPr kumimoji="0" lang="tr-TR" sz="3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kan hısımlığını kanuni mirasçı olarak kabul etmiştir.</a:t>
            </a:r>
            <a:endParaRPr kumimoji="0" lang="tr-TR"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95300" algn="l"/>
              </a:tabLst>
            </a:pP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24744"/>
            <a:ext cx="8229600" cy="5199856"/>
          </a:xfrm>
        </p:spPr>
        <p:txBody>
          <a:bodyPr/>
          <a:lstStyle/>
          <a:p>
            <a:pPr algn="just" fontAlgn="base"/>
            <a:r>
              <a:rPr lang="tr-TR" b="1" dirty="0" smtClean="0"/>
              <a:t>Birinci Zümre: </a:t>
            </a:r>
            <a:r>
              <a:rPr lang="tr-TR" dirty="0" err="1" smtClean="0"/>
              <a:t>Mirasbırakanın</a:t>
            </a:r>
            <a:r>
              <a:rPr lang="tr-TR" dirty="0" smtClean="0"/>
              <a:t> altsoyudur. Çocuklar, torunları, torunlarının çocukları vs. Miras bırakandan önce ölmüş olan çocukların yerini, her dereceden </a:t>
            </a:r>
            <a:r>
              <a:rPr lang="tr-TR" dirty="0" err="1" smtClean="0"/>
              <a:t>halefiyet</a:t>
            </a:r>
            <a:r>
              <a:rPr lang="tr-TR" dirty="0" smtClean="0"/>
              <a:t> yolu ile kendi altsoyu alır.</a:t>
            </a:r>
          </a:p>
          <a:p>
            <a:pPr algn="just" fontAlgn="base"/>
            <a:r>
              <a:rPr lang="tr-TR" b="1" dirty="0" smtClean="0"/>
              <a:t>İkinci Zümre: </a:t>
            </a:r>
            <a:r>
              <a:rPr lang="tr-TR" dirty="0" err="1" smtClean="0"/>
              <a:t>Mirasbırakanın</a:t>
            </a:r>
            <a:r>
              <a:rPr lang="tr-TR" dirty="0" smtClean="0"/>
              <a:t> anne-babası ve onların altsoyudur. Anne, baba, kardeşler, kardeşlerin çocukları, kardeşlerin torunları vs.</a:t>
            </a:r>
          </a:p>
          <a:p>
            <a:pPr algn="just" fontAlgn="base"/>
            <a:r>
              <a:rPr lang="tr-TR" b="1" dirty="0" smtClean="0"/>
              <a:t>Üçüncü Zümre</a:t>
            </a:r>
            <a:r>
              <a:rPr lang="tr-TR" dirty="0" smtClean="0"/>
              <a:t>: Büyük anneler, büyük babalar ve onların altsoyudur. Büyükanne, büyükbaba, dayı, teyze, hala, amca, kuzenler, kuzenlerin çocukları vs.</a:t>
            </a:r>
          </a:p>
          <a:p>
            <a:pPr algn="just" fontAlgn="base">
              <a:buNone/>
            </a:pPr>
            <a:r>
              <a:rPr lang="tr-TR" dirty="0" smtClean="0">
                <a:hlinkClick r:id="rId2" action="ppaction://hlinkfile"/>
              </a:rPr>
              <a:t>ZÜMRE ŞEMASI.</a:t>
            </a:r>
            <a:r>
              <a:rPr lang="tr-TR" dirty="0" err="1" smtClean="0">
                <a:hlinkClick r:id="rId2" action="ppaction://hlinkfile"/>
              </a:rPr>
              <a:t>xlsx</a:t>
            </a:r>
            <a:endParaRPr lang="tr-TR" dirty="0" smtClean="0"/>
          </a:p>
          <a:p>
            <a:pPr algn="just">
              <a:buNone/>
            </a:pPr>
            <a:endParaRPr lang="tr-T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908720"/>
            <a:ext cx="9144000" cy="4708981"/>
          </a:xfrm>
          <a:prstGeom prst="rect">
            <a:avLst/>
          </a:prstGeom>
        </p:spPr>
        <p:txBody>
          <a:bodyPr wrap="square">
            <a:spAutoFit/>
          </a:bodyPr>
          <a:lstStyle/>
          <a:p>
            <a:pPr lvl="0" eaLnBrk="0" fontAlgn="base" hangingPunct="0">
              <a:spcBef>
                <a:spcPct val="0"/>
              </a:spcBef>
              <a:spcAft>
                <a:spcPct val="0"/>
              </a:spcAft>
              <a:tabLst>
                <a:tab pos="495300" algn="l"/>
              </a:tabLst>
            </a:pPr>
            <a:r>
              <a:rPr lang="tr-TR" sz="2400" dirty="0" smtClean="0">
                <a:latin typeface="+mj-lt"/>
                <a:ea typeface="Times New Roman" pitchFamily="18" charset="0"/>
                <a:cs typeface="Arial" pitchFamily="34" charset="0"/>
              </a:rPr>
              <a:t>Zümre usulünün en önemli  özelliği bu usulde zümreler içinde </a:t>
            </a:r>
            <a:r>
              <a:rPr lang="tr-TR" sz="2400" dirty="0" err="1" smtClean="0">
                <a:latin typeface="+mj-lt"/>
                <a:ea typeface="Times New Roman" pitchFamily="18" charset="0"/>
                <a:cs typeface="Arial" pitchFamily="34" charset="0"/>
              </a:rPr>
              <a:t>halefiyetler</a:t>
            </a:r>
            <a:r>
              <a:rPr lang="tr-TR" sz="2400" dirty="0" smtClean="0">
                <a:latin typeface="+mj-lt"/>
                <a:ea typeface="Times New Roman" pitchFamily="18" charset="0"/>
                <a:cs typeface="Arial" pitchFamily="34" charset="0"/>
              </a:rPr>
              <a:t> yaşanmasıdır.</a:t>
            </a:r>
            <a:endParaRPr lang="tr-TR" sz="2400" dirty="0" smtClean="0">
              <a:latin typeface="+mj-lt"/>
              <a:cs typeface="Arial" pitchFamily="34" charset="0"/>
            </a:endParaRPr>
          </a:p>
          <a:p>
            <a:pPr lvl="0" eaLnBrk="0" fontAlgn="base" hangingPunct="0">
              <a:spcBef>
                <a:spcPct val="0"/>
              </a:spcBef>
              <a:spcAft>
                <a:spcPct val="0"/>
              </a:spcAft>
              <a:tabLst>
                <a:tab pos="495300" algn="l"/>
              </a:tabLst>
            </a:pPr>
            <a:r>
              <a:rPr lang="tr-TR" dirty="0" smtClean="0">
                <a:latin typeface="+mj-lt"/>
                <a:ea typeface="Times New Roman" pitchFamily="18" charset="0"/>
                <a:cs typeface="Arial" pitchFamily="34" charset="0"/>
              </a:rPr>
              <a:t>Örneksemek gerekir ise ; </a:t>
            </a:r>
            <a:endParaRPr lang="tr-TR" dirty="0" smtClean="0">
              <a:latin typeface="+mj-lt"/>
              <a:cs typeface="Arial" pitchFamily="34" charset="0"/>
            </a:endParaRPr>
          </a:p>
          <a:p>
            <a:pPr lvl="0" eaLnBrk="0" fontAlgn="base" hangingPunct="0">
              <a:spcBef>
                <a:spcPct val="0"/>
              </a:spcBef>
              <a:spcAft>
                <a:spcPct val="0"/>
              </a:spcAft>
              <a:buFontTx/>
              <a:buChar char="•"/>
              <a:tabLst>
                <a:tab pos="495300" algn="l"/>
              </a:tabLst>
            </a:pPr>
            <a:r>
              <a:rPr lang="tr-TR" dirty="0" smtClean="0">
                <a:latin typeface="+mj-lt"/>
                <a:ea typeface="Times New Roman" pitchFamily="18" charset="0"/>
                <a:cs typeface="Arial" pitchFamily="34" charset="0"/>
              </a:rPr>
              <a:t>1.zümre için : A  vefat etmiş ve geride  kendisinden önce ölen  oğlu O dan olma   torunu T ve torun T ‘</a:t>
            </a:r>
            <a:r>
              <a:rPr lang="tr-TR" dirty="0" err="1" smtClean="0">
                <a:latin typeface="+mj-lt"/>
                <a:ea typeface="Times New Roman" pitchFamily="18" charset="0"/>
                <a:cs typeface="Arial" pitchFamily="34" charset="0"/>
              </a:rPr>
              <a:t>nin</a:t>
            </a:r>
            <a:r>
              <a:rPr lang="tr-TR" dirty="0" smtClean="0">
                <a:latin typeface="+mj-lt"/>
                <a:ea typeface="Times New Roman" pitchFamily="18" charset="0"/>
                <a:cs typeface="Arial" pitchFamily="34" charset="0"/>
              </a:rPr>
              <a:t> çocuğu Ç kalmıştır.  Burada torun T    O’nun  (kendi babasının) yerine halef olmakta ve 1. Zümre mirasçısı olarak mirasın tamamını almaktadır. Torunun çocuğu  Ç ise mirastan pay alamaz çünkü henüz T  hayattadır.</a:t>
            </a:r>
            <a:endParaRPr lang="tr-TR" dirty="0" smtClean="0">
              <a:latin typeface="+mj-lt"/>
              <a:cs typeface="Arial" pitchFamily="34" charset="0"/>
            </a:endParaRPr>
          </a:p>
          <a:p>
            <a:pPr lvl="0" eaLnBrk="0" fontAlgn="base" hangingPunct="0">
              <a:spcBef>
                <a:spcPct val="0"/>
              </a:spcBef>
              <a:spcAft>
                <a:spcPct val="0"/>
              </a:spcAft>
              <a:buFontTx/>
              <a:buChar char="•"/>
              <a:tabLst>
                <a:tab pos="495300" algn="l"/>
              </a:tabLst>
            </a:pPr>
            <a:r>
              <a:rPr lang="tr-TR" dirty="0" smtClean="0">
                <a:latin typeface="+mj-lt"/>
                <a:ea typeface="Times New Roman" pitchFamily="18" charset="0"/>
                <a:cs typeface="Arial" pitchFamily="34" charset="0"/>
              </a:rPr>
              <a:t>2. zümre için :  A vefat ettiğinde  çocukları ve  torunları kendinden önce ölmüşlerdir.Kendinden önce ölmüş olan  erkek kardeşinin  2 oğlu  O ve Y  ile  hayatta olan kız kardeşi K vardır. A  alt soyu yani 1. Zümre mirasçısı olacak olan çocuk, torun vb. bir kişi yoktur. Bu nedenle miras 2. Zümreye intikal edecektir. 2. Zümrede bulunan A ‘</a:t>
            </a:r>
            <a:r>
              <a:rPr lang="tr-TR" dirty="0" err="1" smtClean="0">
                <a:latin typeface="+mj-lt"/>
                <a:ea typeface="Times New Roman" pitchFamily="18" charset="0"/>
                <a:cs typeface="Arial" pitchFamily="34" charset="0"/>
              </a:rPr>
              <a:t>nın</a:t>
            </a:r>
            <a:r>
              <a:rPr lang="tr-TR" dirty="0" smtClean="0">
                <a:latin typeface="+mj-lt"/>
                <a:ea typeface="Times New Roman" pitchFamily="18" charset="0"/>
                <a:cs typeface="Arial" pitchFamily="34" charset="0"/>
              </a:rPr>
              <a:t>  anne ve babası  </a:t>
            </a:r>
            <a:r>
              <a:rPr lang="tr-TR" dirty="0" err="1" smtClean="0">
                <a:latin typeface="+mj-lt"/>
                <a:ea typeface="Times New Roman" pitchFamily="18" charset="0"/>
                <a:cs typeface="Arial" pitchFamily="34" charset="0"/>
              </a:rPr>
              <a:t>A’dan</a:t>
            </a:r>
            <a:r>
              <a:rPr lang="tr-TR" dirty="0" smtClean="0">
                <a:latin typeface="+mj-lt"/>
                <a:ea typeface="Times New Roman" pitchFamily="18" charset="0"/>
                <a:cs typeface="Arial" pitchFamily="34" charset="0"/>
              </a:rPr>
              <a:t> çok  önce vefat ettikleri için onların yerine altsoyları  yani   K ile  O ve Y mirasçı  ( miras 4 pay kabul edilirse 2 payı </a:t>
            </a:r>
            <a:r>
              <a:rPr lang="tr-TR" dirty="0" err="1" smtClean="0">
                <a:latin typeface="+mj-lt"/>
                <a:ea typeface="Times New Roman" pitchFamily="18" charset="0"/>
                <a:cs typeface="Arial" pitchFamily="34" charset="0"/>
              </a:rPr>
              <a:t>Kızkardeş</a:t>
            </a:r>
            <a:r>
              <a:rPr lang="tr-TR" dirty="0" smtClean="0">
                <a:latin typeface="+mj-lt"/>
                <a:ea typeface="Times New Roman" pitchFamily="18" charset="0"/>
                <a:cs typeface="Arial" pitchFamily="34" charset="0"/>
              </a:rPr>
              <a:t> K ya  1’er </a:t>
            </a:r>
            <a:r>
              <a:rPr lang="tr-TR" dirty="0" err="1" smtClean="0">
                <a:latin typeface="+mj-lt"/>
                <a:ea typeface="Times New Roman" pitchFamily="18" charset="0"/>
                <a:cs typeface="Arial" pitchFamily="34" charset="0"/>
              </a:rPr>
              <a:t>payıda</a:t>
            </a:r>
            <a:r>
              <a:rPr lang="tr-TR" dirty="0" smtClean="0">
                <a:latin typeface="+mj-lt"/>
                <a:ea typeface="Times New Roman" pitchFamily="18" charset="0"/>
                <a:cs typeface="Arial" pitchFamily="34" charset="0"/>
              </a:rPr>
              <a:t>  yeğenleri K ve O  ) olacaktır. </a:t>
            </a:r>
          </a:p>
          <a:p>
            <a:pPr lvl="0" eaLnBrk="0" fontAlgn="base" hangingPunct="0">
              <a:spcBef>
                <a:spcPct val="0"/>
              </a:spcBef>
              <a:spcAft>
                <a:spcPct val="0"/>
              </a:spcAft>
              <a:buFontTx/>
              <a:buChar char="•"/>
              <a:tabLst>
                <a:tab pos="495300" algn="l"/>
              </a:tabLst>
            </a:pPr>
            <a:endParaRPr lang="tr-TR" dirty="0" smtClean="0">
              <a:latin typeface="+mj-lt"/>
              <a:cs typeface="Arial" pitchFamily="34" charset="0"/>
            </a:endParaRPr>
          </a:p>
          <a:p>
            <a:pPr lvl="0" eaLnBrk="0" fontAlgn="base" hangingPunct="0">
              <a:spcBef>
                <a:spcPct val="0"/>
              </a:spcBef>
              <a:spcAft>
                <a:spcPct val="0"/>
              </a:spcAft>
              <a:buFontTx/>
              <a:buChar char="•"/>
              <a:tabLst>
                <a:tab pos="495300" algn="l"/>
              </a:tabLst>
            </a:pPr>
            <a:r>
              <a:rPr lang="tr-TR" dirty="0" smtClean="0">
                <a:latin typeface="+mj-lt"/>
                <a:cs typeface="Arial" pitchFamily="34" charset="0"/>
                <a:hlinkClick r:id="rId2" action="ppaction://hlinkfile"/>
              </a:rPr>
              <a:t>zümreleri gösteren örnek şema.</a:t>
            </a:r>
            <a:r>
              <a:rPr lang="tr-TR" dirty="0" err="1" smtClean="0">
                <a:latin typeface="+mj-lt"/>
                <a:cs typeface="Arial" pitchFamily="34" charset="0"/>
                <a:hlinkClick r:id="rId2" action="ppaction://hlinkfile"/>
              </a:rPr>
              <a:t>xlsx</a:t>
            </a:r>
            <a:endParaRPr lang="tr-TR" dirty="0" smtClean="0">
              <a:latin typeface="+mj-lt"/>
              <a:cs typeface="Arial" pitchFamily="34" charset="0"/>
            </a:endParaRPr>
          </a:p>
          <a:p>
            <a:pPr lvl="0" eaLnBrk="0" fontAlgn="base" hangingPunct="0">
              <a:spcBef>
                <a:spcPct val="0"/>
              </a:spcBef>
              <a:spcAft>
                <a:spcPct val="0"/>
              </a:spcAft>
              <a:buFontTx/>
              <a:buChar char="•"/>
              <a:tabLst>
                <a:tab pos="495300" algn="l"/>
              </a:tabLst>
            </a:pPr>
            <a:r>
              <a:rPr lang="tr-TR" dirty="0" smtClean="0">
                <a:latin typeface="+mj-lt"/>
                <a:cs typeface="Arial" pitchFamily="34" charset="0"/>
                <a:hlinkClick r:id="rId3" action="ppaction://hlinkfile"/>
              </a:rPr>
              <a:t>ZÜMRE sistemi açıklamalı rapor ve ek rapor.</a:t>
            </a:r>
            <a:r>
              <a:rPr lang="tr-TR" dirty="0" err="1" smtClean="0">
                <a:latin typeface="+mj-lt"/>
                <a:cs typeface="Arial" pitchFamily="34" charset="0"/>
                <a:hlinkClick r:id="rId3" action="ppaction://hlinkfile"/>
              </a:rPr>
              <a:t>doc</a:t>
            </a:r>
            <a:endParaRPr lang="tr-TR" dirty="0" smtClean="0">
              <a:latin typeface="+mj-lt"/>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827584" y="2060848"/>
            <a:ext cx="7560840" cy="3293209"/>
          </a:xfrm>
          <a:prstGeom prst="rect">
            <a:avLst/>
          </a:prstGeom>
        </p:spPr>
        <p:txBody>
          <a:bodyPr wrap="square">
            <a:spAutoFit/>
          </a:bodyPr>
          <a:lstStyle/>
          <a:p>
            <a:r>
              <a:rPr lang="tr-TR" sz="2800" b="1" dirty="0"/>
              <a:t>Uygulanacak Hukukun Tespiti </a:t>
            </a:r>
          </a:p>
          <a:p>
            <a:r>
              <a:rPr lang="tr-TR" sz="2000" dirty="0"/>
              <a:t>Yasal mirasçıların kim olacağı, miras payları ve saklı pay oranları ile, ölüme bağlı tasarrufların şekline ilişkin </a:t>
            </a:r>
            <a:r>
              <a:rPr lang="tr-TR" sz="2000" dirty="0" smtClean="0"/>
              <a:t>ihtilaflarda</a:t>
            </a:r>
          </a:p>
          <a:p>
            <a:r>
              <a:rPr lang="tr-TR" sz="2400" dirty="0" smtClean="0"/>
              <a:t>4722 sayılı TMK. Yürürlüğü ve uygulama Şekli Hakkındaki Kanunun </a:t>
            </a:r>
            <a:r>
              <a:rPr lang="tr-TR" sz="2000" dirty="0" smtClean="0">
                <a:latin typeface="Arial Black" pitchFamily="34" charset="0"/>
              </a:rPr>
              <a:t>17. </a:t>
            </a:r>
            <a:r>
              <a:rPr lang="tr-TR" sz="2400" dirty="0" smtClean="0"/>
              <a:t>maddesi gereğince</a:t>
            </a:r>
            <a:r>
              <a:rPr lang="tr-TR" sz="2800" dirty="0" smtClean="0"/>
              <a:t> ;  mirasçılık ve mirasın geçişi miras bırakanın </a:t>
            </a:r>
            <a:r>
              <a:rPr lang="tr-TR" sz="2800" b="1" dirty="0" smtClean="0">
                <a:solidFill>
                  <a:srgbClr val="C00000"/>
                </a:solidFill>
              </a:rPr>
              <a:t>ölüm tarihinde yürürlükte olan hükümlere göre belirlenir.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6237312"/>
          </a:xfrm>
        </p:spPr>
        <p:txBody>
          <a:bodyPr>
            <a:normAutofit fontScale="25000" lnSpcReduction="20000"/>
          </a:bodyPr>
          <a:lstStyle/>
          <a:p>
            <a:pPr algn="just">
              <a:buNone/>
            </a:pPr>
            <a:r>
              <a:rPr lang="tr-TR" sz="7400" dirty="0" smtClean="0">
                <a:solidFill>
                  <a:srgbClr val="FF0000"/>
                </a:solidFill>
                <a:latin typeface="+mj-lt"/>
              </a:rPr>
              <a:t>ZÜMRE USULÜNÜN GENEL ESASLARI</a:t>
            </a:r>
            <a:r>
              <a:rPr lang="tr-TR" sz="7400" dirty="0" smtClean="0">
                <a:latin typeface="+mj-lt"/>
              </a:rPr>
              <a:t/>
            </a:r>
            <a:br>
              <a:rPr lang="tr-TR" sz="7400" dirty="0" smtClean="0">
                <a:latin typeface="+mj-lt"/>
              </a:rPr>
            </a:br>
            <a:endParaRPr lang="tr-TR" sz="7400" dirty="0" smtClean="0">
              <a:latin typeface="+mj-lt"/>
            </a:endParaRPr>
          </a:p>
          <a:p>
            <a:pPr algn="just"/>
            <a:r>
              <a:rPr lang="tr-TR" sz="9600" dirty="0" smtClean="0">
                <a:latin typeface="+mj-lt"/>
              </a:rPr>
              <a:t>Yakın zümre uzaktaki zümreyi miras dışı bırakır. Mirasın bir diğer zümreye geçilebilmesi için o zümrenin içinde hiç mirasçının bulunmaması gerekir. 1. Zümrede bir kişi bile varsa ikinci zümreden hiç kimse mirastan pay alamaz. 1. Zümrede kimse kalmamış ise o zaman ikinci zümreye geçilir.</a:t>
            </a:r>
            <a:br>
              <a:rPr lang="tr-TR" sz="9600" dirty="0" smtClean="0">
                <a:latin typeface="+mj-lt"/>
              </a:rPr>
            </a:br>
            <a:endParaRPr lang="tr-TR" sz="9600" dirty="0" smtClean="0">
              <a:latin typeface="+mj-lt"/>
            </a:endParaRPr>
          </a:p>
          <a:p>
            <a:pPr algn="just"/>
            <a:r>
              <a:rPr lang="tr-TR" sz="9600" dirty="0" smtClean="0">
                <a:latin typeface="+mj-lt"/>
              </a:rPr>
              <a:t>Zümre içinde bulunan tabakalarda miras bırakana en yakın olan kişi mirasçı olur. Yani murise yakın olan kişi kendi altsoyunu miras dışında bırakır. </a:t>
            </a:r>
          </a:p>
          <a:p>
            <a:pPr algn="just">
              <a:buNone/>
            </a:pPr>
            <a:r>
              <a:rPr lang="tr-TR" sz="9600" dirty="0" smtClean="0">
                <a:latin typeface="+mj-lt"/>
              </a:rPr>
              <a:t>Örneğin ; </a:t>
            </a:r>
          </a:p>
          <a:p>
            <a:pPr lvl="0" algn="just"/>
            <a:r>
              <a:rPr lang="tr-TR" sz="9600" dirty="0" smtClean="0">
                <a:latin typeface="+mj-lt"/>
              </a:rPr>
              <a:t>miras bırakanın çocuğu hayatta ise torunu mirasçı olamaz. </a:t>
            </a:r>
          </a:p>
          <a:p>
            <a:pPr lvl="0" algn="just"/>
            <a:r>
              <a:rPr lang="tr-TR" sz="9600" dirty="0" smtClean="0">
                <a:latin typeface="+mj-lt"/>
              </a:rPr>
              <a:t>miras bırakanın altsoyu yok ise miras ana ve babasına kalır ana ve babası sağ olduğu için miras bırakanın kardeşlerine miras kalmaz.</a:t>
            </a:r>
          </a:p>
          <a:p>
            <a:pPr algn="just"/>
            <a:r>
              <a:rPr lang="tr-TR" sz="9600" dirty="0" smtClean="0">
                <a:latin typeface="+mj-lt"/>
              </a:rPr>
              <a:t>Eğer miras kalan zümre içinde kanuni mirasçı sıfatını kazanan birden fazla kişi bulunmakta ise o zaman mirasın eşit bölüştürülmesi usulü uygulanır. </a:t>
            </a:r>
          </a:p>
          <a:p>
            <a:pPr algn="just"/>
            <a:endParaRPr lang="tr-T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
            </a:r>
            <a:br>
              <a:rPr lang="tr-TR" b="1" dirty="0" smtClean="0"/>
            </a:br>
            <a:r>
              <a:rPr lang="tr-TR" sz="4000" b="1" dirty="0" smtClean="0"/>
              <a:t>Evlilik Dışı Çocukların Yasal Mirasçılığı</a:t>
            </a:r>
            <a:br>
              <a:rPr lang="tr-TR" sz="4000" b="1" dirty="0" smtClean="0"/>
            </a:br>
            <a:endParaRPr lang="tr-TR" sz="4000" dirty="0"/>
          </a:p>
        </p:txBody>
      </p:sp>
      <p:sp>
        <p:nvSpPr>
          <p:cNvPr id="3" name="2 İçerik Yer Tutucusu"/>
          <p:cNvSpPr>
            <a:spLocks noGrp="1"/>
          </p:cNvSpPr>
          <p:nvPr>
            <p:ph idx="1"/>
          </p:nvPr>
        </p:nvSpPr>
        <p:spPr/>
        <p:txBody>
          <a:bodyPr/>
          <a:lstStyle/>
          <a:p>
            <a:pPr algn="just"/>
            <a:r>
              <a:rPr lang="tr-TR" dirty="0" smtClean="0"/>
              <a:t>Evlilik dışında doğan çocukların baba yönünden mirasçı olabilmeleri için, </a:t>
            </a:r>
            <a:r>
              <a:rPr lang="tr-TR" dirty="0" err="1" smtClean="0"/>
              <a:t>soybağının</a:t>
            </a:r>
            <a:r>
              <a:rPr lang="tr-TR" dirty="0" smtClean="0"/>
              <a:t> tanıma ya da hakim kararı ile kurulması gerekir. </a:t>
            </a:r>
            <a:r>
              <a:rPr lang="tr-TR" dirty="0" err="1" smtClean="0"/>
              <a:t>Soybağının</a:t>
            </a:r>
            <a:r>
              <a:rPr lang="tr-TR" dirty="0" smtClean="0"/>
              <a:t> kurulması halinde, evlilik dışı çocuklar baba yönünden tıpkı evlilik içi hısımlar gibi miras payı alırlar, aksi halde mirasta mal paylaşımı sırasında hak sahibi olamazlar (MK m. 498). Eski MK. Döneminde sahih olmayan nesepli çocuk sahih nesepli çocuğa oranla yarım pay alıyordu.1987 yılında AYM ,bu hükmü iptal etmiştir.</a:t>
            </a:r>
          </a:p>
          <a:p>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800" b="1" dirty="0" smtClean="0"/>
              <a:t>Evlatlık ve Altsoyunun Kanuni Mirasçılığı</a:t>
            </a:r>
            <a:br>
              <a:rPr lang="tr-TR" sz="3800" b="1" dirty="0" smtClean="0"/>
            </a:br>
            <a:endParaRPr lang="tr-TR" sz="3800" dirty="0"/>
          </a:p>
        </p:txBody>
      </p:sp>
      <p:sp>
        <p:nvSpPr>
          <p:cNvPr id="3" name="2 İçerik Yer Tutucusu"/>
          <p:cNvSpPr>
            <a:spLocks noGrp="1"/>
          </p:cNvSpPr>
          <p:nvPr>
            <p:ph idx="1"/>
          </p:nvPr>
        </p:nvSpPr>
        <p:spPr/>
        <p:txBody>
          <a:bodyPr>
            <a:normAutofit fontScale="70000" lnSpcReduction="20000"/>
          </a:bodyPr>
          <a:lstStyle/>
          <a:p>
            <a:pPr algn="just"/>
            <a:r>
              <a:rPr lang="tr-TR" dirty="0" smtClean="0"/>
              <a:t>Medeni Kanun’da kan hısımlığı esasına dayalı bir sistem olarak düzenlenen zümre mirasçılığı sisteminin tek istisnası evlatlık ve evlatlığın altsoyudur. Medeni kanuna göre evlatlık ve altsoyu, onu evlat edinen kişiye kan </a:t>
            </a:r>
            <a:r>
              <a:rPr lang="tr-TR" dirty="0" err="1" smtClean="0"/>
              <a:t>hısmı</a:t>
            </a:r>
            <a:r>
              <a:rPr lang="tr-TR" dirty="0" smtClean="0"/>
              <a:t> gibi mirasçı olurlar. Aynı zamanda evlatlığın gerçek ailesindeki mirasçılığı da devam eder. Yani evlatlık ve altsoyu miras bırakanın kendi altsoyu ile aynı haklara sahip olur (MK m. 500). Evlatlık ve altsoyunun mirasçılığının bazı özelliklerine değinmekte fayda vardır.</a:t>
            </a:r>
          </a:p>
          <a:p>
            <a:pPr algn="just">
              <a:buNone/>
            </a:pPr>
            <a:endParaRPr lang="tr-TR" dirty="0" smtClean="0"/>
          </a:p>
          <a:p>
            <a:pPr lvl="0" algn="just"/>
            <a:r>
              <a:rPr lang="tr-TR" dirty="0" smtClean="0"/>
              <a:t>Evlatlık, hem kendisini evlat edinen kişilerin mirasçısıdır hem de kan bağına sahip olduğu ailesinin mirasçısıdır. Yani, mirasta mal paylaşımı sırasında evlatlık ve altsoyu hem kendi ailesinden hem de evlat edinenden miras alırlar ( MK m. 500).</a:t>
            </a:r>
          </a:p>
          <a:p>
            <a:pPr lvl="0" algn="just"/>
            <a:r>
              <a:rPr lang="tr-TR" dirty="0" smtClean="0"/>
              <a:t>Evlatlık ve altsoyu sadece evlat edinene mirasçı olurlar, yani evlat edinenin hısımlarına mirasçı olamazlar (MK m.500).</a:t>
            </a:r>
          </a:p>
          <a:p>
            <a:pPr lvl="0" algn="just"/>
            <a:r>
              <a:rPr lang="tr-TR" dirty="0" smtClean="0"/>
              <a:t>Evlat edinen ile evlatlık ve onun altsoyu arasındaki mirasçılık tek yönlüdür, yani evlatlık ve onun altsoyu evlat edinene mirasçı olurken, evlat edinen ve hısımları evlatlığın mirasçısı olamaz. Buradaki mirasçılık yasal mirasçılıktır.</a:t>
            </a:r>
          </a:p>
          <a:p>
            <a:endParaRPr lang="tr-T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SAKLI PAYLI MİRASÇILAR</a:t>
            </a:r>
            <a:endParaRPr lang="tr-TR" dirty="0"/>
          </a:p>
        </p:txBody>
      </p:sp>
      <p:sp>
        <p:nvSpPr>
          <p:cNvPr id="3" name="2 İçerik Yer Tutucusu"/>
          <p:cNvSpPr>
            <a:spLocks noGrp="1"/>
          </p:cNvSpPr>
          <p:nvPr>
            <p:ph idx="1"/>
          </p:nvPr>
        </p:nvSpPr>
        <p:spPr/>
        <p:txBody>
          <a:bodyPr>
            <a:normAutofit fontScale="77500" lnSpcReduction="20000"/>
          </a:bodyPr>
          <a:lstStyle/>
          <a:p>
            <a:pPr algn="just"/>
            <a:r>
              <a:rPr lang="tr-TR" dirty="0" smtClean="0"/>
              <a:t>Türk Medeni Kanunlarında, belli yakınlıkları olan yasal mirasçılar, </a:t>
            </a:r>
            <a:r>
              <a:rPr lang="tr-TR" dirty="0" err="1" smtClean="0"/>
              <a:t>mirasbırakanın</a:t>
            </a:r>
            <a:r>
              <a:rPr lang="tr-TR" dirty="0" smtClean="0"/>
              <a:t> bazı tasarruflarına karşı korunmuştur.</a:t>
            </a:r>
          </a:p>
          <a:p>
            <a:pPr algn="just"/>
            <a:r>
              <a:rPr lang="tr-TR" dirty="0" smtClean="0"/>
              <a:t>Hukukumuzda koruma kapsam bakımından sınırlı olup tüm yasal mirasçılar değil </a:t>
            </a:r>
            <a:r>
              <a:rPr lang="tr-TR" dirty="0" err="1" smtClean="0"/>
              <a:t>mirasbırakanın</a:t>
            </a:r>
            <a:r>
              <a:rPr lang="tr-TR" dirty="0" smtClean="0"/>
              <a:t> çok yakını sayılan belirli mirasçılar korunmuştur. Bu mirasçılarında tüm miras payı değil miras paylarının yasa da belirtilen oranları korunmuş olup , yasanın miras payını koruduğu mirasçılara “saklı paylı (mahfuz hisseli) mirasçılar ”  ve miras paylarının miras bırakanın tasarruflarına karşı korunan kısmına da “saklı pay(mahfuz hisse)” denir.</a:t>
            </a:r>
          </a:p>
          <a:p>
            <a:pPr algn="just"/>
            <a:r>
              <a:rPr lang="tr-TR" dirty="0" err="1" smtClean="0"/>
              <a:t>Mirasbırakanın</a:t>
            </a:r>
            <a:r>
              <a:rPr lang="tr-TR" dirty="0" smtClean="0"/>
              <a:t> saklı paylı mirasçıların saklı payları toplamının dışında kalan ve serbestçe tasarruf edebileceği kısım ise “tasarruf oranı(nisabı)” dır.</a:t>
            </a:r>
          </a:p>
          <a:p>
            <a:pPr algn="just"/>
            <a:r>
              <a:rPr lang="tr-TR" dirty="0" smtClean="0"/>
              <a:t>Saklı paylı mirasçılar ve tasarruf oranı TMK. MD.505.de düzenlenmiştir.</a:t>
            </a:r>
          </a:p>
          <a:p>
            <a:endParaRPr lang="tr-T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764704"/>
            <a:ext cx="7776864" cy="5760640"/>
          </a:xfrm>
        </p:spPr>
        <p:txBody>
          <a:bodyPr>
            <a:normAutofit fontScale="77500" lnSpcReduction="20000"/>
          </a:bodyPr>
          <a:lstStyle/>
          <a:p>
            <a:pPr algn="just">
              <a:buNone/>
            </a:pPr>
            <a:r>
              <a:rPr lang="tr-TR" b="1" dirty="0" smtClean="0"/>
              <a:t>Madde 505-</a:t>
            </a:r>
            <a:r>
              <a:rPr lang="tr-TR" dirty="0" smtClean="0"/>
              <a:t> (Değişik birinci fıkra: 4/5/2007-5650/1 md.) Mirasçı olarak altsoyu, ana ve babası veya eşi bulunan miras bırakan, mirasının saklı paylar dışında kalan kısmında ölüme bağlı tasarrufta bulunabilir. Bu mirasçılardan hiç biri yoksa, </a:t>
            </a:r>
            <a:r>
              <a:rPr lang="tr-TR" dirty="0" err="1" smtClean="0"/>
              <a:t>mirasbırakan</a:t>
            </a:r>
            <a:r>
              <a:rPr lang="tr-TR" dirty="0" smtClean="0"/>
              <a:t> mirasının tamamında tasarruf edebilir.</a:t>
            </a:r>
          </a:p>
          <a:p>
            <a:pPr algn="just"/>
            <a:endParaRPr lang="tr-TR" dirty="0" smtClean="0"/>
          </a:p>
          <a:p>
            <a:pPr algn="just">
              <a:buNone/>
            </a:pPr>
            <a:r>
              <a:rPr lang="tr-TR" b="1" dirty="0" smtClean="0"/>
              <a:t>Madde 506-</a:t>
            </a:r>
            <a:r>
              <a:rPr lang="tr-TR" dirty="0" smtClean="0"/>
              <a:t> Saklı pay aşağıdaki oranlardan ibarettir: </a:t>
            </a:r>
          </a:p>
          <a:p>
            <a:pPr algn="just">
              <a:buNone/>
            </a:pPr>
            <a:r>
              <a:rPr lang="tr-TR" dirty="0" smtClean="0"/>
              <a:t>1. Altsoy için yasal miras payının yarısı, </a:t>
            </a:r>
          </a:p>
          <a:p>
            <a:pPr algn="just">
              <a:buNone/>
            </a:pPr>
            <a:r>
              <a:rPr lang="tr-TR" dirty="0" smtClean="0"/>
              <a:t>2. Ana ve babadan her biri için yasal miras payının dörtte biri, </a:t>
            </a:r>
          </a:p>
          <a:p>
            <a:pPr algn="just">
              <a:buNone/>
            </a:pPr>
            <a:r>
              <a:rPr lang="tr-TR" dirty="0" smtClean="0"/>
              <a:t>3. (Mülga: 4/5/2007-5650/2 md.) </a:t>
            </a:r>
          </a:p>
          <a:p>
            <a:pPr algn="just">
              <a:buNone/>
            </a:pPr>
            <a:r>
              <a:rPr lang="tr-TR" dirty="0" smtClean="0"/>
              <a:t>4. Sağ kalan eş için, altsoy veya ana ve baba zümresiyle birlikte mirasçı olması hâlinde yasal miras payının tamamı, diğer hâllerde yasal miras payının dörtte üçü.</a:t>
            </a:r>
          </a:p>
          <a:p>
            <a:pPr algn="just">
              <a:buNone/>
            </a:pPr>
            <a:r>
              <a:rPr lang="tr-TR" dirty="0" smtClean="0"/>
              <a:t>----------------------------------------------------------------------------- </a:t>
            </a:r>
          </a:p>
          <a:p>
            <a:pPr algn="just">
              <a:buNone/>
            </a:pPr>
            <a:endParaRPr lang="tr-TR" dirty="0" smtClean="0"/>
          </a:p>
          <a:p>
            <a:pPr algn="just">
              <a:buNone/>
            </a:pPr>
            <a:r>
              <a:rPr lang="tr-TR" dirty="0" smtClean="0"/>
              <a:t>*  </a:t>
            </a:r>
            <a:r>
              <a:rPr lang="tr-TR" sz="2000" dirty="0" smtClean="0"/>
              <a:t>Daha önce saklı paylı mirasçı olarak sayılan miras bırakanın kardeşleri yapılan değişiklikle saklı paylı mirasçı olmaktan çıkarılmıştır. Ancak bu değişikliğin yapıldığı 10 Mayıs 2007 gününden önce gerçekleşen ölümlerde, bundan sonraki bir tarihte açılan tenkis davasında kardeşlerin de saklı payı göz önüne alınacaktır.</a:t>
            </a:r>
          </a:p>
          <a:p>
            <a:pPr algn="just"/>
            <a:endParaRPr lang="tr-T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Saklı pay hesaplama</a:t>
            </a:r>
            <a:endParaRPr lang="tr-TR" dirty="0"/>
          </a:p>
        </p:txBody>
      </p:sp>
      <p:sp>
        <p:nvSpPr>
          <p:cNvPr id="3" name="2 İçerik Yer Tutucusu"/>
          <p:cNvSpPr>
            <a:spLocks noGrp="1"/>
          </p:cNvSpPr>
          <p:nvPr>
            <p:ph idx="1"/>
          </p:nvPr>
        </p:nvSpPr>
        <p:spPr/>
        <p:txBody>
          <a:bodyPr>
            <a:normAutofit fontScale="77500" lnSpcReduction="20000"/>
          </a:bodyPr>
          <a:lstStyle/>
          <a:p>
            <a:pPr lvl="0" algn="just"/>
            <a:r>
              <a:rPr lang="tr-TR" b="1" dirty="0" smtClean="0"/>
              <a:t>Miras bırakanın altsoyu için yasal miras payının yarısı (1/2’si) saklı pay olarak kabul edilir</a:t>
            </a:r>
            <a:r>
              <a:rPr lang="tr-TR" dirty="0" smtClean="0"/>
              <a:t>. Örneğin, ölümünden sonra mirasçı olarak üç çocuğu ve eşi kalan miras bırakan (muris) tüm malvarlığını vasiyetname yoluyla eşine bıraksa dahi paylaşım mirasçıların saklı payı dikkate alınarak yapılacaktır. Bu durumda her bir çocuğun yasal miras payı 1/4’tür, her bir çocuğun saklı pay oranı da 1/2 olduğundan, muris (miras bırakan) tüm malvarlığını eşe bıraksa dahi her bir çocuğun mirasın (¼ X ½)1/8’i oranında miras hakkı vardır, muris (miras bırakan) bu saklı paya dokunamaz. Somut örneğimizde, miras bırakan, tüm malvarlığını eşine bırakmasaydı her biri 1/4 oranında yasal miras hakkına sahip olabilecek çocuklar, murisin tüm malvarlığını eşine bırakması halinde 1/8 oranında mirasta pay sahibi olacaktır.</a:t>
            </a:r>
          </a:p>
          <a:p>
            <a:pPr lvl="0" algn="just"/>
            <a:endParaRPr lang="tr-TR" dirty="0" smtClean="0"/>
          </a:p>
          <a:p>
            <a:pPr lvl="0" algn="just"/>
            <a:r>
              <a:rPr lang="tr-TR" b="1" dirty="0" smtClean="0"/>
              <a:t>Ana ve babanın her biri için yasal miras payının dörtte biri(1/4’ü) saklı pay olarak kabul edilir.</a:t>
            </a:r>
          </a:p>
          <a:p>
            <a:endParaRPr lang="tr-T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lvl="0" indent="0" algn="just">
              <a:buNone/>
            </a:pPr>
            <a:r>
              <a:rPr lang="tr-TR" dirty="0" smtClean="0"/>
              <a:t>Sağ kalan eş için altsoy ile birlikte (1. Zümre) veya ana-baba ile birlikte (2. Zümre) mirasçı olması durumunda yasal miras payının tamamı; diğer durumlarda yani tek başına veya 3. Zümre ile birlikte mirasçı ise burada da yasal miras payının dörtte üçü (3/4’ü) saklı pay olarak kabul edilmiştir.</a:t>
            </a:r>
          </a:p>
          <a:p>
            <a:endParaRPr lang="tr-T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marL="0" indent="0" algn="just">
              <a:buNone/>
            </a:pPr>
            <a:r>
              <a:rPr lang="tr-TR" dirty="0" smtClean="0"/>
              <a:t>Ancak, 1.1.2002 tarihinden önce gerçekleşen ölümlerde miras paylarının ve saklı payların belirlenmesinde eski sisteme göre paylaştırma ve saklı paylar hesaplanır. Eski Medeni Kanunumuzda saklı pay oranları farklıdır. </a:t>
            </a:r>
          </a:p>
          <a:p>
            <a:pPr lvl="0" algn="just"/>
            <a:r>
              <a:rPr lang="tr-TR" dirty="0" smtClean="0"/>
              <a:t>Altsoyu için yasal miras payının dörtte üçü(3/4’ü) </a:t>
            </a:r>
          </a:p>
          <a:p>
            <a:pPr lvl="0" algn="just"/>
            <a:r>
              <a:rPr lang="tr-TR" dirty="0" smtClean="0"/>
              <a:t>Ana ve babanın her biri için yasal miras payının yarısı(1/2’si) </a:t>
            </a:r>
          </a:p>
          <a:p>
            <a:pPr lvl="0" algn="just"/>
            <a:r>
              <a:rPr lang="tr-TR" dirty="0" smtClean="0"/>
              <a:t>Kardeşlerin her biri için yasal miras payının dörtte biri (1/4’ü)</a:t>
            </a:r>
          </a:p>
          <a:p>
            <a:pPr lvl="0" algn="just"/>
            <a:r>
              <a:rPr lang="tr-TR" dirty="0" smtClean="0"/>
              <a:t>Sağ kalan eş için altsoy ile birlikte mirasçı oluyorsa yasal miras payının terekenin ¼’ünün) tümü, diğer mirasçılar ile birlikte veya tek başına mirasçı ise yasal miras payının yarısı(1/2 ‘si) saklı pay olarak kabul edilmiştir.</a:t>
            </a:r>
          </a:p>
          <a:p>
            <a:endParaRPr lang="tr-T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TENKİS DAVASI</a:t>
            </a:r>
            <a:endParaRPr lang="tr-TR" dirty="0"/>
          </a:p>
        </p:txBody>
      </p:sp>
      <p:sp>
        <p:nvSpPr>
          <p:cNvPr id="3" name="2 İçerik Yer Tutucusu"/>
          <p:cNvSpPr>
            <a:spLocks noGrp="1"/>
          </p:cNvSpPr>
          <p:nvPr>
            <p:ph idx="1"/>
          </p:nvPr>
        </p:nvSpPr>
        <p:spPr/>
        <p:txBody>
          <a:bodyPr/>
          <a:lstStyle/>
          <a:p>
            <a:pPr algn="just"/>
            <a:r>
              <a:rPr lang="tr-TR" dirty="0" smtClean="0"/>
              <a:t>Miras bırakanın,  saklı pay sahibi mirasçıların miras hakkını zedeleyerek yaptığı   sağlar arası veya ölüme bağlı tasarruflarına karşı açılan davadır.</a:t>
            </a:r>
          </a:p>
          <a:p>
            <a:pPr algn="just">
              <a:buNone/>
            </a:pPr>
            <a:endParaRPr lang="tr-TR" dirty="0" smtClean="0"/>
          </a:p>
          <a:p>
            <a:pPr algn="just"/>
            <a:r>
              <a:rPr lang="tr-TR" dirty="0" smtClean="0"/>
              <a:t>4721 Sayılı Medeni Kanunun 560. Maddesinde "Saklı paylarının karşılığını alamayan mirasçılar, miras bırakanın tasarruf edebileceği kısmı aşan tasarruflarının tenkisini dava edebilirler." Şeklinde tenkis kavramından bahsetmektedir.</a:t>
            </a:r>
          </a:p>
          <a:p>
            <a:endParaRPr lang="tr-T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7427168" cy="5421216"/>
          </a:xfrm>
        </p:spPr>
        <p:txBody>
          <a:bodyPr>
            <a:normAutofit fontScale="85000" lnSpcReduction="20000"/>
          </a:bodyPr>
          <a:lstStyle/>
          <a:p>
            <a:pPr algn="just"/>
            <a:r>
              <a:rPr lang="tr-TR" dirty="0" smtClean="0"/>
              <a:t>Tenkis davası, murisin yaptığı tasarrufun  kanuni sınırlar içine çekilmesini sağlayan geriye etkili yenilik doğrucu davalardandır.</a:t>
            </a:r>
          </a:p>
          <a:p>
            <a:pPr algn="just"/>
            <a:endParaRPr lang="tr-TR" dirty="0" smtClean="0"/>
          </a:p>
          <a:p>
            <a:pPr algn="just"/>
            <a:r>
              <a:rPr lang="tr-TR" i="1" dirty="0" smtClean="0"/>
              <a:t>Tenkis davası</a:t>
            </a:r>
            <a:r>
              <a:rPr lang="tr-TR" dirty="0" smtClean="0"/>
              <a:t> kural olarak saklı paylı mirasçıların ve istisna olarak da bu mirasçıların alacaklılarının, miras bırakanın tasarruf oranını aşan kazandırmalarının bu aşan oranda etkisizleştirilmesini mahkemeden talep ettikleri davadır. </a:t>
            </a:r>
          </a:p>
          <a:p>
            <a:pPr algn="just"/>
            <a:endParaRPr lang="tr-TR" dirty="0" smtClean="0"/>
          </a:p>
          <a:p>
            <a:pPr algn="just"/>
            <a:r>
              <a:rPr lang="tr-TR" dirty="0" smtClean="0"/>
              <a:t>Tenkis davası ancak miras bırakanın ölümü halinde açılabilir. Saklı paylı mirasçılar, miras bırakan sağken yapılan kazandırmanın saklı paylarını ihlal ettiği kesin dahi olsa ve onun ölümü beklendiğinde telafisi imkansız zararlar doğuracak olsa bile yine de tenkis davası açamazlar. Herhangi bir gerekçe ile ihtiyati tedbir talebinde bulunamazlar.Mirasçıların miras hakları miras bırakanın ölümüne bağlıdır.</a:t>
            </a:r>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0" y="771025"/>
            <a:ext cx="8820472" cy="5709255"/>
          </a:xfrm>
          <a:prstGeom prst="rect">
            <a:avLst/>
          </a:prstGeom>
          <a:noFill/>
          <a:ln w="9525">
            <a:noFill/>
            <a:miter lim="800000"/>
            <a:headEnd/>
            <a:tailEnd/>
          </a:ln>
          <a:effectLst/>
        </p:spPr>
        <p:txBody>
          <a:bodyPr vert="horz" wrap="square" lIns="228528" tIns="4572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tab pos="228600" algn="l"/>
              </a:tabLst>
            </a:pPr>
            <a:r>
              <a:rPr lang="tr-TR" altLang="zh-CN" sz="2400" b="1" dirty="0" smtClean="0">
                <a:latin typeface="Times New Roman" pitchFamily="18" charset="0"/>
                <a:ea typeface="Calibri" pitchFamily="34" charset="0"/>
                <a:cs typeface="Times New Roman" pitchFamily="18" charset="0"/>
              </a:rPr>
              <a:t>TARİHLERE GÖRE UYGULANAN  MİRAS HUKUKU </a:t>
            </a:r>
          </a:p>
          <a:p>
            <a:pPr marL="0" marR="0" lvl="0" indent="0" algn="ctr" defTabSz="914400" rtl="0" eaLnBrk="1" fontAlgn="base" latinLnBrk="0" hangingPunct="1">
              <a:lnSpc>
                <a:spcPct val="100000"/>
              </a:lnSpc>
              <a:spcBef>
                <a:spcPct val="0"/>
              </a:spcBef>
              <a:spcAft>
                <a:spcPct val="0"/>
              </a:spcAft>
              <a:buClrTx/>
              <a:buSzTx/>
              <a:tabLst>
                <a:tab pos="228600" algn="l"/>
              </a:tabLst>
            </a:pPr>
            <a:r>
              <a:rPr kumimoji="0" lang="tr-TR" altLang="zh-CN"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KURALLARI</a:t>
            </a:r>
            <a:r>
              <a:rPr kumimoji="0" lang="tr-TR" altLang="zh-CN" sz="24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tabLst>
                <a:tab pos="228600" algn="l"/>
              </a:tabLst>
            </a:pPr>
            <a:endParaRPr kumimoji="0" lang="tr-TR" altLang="zh-CN"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tr-TR" altLang="zh-CN" sz="2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MÜLKTE 04. 10 1926 tarihine kadar ki </a:t>
            </a:r>
            <a:r>
              <a:rPr kumimoji="0" lang="tr-TR" altLang="zh-CN"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ölümlerde </a:t>
            </a:r>
            <a:r>
              <a:rPr kumimoji="0" lang="tr-TR" altLang="zh-CN"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FERAİZ </a:t>
            </a:r>
            <a:r>
              <a:rPr kumimoji="0" lang="tr-TR" altLang="zh-CN"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kuralları,</a:t>
            </a:r>
          </a:p>
          <a:p>
            <a:pPr fontAlgn="base">
              <a:spcBef>
                <a:spcPct val="0"/>
              </a:spcBef>
              <a:spcAft>
                <a:spcPct val="0"/>
              </a:spcAft>
              <a:buFontTx/>
              <a:buChar char="•"/>
              <a:tabLst>
                <a:tab pos="228600" algn="l"/>
              </a:tabLst>
            </a:pPr>
            <a:endParaRPr lang="tr-TR" sz="2400" b="1" dirty="0" smtClean="0"/>
          </a:p>
          <a:p>
            <a:pPr fontAlgn="base">
              <a:spcBef>
                <a:spcPct val="0"/>
              </a:spcBef>
              <a:spcAft>
                <a:spcPct val="0"/>
              </a:spcAft>
              <a:buFontTx/>
              <a:buChar char="•"/>
              <a:tabLst>
                <a:tab pos="228600" algn="l"/>
              </a:tabLst>
            </a:pPr>
            <a:r>
              <a:rPr lang="tr-TR" sz="2400" dirty="0" smtClean="0"/>
              <a:t>ARAZİDE    </a:t>
            </a:r>
            <a:r>
              <a:rPr lang="tr-TR" altLang="zh-CN" sz="2400" dirty="0" smtClean="0">
                <a:solidFill>
                  <a:srgbClr val="FF0000"/>
                </a:solidFill>
                <a:latin typeface="Times New Roman" pitchFamily="18" charset="0"/>
                <a:ea typeface="Calibri" pitchFamily="34" charset="0"/>
                <a:cs typeface="Times New Roman" pitchFamily="18" charset="0"/>
              </a:rPr>
              <a:t>06.03.1912 </a:t>
            </a:r>
            <a:r>
              <a:rPr lang="tr-TR" sz="2400" dirty="0" smtClean="0">
                <a:solidFill>
                  <a:srgbClr val="FF0000"/>
                </a:solidFill>
              </a:rPr>
              <a:t>tarihine kadar </a:t>
            </a:r>
            <a:r>
              <a:rPr lang="tr-TR" sz="2400" dirty="0" smtClean="0"/>
              <a:t>ki ölümlerde </a:t>
            </a:r>
            <a:r>
              <a:rPr lang="tr-TR" altLang="zh-CN" sz="2400" dirty="0" smtClean="0">
                <a:latin typeface="Times New Roman" pitchFamily="18" charset="0"/>
                <a:ea typeface="Calibri" pitchFamily="34" charset="0"/>
                <a:cs typeface="Times New Roman" pitchFamily="18" charset="0"/>
              </a:rPr>
              <a:t>17.Muharrem 1284(21.05.1867)</a:t>
            </a:r>
            <a:r>
              <a:rPr lang="tr-TR" sz="2400" dirty="0" smtClean="0"/>
              <a:t> tarihli İlk  Tevsii İntikal Nizamnamesi </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endParaRPr kumimoji="0" lang="tr-TR" altLang="zh-CN" sz="2400" b="0" i="0" u="none" strike="noStrike" cap="none" normalizeH="0" baseline="0" dirty="0" smtClean="0">
              <a:ln>
                <a:noFill/>
              </a:ln>
              <a:solidFill>
                <a:schemeClr val="tx1"/>
              </a:solidFill>
              <a:effectLst/>
              <a:latin typeface="Arial" pitchFamily="34" charset="0"/>
              <a:cs typeface="Arial" pitchFamily="34" charset="0"/>
            </a:endParaRPr>
          </a:p>
          <a:p>
            <a:r>
              <a:rPr kumimoji="0" lang="tr-TR" altLang="zh-CN"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ARAZİDE </a:t>
            </a:r>
            <a:r>
              <a:rPr kumimoji="0" lang="tr-TR" altLang="zh-CN" sz="2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06.03.1912 ile 04.10.1926 </a:t>
            </a:r>
            <a:r>
              <a:rPr kumimoji="0" lang="tr-TR" altLang="zh-CN"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tarihleri arasında ki ölümlerde 21.02.1328 (06.03.1912) tarihli İkinci (Son) Tevsii İntikal Nizamnamesi</a:t>
            </a:r>
            <a:r>
              <a:rPr lang="tr-TR" dirty="0"/>
              <a:t> </a:t>
            </a:r>
          </a:p>
          <a:p>
            <a:r>
              <a:rPr lang="tr-TR" dirty="0"/>
              <a:t> </a:t>
            </a:r>
          </a:p>
          <a:p>
            <a:r>
              <a:rPr lang="tr-TR" dirty="0"/>
              <a:t> </a:t>
            </a:r>
          </a:p>
          <a:p>
            <a:pPr marL="0" marR="0" lvl="0" indent="0" algn="l" defTabSz="914400" rtl="0" eaLnBrk="0" fontAlgn="base" latinLnBrk="0" hangingPunct="0">
              <a:lnSpc>
                <a:spcPct val="100000"/>
              </a:lnSpc>
              <a:spcBef>
                <a:spcPct val="0"/>
              </a:spcBef>
              <a:spcAft>
                <a:spcPct val="0"/>
              </a:spcAft>
              <a:buClrTx/>
              <a:buSzTx/>
              <a:buFontTx/>
              <a:buChar char="•"/>
              <a:tabLst>
                <a:tab pos="228600" algn="l"/>
              </a:tabLst>
            </a:pPr>
            <a:endParaRPr kumimoji="0" lang="tr-TR" altLang="zh-CN"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endParaRPr kumimoji="0" lang="tr-TR" altLang="zh-CN" sz="20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TMK madde 560</a:t>
            </a:r>
            <a:endParaRPr lang="tr-TR" b="1" dirty="0"/>
          </a:p>
        </p:txBody>
      </p:sp>
      <p:sp>
        <p:nvSpPr>
          <p:cNvPr id="3" name="2 İçerik Yer Tutucusu"/>
          <p:cNvSpPr>
            <a:spLocks noGrp="1"/>
          </p:cNvSpPr>
          <p:nvPr>
            <p:ph idx="1"/>
          </p:nvPr>
        </p:nvSpPr>
        <p:spPr/>
        <p:txBody>
          <a:bodyPr/>
          <a:lstStyle/>
          <a:p>
            <a:pPr algn="just"/>
            <a:r>
              <a:rPr lang="tr-TR" dirty="0" smtClean="0"/>
              <a:t>Saklı paylarının karşılığını alamayan mirasçılar, </a:t>
            </a:r>
            <a:r>
              <a:rPr lang="tr-TR" dirty="0" err="1" smtClean="0"/>
              <a:t>mirasbırakanın</a:t>
            </a:r>
            <a:r>
              <a:rPr lang="tr-TR" dirty="0" smtClean="0"/>
              <a:t> tasarruf edebileceği kısmı aşan tasarruflarının tenkisini dava edebilirler.</a:t>
            </a:r>
            <a:br>
              <a:rPr lang="tr-TR" dirty="0" smtClean="0"/>
            </a:br>
            <a:r>
              <a:rPr lang="tr-TR" dirty="0" smtClean="0"/>
              <a:t/>
            </a:r>
            <a:br>
              <a:rPr lang="tr-TR" dirty="0" smtClean="0"/>
            </a:br>
            <a:r>
              <a:rPr lang="tr-TR" dirty="0" smtClean="0"/>
              <a:t>Yasal mirasçıların paylarına ilişkin olarak tasarrufta yer alan kurallar, </a:t>
            </a:r>
            <a:r>
              <a:rPr lang="tr-TR" dirty="0" err="1" smtClean="0"/>
              <a:t>mirasbırakanın</a:t>
            </a:r>
            <a:r>
              <a:rPr lang="tr-TR" dirty="0" smtClean="0"/>
              <a:t> arzusunun başka türlü olduğu tasarruftan anlaşılmadıkça, sadece paylaştırma kuralları sayılır.</a:t>
            </a:r>
          </a:p>
          <a:p>
            <a:endParaRPr lang="tr-T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t>Tenkis davasında davacılar</a:t>
            </a:r>
            <a:endParaRPr lang="tr-TR" sz="3600" dirty="0"/>
          </a:p>
        </p:txBody>
      </p:sp>
      <p:sp>
        <p:nvSpPr>
          <p:cNvPr id="3" name="2 İçerik Yer Tutucusu"/>
          <p:cNvSpPr>
            <a:spLocks noGrp="1"/>
          </p:cNvSpPr>
          <p:nvPr>
            <p:ph idx="1"/>
          </p:nvPr>
        </p:nvSpPr>
        <p:spPr/>
        <p:txBody>
          <a:bodyPr>
            <a:normAutofit fontScale="85000" lnSpcReduction="10000"/>
          </a:bodyPr>
          <a:lstStyle/>
          <a:p>
            <a:pPr algn="just"/>
            <a:r>
              <a:rPr lang="tr-TR" dirty="0" smtClean="0"/>
              <a:t>Medeni Kanun’a göre kural olarak tenkis davasını sadece saklı paylı mirasçılar açabilir.Saklı paylı mirasçılar miras bırakanın alt soyu, ana-babası ve eşidir.</a:t>
            </a:r>
          </a:p>
          <a:p>
            <a:pPr algn="just"/>
            <a:r>
              <a:rPr lang="tr-TR" dirty="0" smtClean="0"/>
              <a:t>Tenkis davası açma hakkı münhasıran her bir saklı paylı mirasçıyı koruyan bir hak olduğu için gerek miras şirketine atanan temsilci gerekse de vasiyeti yerine getirme görevlisi (vasiyeti </a:t>
            </a:r>
            <a:r>
              <a:rPr lang="tr-TR" dirty="0" err="1" smtClean="0"/>
              <a:t>tenfiz</a:t>
            </a:r>
            <a:r>
              <a:rPr lang="tr-TR" dirty="0" smtClean="0"/>
              <a:t> memuru) bu davayı açma yetkisine sahip değildir.</a:t>
            </a:r>
          </a:p>
          <a:p>
            <a:pPr algn="just"/>
            <a:r>
              <a:rPr lang="tr-TR" dirty="0" smtClean="0"/>
              <a:t>Davayı her saklı paylı mirasçı diğerlerinden bağımsız olarak açabilir. Burada tasarruf oranına tecavüz miktarı tüm saklı paylar göz önüne alınarak hesaplanmasına rağmen; bulunacak tenkis edilebilir miktarın tamamı değil de sadece dava açan mirasçının saklı payı kadar tenkis edilebilir. Yani dava açmayan saklı paylı mirasçılar bu tenkis kararından yararlanamazlar.</a:t>
            </a:r>
          </a:p>
          <a:p>
            <a:endParaRPr lang="tr-T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124744"/>
            <a:ext cx="7529264" cy="5349208"/>
          </a:xfrm>
        </p:spPr>
        <p:txBody>
          <a:bodyPr>
            <a:normAutofit fontScale="92500" lnSpcReduction="10000"/>
          </a:bodyPr>
          <a:lstStyle/>
          <a:p>
            <a:pPr algn="just"/>
            <a:endParaRPr lang="tr-TR" dirty="0" smtClean="0"/>
          </a:p>
          <a:p>
            <a:pPr algn="just"/>
            <a:r>
              <a:rPr lang="tr-TR" dirty="0" smtClean="0"/>
              <a:t>Saklı paylı mirasçıların dışında bunların alacaklıları saklı paylı mirasçılar tenkis davası açmadığı zaman bu davayı açma hakkına sahiptir. Buradaki amaç alacaklıların alacağını alabilmesini sağlamaktır. Bunlar ancak alacaklısı oldukları saklı paylı mirasçı hakkında ellerinde aciz vesikası varsa bu davayı açabilirler. Aciz vesikası mirasın açıldığı tarihte olmalıdır.</a:t>
            </a:r>
          </a:p>
          <a:p>
            <a:pPr algn="just"/>
            <a:r>
              <a:rPr lang="tr-TR" dirty="0" smtClean="0"/>
              <a:t>Aciz vesikası miras açıldıktan sonra alınmışsa, borçlu aleyhine mahkeme kararı veya icra takibi daha önce gerçekleşmiş olsa bile tenkis davası açamazlar.</a:t>
            </a:r>
          </a:p>
          <a:p>
            <a:pPr algn="just"/>
            <a:r>
              <a:rPr lang="tr-TR" dirty="0" smtClean="0"/>
              <a:t>Eğer borçlu iflas etmiş ise bu durumda tenkis davasını iflas masası açma hakkına sahiptir. </a:t>
            </a:r>
            <a:endParaRPr lang="tr-T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TENKİS DAVASINDA DAVALILAR</a:t>
            </a: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smtClean="0"/>
              <a:t>Tenkis davasında davalılar; miras bırakanın tasarruf oranını aşarak saklı paylara tecavüz ederek ve kanunen tenkise tabi tutulan kazandırmaların yapıldığı kişilerdir. Bunlar üçüncü kişiler veya mirasçılar olabilir. Kazandırma yapılan kişinin ölmüş olması durumunda mirasçıları davalı olacaktır. Kazandırma birden fazla ve farklı kişilere yapılmış ise birden fazla kişi davalı olacaktır. Mirasçı bunların tümünü dava etme hakkına sahip ise de buna mecbur değildir. Ancak bunun sonuçlarına katlanmak zorunda kalacaktır. Çünkü tenkiste sıra kuralları aleyhe sonuçlar doğurabilir.</a:t>
            </a:r>
          </a:p>
          <a:p>
            <a:pPr algn="just"/>
            <a:r>
              <a:rPr lang="tr-TR" dirty="0" smtClean="0"/>
              <a:t>Kural olarak tenkis davası kazandırma yapılan kişilere karşı açılır. Ancak Yargıtay istisna olarak kazandırma konusu malın üçüncü kişilere devredilmiş olması halinde bu kişilere karşı açılabileceğini kabul etmektedir. </a:t>
            </a:r>
            <a:endParaRPr lang="tr-T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sz="2700" b="1" dirty="0" smtClean="0"/>
              <a:t>Tenkis Davası Açma Süresi ve Yetkili Mahkeme</a:t>
            </a:r>
            <a:r>
              <a:rPr lang="tr-TR" b="1" dirty="0" smtClean="0"/>
              <a:t/>
            </a:r>
            <a:br>
              <a:rPr lang="tr-TR" b="1" dirty="0" smtClean="0"/>
            </a:br>
            <a:endParaRPr lang="tr-TR" dirty="0"/>
          </a:p>
        </p:txBody>
      </p:sp>
      <p:sp>
        <p:nvSpPr>
          <p:cNvPr id="3" name="2 İçerik Yer Tutucusu"/>
          <p:cNvSpPr>
            <a:spLocks noGrp="1"/>
          </p:cNvSpPr>
          <p:nvPr>
            <p:ph idx="1"/>
          </p:nvPr>
        </p:nvSpPr>
        <p:spPr/>
        <p:txBody>
          <a:bodyPr/>
          <a:lstStyle/>
          <a:p>
            <a:pPr algn="just"/>
            <a:r>
              <a:rPr lang="tr-TR" dirty="0" smtClean="0"/>
              <a:t>Tenkis davası açma hakkı, mirasçıların saklı paylarına tecavüz edildiğini öğrendikleri andan itibaren bir yıldır. Vasiyetnameler hakkında açılacak davalar vasiyetnamenin açıldığı tarihten ve diğer tasarruflar hakkında mirasın açılmasından itibaren on yıl geçmekle düşer (TMK m. 571)</a:t>
            </a:r>
          </a:p>
          <a:p>
            <a:pPr algn="just">
              <a:buNone/>
            </a:pPr>
            <a:endParaRPr lang="tr-TR" dirty="0" smtClean="0"/>
          </a:p>
          <a:p>
            <a:pPr algn="just"/>
            <a:r>
              <a:rPr lang="tr-TR" dirty="0" smtClean="0"/>
              <a:t>Ancak bir tasarrufun iptali diğerini ihya ediyorsa (canlandırıyorsa) süreler ancak bu iptal kararının kesinleştiği tarihte işlemeye başlar.</a:t>
            </a:r>
          </a:p>
          <a:p>
            <a:endParaRPr lang="tr-T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7467600" cy="5709248"/>
          </a:xfrm>
        </p:spPr>
        <p:txBody>
          <a:bodyPr>
            <a:normAutofit fontScale="77500" lnSpcReduction="20000"/>
          </a:bodyPr>
          <a:lstStyle/>
          <a:p>
            <a:pPr algn="just"/>
            <a:r>
              <a:rPr lang="tr-TR" dirty="0" smtClean="0"/>
              <a:t>Bir yıllık sürenin başlangıcı saklı paylı mirasçının saklı payına tecavüz edildiğini öğrenmesidir. Mirasın açıldığı yani </a:t>
            </a:r>
            <a:r>
              <a:rPr lang="tr-TR" dirty="0" err="1" smtClean="0"/>
              <a:t>mirasbırakanın</a:t>
            </a:r>
            <a:r>
              <a:rPr lang="tr-TR" dirty="0" smtClean="0"/>
              <a:t> öldüğü tarihten önce bu süre işlemez. Yani mirasçı yapılan tasarrufun saklı payına tecavüz ettiğini mirasın açılmasından önce öğrense bile süreler işlemez. Aynı şekilde vasiyetnameler açısından da vasiyetname açılmadan bu süre işlemez. On yıllık sürenin başlangıcı ise sağlar arası kazandırmalar ve miras mukaveleleri için mirasın açıldığı tarih, vasiyetname için vasiyetnamenin açıldığı tarihtir. Vasiyetnamenin açılma tarihi vasiyetnamenin Sulh Mahkemesine tevdi edilmesini takiben hakim tarafından bilinen mirasçıların çağrılarak huzurlarında açıldığı gündür.</a:t>
            </a:r>
          </a:p>
          <a:p>
            <a:pPr algn="just">
              <a:buNone/>
            </a:pPr>
            <a:r>
              <a:rPr lang="tr-TR" dirty="0" smtClean="0"/>
              <a:t> </a:t>
            </a:r>
          </a:p>
          <a:p>
            <a:pPr algn="just"/>
            <a:r>
              <a:rPr lang="tr-TR" dirty="0" smtClean="0"/>
              <a:t>Özel bir durum olarak da eğer bir tasarrufun iptali ile tenkise tabi bir tasarruf geçerlilik kazanıyor ise süreler bu andan itibaren işlemeye başlar.</a:t>
            </a:r>
          </a:p>
          <a:p>
            <a:pPr algn="just">
              <a:buNone/>
            </a:pPr>
            <a:endParaRPr lang="tr-TR" dirty="0" smtClean="0"/>
          </a:p>
          <a:p>
            <a:pPr algn="just"/>
            <a:r>
              <a:rPr lang="tr-TR" dirty="0" smtClean="0"/>
              <a:t>Tenkis davasının tabi olduğu bir ve on yıllık süreler zamanaşımı değil, hak düşürücü sürelerdir. Tenkis davasında görevli mahkemeler Asliye Hukuk Mahkemeleridir.</a:t>
            </a:r>
          </a:p>
          <a:p>
            <a:endParaRPr lang="tr-T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TENKİSTE SIRA</a:t>
            </a:r>
            <a:endParaRPr lang="tr-TR" dirty="0"/>
          </a:p>
        </p:txBody>
      </p:sp>
      <p:sp>
        <p:nvSpPr>
          <p:cNvPr id="3" name="2 İçerik Yer Tutucusu"/>
          <p:cNvSpPr>
            <a:spLocks noGrp="1"/>
          </p:cNvSpPr>
          <p:nvPr>
            <p:ph idx="1"/>
          </p:nvPr>
        </p:nvSpPr>
        <p:spPr/>
        <p:txBody>
          <a:bodyPr>
            <a:normAutofit fontScale="55000" lnSpcReduction="20000"/>
          </a:bodyPr>
          <a:lstStyle/>
          <a:p>
            <a:pPr algn="just"/>
            <a:r>
              <a:rPr lang="tr-TR" dirty="0" err="1" smtClean="0"/>
              <a:t>Mirasbırakanın</a:t>
            </a:r>
            <a:r>
              <a:rPr lang="tr-TR" dirty="0" smtClean="0"/>
              <a:t> ölümü üzerine tenkis gereken bir durum ortaya çıktığında, şayet </a:t>
            </a:r>
            <a:r>
              <a:rPr lang="tr-TR" dirty="0" err="1" smtClean="0"/>
              <a:t>mirasbırakan</a:t>
            </a:r>
            <a:r>
              <a:rPr lang="tr-TR" dirty="0" smtClean="0"/>
              <a:t> tenkise tabi tek bir kazandırıcı işlem yapmışsa , sadece bu kazandırmanın tasarruf oranını aşan miktarda tenkisi yapılacaktır.</a:t>
            </a:r>
            <a:endParaRPr lang="tr-TR" b="1" dirty="0" smtClean="0"/>
          </a:p>
          <a:p>
            <a:pPr algn="just"/>
            <a:r>
              <a:rPr lang="tr-TR" dirty="0" smtClean="0"/>
              <a:t>Ancak </a:t>
            </a:r>
            <a:r>
              <a:rPr lang="tr-TR" dirty="0" err="1" smtClean="0"/>
              <a:t>mirasbırakanın</a:t>
            </a:r>
            <a:r>
              <a:rPr lang="tr-TR" dirty="0" smtClean="0"/>
              <a:t> tenkise tabi birden fazla kazandırmada bulunduğu durumlarda tenkisi gereken miktar ölüme bağlı tasarrufların tümünün toplamından daha az ise sorun çıkar. Bu kazandırmalardan hangisi veya hangileri ne oranda tenkis edilecektir.İşte bu sorunun cevabı “ tenkiste sıra “ konusunu oluşturur.</a:t>
            </a:r>
          </a:p>
          <a:p>
            <a:pPr algn="just">
              <a:buNone/>
            </a:pPr>
            <a:endParaRPr lang="tr-TR" dirty="0" smtClean="0"/>
          </a:p>
          <a:p>
            <a:pPr algn="just"/>
            <a:r>
              <a:rPr lang="tr-TR" b="1" dirty="0" smtClean="0"/>
              <a:t>MADDE 570</a:t>
            </a:r>
            <a:endParaRPr lang="tr-TR" dirty="0" smtClean="0"/>
          </a:p>
          <a:p>
            <a:pPr algn="just"/>
            <a:r>
              <a:rPr lang="tr-TR" b="1" dirty="0" smtClean="0"/>
              <a:t>Tenkis, saklı pay tamamlanıncaya kadar, önce ölüme bağlı tasarruflardan; bu yetmezse, en yeni tarihlisinden en eskisine doğru geriye gidilmek üzere </a:t>
            </a:r>
            <a:r>
              <a:rPr lang="tr-TR" b="1" dirty="0" err="1" smtClean="0"/>
              <a:t>sağlararası</a:t>
            </a:r>
            <a:r>
              <a:rPr lang="tr-TR" b="1" dirty="0" smtClean="0"/>
              <a:t> kazandırmalardan yapılır.</a:t>
            </a:r>
          </a:p>
          <a:p>
            <a:pPr algn="just">
              <a:buNone/>
            </a:pPr>
            <a:r>
              <a:rPr lang="tr-TR" b="1" dirty="0" smtClean="0"/>
              <a:t/>
            </a:r>
            <a:br>
              <a:rPr lang="tr-TR" b="1" dirty="0" smtClean="0"/>
            </a:br>
            <a:r>
              <a:rPr lang="tr-TR" b="1" dirty="0" smtClean="0"/>
              <a:t>Kamu tüzel kişileri ile kamuya yararlı dernek ve vakıflara yapılan ölüme bağlı tasarruflar ve </a:t>
            </a:r>
            <a:r>
              <a:rPr lang="tr-TR" b="1" dirty="0" err="1" smtClean="0"/>
              <a:t>sağlararası</a:t>
            </a:r>
            <a:r>
              <a:rPr lang="tr-TR" b="1" dirty="0" smtClean="0"/>
              <a:t> kazandırmalar en son sırada tenkis edilir.</a:t>
            </a:r>
            <a:endParaRPr lang="tr-TR" dirty="0" smtClean="0"/>
          </a:p>
          <a:p>
            <a:pPr algn="just"/>
            <a:endParaRPr lang="tr-TR" dirty="0" smtClean="0"/>
          </a:p>
          <a:p>
            <a:pPr algn="just"/>
            <a:r>
              <a:rPr lang="tr-TR" dirty="0" smtClean="0"/>
              <a:t>Yasa hükmü emredici olup </a:t>
            </a:r>
            <a:r>
              <a:rPr lang="tr-TR" dirty="0" err="1" smtClean="0"/>
              <a:t>mirasbırakan</a:t>
            </a:r>
            <a:r>
              <a:rPr lang="tr-TR" dirty="0" smtClean="0"/>
              <a:t> yapacağı vasiyetname ile kanuni sırayı değiştiremez.</a:t>
            </a:r>
            <a:endParaRPr lang="tr-TR" b="1" dirty="0" smtClean="0"/>
          </a:p>
          <a:p>
            <a:pPr algn="just"/>
            <a:r>
              <a:rPr lang="tr-TR" dirty="0" smtClean="0"/>
              <a:t>Tenkis davası açıldıktan sonra tenkisin nasıl yapılacağı kanunda belirlenmiştir. Buna göre tenkis, saklı pay tamamlanıncaya kadar; önce ölüme bağlı tasarruflardan, bu yetmezse en yeni tarihliden en eskisine doğru geriye gidilmek üzere sağlar arası kazandırmalardan yapılır. Ancak burada bazı kazandırmaların tenkisinin en son yapılacağı belirlenmiştir. Tüzel kişiler ile kamuya yararlı dernek ve vakıflara yapılan ölüme bağlı tasarruflar ile sağlar arası kazandırmalar en son sırada tenkis edilir.</a:t>
            </a:r>
            <a:endParaRPr lang="tr-TR" b="1" dirty="0" smtClean="0"/>
          </a:p>
          <a:p>
            <a:pPr algn="just"/>
            <a:endParaRPr lang="tr-T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TENKİSE TABİ TASARRUFLAR</a:t>
            </a:r>
            <a:r>
              <a:rPr lang="tr-TR" dirty="0" smtClean="0"/>
              <a:t/>
            </a:r>
            <a:br>
              <a:rPr lang="tr-TR" dirty="0" smtClean="0"/>
            </a:br>
            <a:endParaRPr lang="tr-TR" dirty="0"/>
          </a:p>
        </p:txBody>
      </p:sp>
      <p:sp>
        <p:nvSpPr>
          <p:cNvPr id="3" name="2 İçerik Yer Tutucusu"/>
          <p:cNvSpPr>
            <a:spLocks noGrp="1"/>
          </p:cNvSpPr>
          <p:nvPr>
            <p:ph idx="1"/>
          </p:nvPr>
        </p:nvSpPr>
        <p:spPr>
          <a:xfrm>
            <a:off x="457200" y="1484784"/>
            <a:ext cx="8229600" cy="4839816"/>
          </a:xfrm>
        </p:spPr>
        <p:txBody>
          <a:bodyPr>
            <a:normAutofit fontScale="77500" lnSpcReduction="20000"/>
          </a:bodyPr>
          <a:lstStyle/>
          <a:p>
            <a:endParaRPr lang="tr-TR" dirty="0" smtClean="0"/>
          </a:p>
          <a:p>
            <a:r>
              <a:rPr lang="tr-TR" dirty="0" smtClean="0"/>
              <a:t>Tenkis Davasının konusu, </a:t>
            </a:r>
            <a:r>
              <a:rPr lang="tr-TR" dirty="0" err="1" smtClean="0"/>
              <a:t>Mirasbırakan</a:t>
            </a:r>
            <a:r>
              <a:rPr lang="tr-TR" dirty="0" smtClean="0"/>
              <a:t> tarafından yapılan ve tasarruf oranını aşan , saklı payları ihlal eden karşılıksız kazandırıcı işlemlerdir.Tenkis hukuken geçerli tasarruflar için söz konusudur.Tasarruf hukuken geçerli değilse, mirasçılar bu tasarrufun tenkisini değil, butlanını ileri sürerek tasarruf konusunun tamamının terekeye dahi edilmesini sağlayabilir. </a:t>
            </a:r>
            <a:r>
              <a:rPr lang="tr-TR" b="1" dirty="0" smtClean="0"/>
              <a:t> </a:t>
            </a:r>
            <a:endParaRPr lang="tr-TR" dirty="0" smtClean="0"/>
          </a:p>
          <a:p>
            <a:r>
              <a:rPr lang="tr-TR" b="1" dirty="0" smtClean="0"/>
              <a:t>Tenkis Talebi, saklı payı zedeleyen ölüme bağlı tasarrufların tümü ile bazı şartların gerçekleşmesi halinde sağlar arası tasarruflarda ileri sürülebilir.</a:t>
            </a:r>
            <a:endParaRPr lang="tr-TR" dirty="0" smtClean="0"/>
          </a:p>
          <a:p>
            <a:r>
              <a:rPr lang="tr-TR" dirty="0" smtClean="0"/>
              <a:t>Ölüme bağlı tasarrufların tenkisi için tek şart, saklı payı zedelemeleridir.Buna karşılık saklı payı zedelese de her </a:t>
            </a:r>
            <a:r>
              <a:rPr lang="tr-TR" dirty="0" err="1" smtClean="0"/>
              <a:t>sağlararası</a:t>
            </a:r>
            <a:r>
              <a:rPr lang="tr-TR" dirty="0" smtClean="0"/>
              <a:t> tasarruf tenkise tabi tutulmaz.</a:t>
            </a:r>
          </a:p>
          <a:p>
            <a:r>
              <a:rPr lang="tr-TR" dirty="0" err="1" smtClean="0"/>
              <a:t>Sağlararası</a:t>
            </a:r>
            <a:r>
              <a:rPr lang="tr-TR" dirty="0" smtClean="0"/>
              <a:t> tasarruflar ancak TMK.565 VE 567.maddedeki koşulların gerçekleşmesi halinde tenkise tabi tutulur. Tenkise tabi olarak kanunda düzenlenen tasarrufların dışındaki </a:t>
            </a:r>
            <a:r>
              <a:rPr lang="tr-TR" dirty="0" err="1" smtClean="0"/>
              <a:t>sağlararası</a:t>
            </a:r>
            <a:r>
              <a:rPr lang="tr-TR" dirty="0" smtClean="0"/>
              <a:t> tasarruflar bedelsiz olsalar dahi tenkise tabi tutulamazlar</a:t>
            </a:r>
            <a:endParaRPr lang="tr-TR" dirty="0"/>
          </a:p>
        </p:txBody>
      </p:sp>
      <p:sp>
        <p:nvSpPr>
          <p:cNvPr id="2049" name="Rectangle 1"/>
          <p:cNvSpPr>
            <a:spLocks noChangeArrowheads="1"/>
          </p:cNvSpPr>
          <p:nvPr/>
        </p:nvSpPr>
        <p:spPr bwMode="auto">
          <a:xfrm>
            <a:off x="0" y="43934"/>
            <a:ext cx="184731" cy="369332"/>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980728"/>
            <a:ext cx="8229600" cy="5472608"/>
          </a:xfrm>
        </p:spPr>
        <p:txBody>
          <a:bodyPr>
            <a:normAutofit fontScale="62500" lnSpcReduction="20000"/>
          </a:bodyPr>
          <a:lstStyle/>
          <a:p>
            <a:pPr algn="just">
              <a:buNone/>
            </a:pPr>
            <a:r>
              <a:rPr lang="tr-TR" b="1" dirty="0" smtClean="0"/>
              <a:t>MADDE 565</a:t>
            </a:r>
          </a:p>
          <a:p>
            <a:pPr algn="just">
              <a:buNone/>
            </a:pPr>
            <a:r>
              <a:rPr lang="tr-TR" b="1" dirty="0" err="1" smtClean="0"/>
              <a:t>Sağlararası</a:t>
            </a:r>
            <a:r>
              <a:rPr lang="tr-TR" b="1" dirty="0" smtClean="0"/>
              <a:t> kazandırmalar</a:t>
            </a:r>
          </a:p>
          <a:p>
            <a:pPr algn="just">
              <a:buNone/>
            </a:pPr>
            <a:r>
              <a:rPr lang="tr-TR" b="1" dirty="0" smtClean="0"/>
              <a:t>a. Tenkise tâbi kazandırmalar</a:t>
            </a:r>
            <a:endParaRPr lang="tr-TR" dirty="0" smtClean="0"/>
          </a:p>
          <a:p>
            <a:pPr algn="just">
              <a:buNone/>
            </a:pPr>
            <a:r>
              <a:rPr lang="tr-TR" b="1" dirty="0" smtClean="0"/>
              <a:t>Aşağıdaki karşılıksız kazandırmalar, ölüme bağlı tasarruflar gibi tenkise tabidir:</a:t>
            </a:r>
            <a:br>
              <a:rPr lang="tr-TR" b="1" dirty="0" smtClean="0"/>
            </a:br>
            <a:r>
              <a:rPr lang="tr-TR" b="1" dirty="0" smtClean="0"/>
              <a:t/>
            </a:r>
            <a:br>
              <a:rPr lang="tr-TR" b="1" dirty="0" smtClean="0"/>
            </a:br>
            <a:r>
              <a:rPr lang="tr-TR" b="1" dirty="0" smtClean="0"/>
              <a:t>1. </a:t>
            </a:r>
            <a:r>
              <a:rPr lang="tr-TR" b="1" dirty="0" err="1" smtClean="0"/>
              <a:t>Mirasbırakanın</a:t>
            </a:r>
            <a:r>
              <a:rPr lang="tr-TR" b="1" dirty="0" smtClean="0"/>
              <a:t>, mirasçılık sıfatını kaybeden yasal mirasçıya miras payına mahsuben yapmış olduğu </a:t>
            </a:r>
            <a:r>
              <a:rPr lang="tr-TR" b="1" dirty="0" err="1" smtClean="0"/>
              <a:t>sağlararası</a:t>
            </a:r>
            <a:r>
              <a:rPr lang="tr-TR" b="1" dirty="0" smtClean="0"/>
              <a:t> kazandırmalar,geri verilmemek kaydıyla altsoyuna malvarlığı devri veya borçtan kurtarma yoluyla yaptığı kazandırmalar ya da alışılmışın dışında verilen çeyiz ve kuruluş sermayesi,</a:t>
            </a:r>
            <a:br>
              <a:rPr lang="tr-TR" b="1" dirty="0" smtClean="0"/>
            </a:br>
            <a:r>
              <a:rPr lang="tr-TR" b="1" dirty="0" smtClean="0"/>
              <a:t/>
            </a:r>
            <a:br>
              <a:rPr lang="tr-TR" b="1" dirty="0" smtClean="0"/>
            </a:br>
            <a:r>
              <a:rPr lang="tr-TR" b="1" dirty="0" smtClean="0"/>
              <a:t>2. Miras haklarının ölümden önce tasfiyesi maksadıyla yapılan kazandırmalar,</a:t>
            </a:r>
            <a:br>
              <a:rPr lang="tr-TR" b="1" dirty="0" smtClean="0"/>
            </a:br>
            <a:r>
              <a:rPr lang="tr-TR" b="1" dirty="0" smtClean="0"/>
              <a:t/>
            </a:r>
            <a:br>
              <a:rPr lang="tr-TR" b="1" dirty="0" smtClean="0"/>
            </a:br>
            <a:r>
              <a:rPr lang="tr-TR" b="1" dirty="0" smtClean="0"/>
              <a:t>3. </a:t>
            </a:r>
            <a:r>
              <a:rPr lang="tr-TR" b="1" dirty="0" err="1" smtClean="0"/>
              <a:t>Mirasbırakanın</a:t>
            </a:r>
            <a:r>
              <a:rPr lang="tr-TR" b="1" dirty="0" smtClean="0"/>
              <a:t> serbestçe dönme hakkını saklı tutarak yaptığı bağışlamalar ve ölümünden önceki bir yıl içinde adet üzere verilen hediyeler dışında yapmış olduğu bağışlamalar,</a:t>
            </a:r>
            <a:br>
              <a:rPr lang="tr-TR" b="1" dirty="0" smtClean="0"/>
            </a:br>
            <a:r>
              <a:rPr lang="tr-TR" b="1" dirty="0" smtClean="0"/>
              <a:t/>
            </a:r>
            <a:br>
              <a:rPr lang="tr-TR" b="1" dirty="0" smtClean="0"/>
            </a:br>
            <a:r>
              <a:rPr lang="tr-TR" b="1" dirty="0" smtClean="0"/>
              <a:t>4. </a:t>
            </a:r>
            <a:r>
              <a:rPr lang="tr-TR" b="1" dirty="0" err="1" smtClean="0"/>
              <a:t>Mirasbırakanın</a:t>
            </a:r>
            <a:r>
              <a:rPr lang="tr-TR" b="1" dirty="0" smtClean="0"/>
              <a:t> saklı pay kurallarını etkisiz kılmak amacıyla yaptığı açık olan kazandırmalar.</a:t>
            </a:r>
          </a:p>
          <a:p>
            <a:pPr algn="just"/>
            <a:endParaRPr lang="tr-TR" dirty="0" smtClean="0"/>
          </a:p>
          <a:p>
            <a:pPr algn="just">
              <a:buNone/>
            </a:pPr>
            <a:r>
              <a:rPr lang="tr-TR" b="1" dirty="0" smtClean="0"/>
              <a:t>MADDE 567</a:t>
            </a:r>
          </a:p>
          <a:p>
            <a:pPr algn="just">
              <a:buNone/>
            </a:pPr>
            <a:r>
              <a:rPr lang="tr-TR" b="1" dirty="0" smtClean="0"/>
              <a:t>     </a:t>
            </a:r>
            <a:r>
              <a:rPr lang="tr-TR" b="1" dirty="0" err="1" smtClean="0"/>
              <a:t>Mirasbırakanın</a:t>
            </a:r>
            <a:r>
              <a:rPr lang="tr-TR" b="1" dirty="0" smtClean="0"/>
              <a:t> kendi ölümünde ödenmek üzere üçüncü kişi lehine hayat sigortası yaptığı veya böyle bir kişiyi </a:t>
            </a:r>
            <a:r>
              <a:rPr lang="tr-TR" b="1" dirty="0" err="1" smtClean="0"/>
              <a:t>lehdar</a:t>
            </a:r>
            <a:r>
              <a:rPr lang="tr-TR" b="1" dirty="0" smtClean="0"/>
              <a:t> olarak sonra belirlediği ya da sigortacıya karşı olan istem hakkını </a:t>
            </a:r>
            <a:r>
              <a:rPr lang="tr-TR" b="1" dirty="0" err="1" smtClean="0"/>
              <a:t>sağlararası</a:t>
            </a:r>
            <a:r>
              <a:rPr lang="tr-TR" b="1" dirty="0" smtClean="0"/>
              <a:t> veya ölüme bağlı tasarrufla karşılıksız olarak üçüncü kişiye devrettiği hallerde, sigorta alacağının </a:t>
            </a:r>
            <a:r>
              <a:rPr lang="tr-TR" b="1" dirty="0" err="1" smtClean="0"/>
              <a:t>mirasbırakanın</a:t>
            </a:r>
            <a:r>
              <a:rPr lang="tr-TR" b="1" dirty="0" smtClean="0"/>
              <a:t> ölümü zamanındaki </a:t>
            </a:r>
            <a:r>
              <a:rPr lang="tr-TR" b="1" dirty="0" err="1" smtClean="0"/>
              <a:t>satınalma</a:t>
            </a:r>
            <a:r>
              <a:rPr lang="tr-TR" b="1" dirty="0" smtClean="0"/>
              <a:t> değeri tenkise tabi olur.</a:t>
            </a:r>
            <a:endParaRPr lang="tr-TR" dirty="0" smtClean="0"/>
          </a:p>
          <a:p>
            <a:pPr algn="just"/>
            <a:endParaRPr lang="tr-TR"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800" b="1" dirty="0" smtClean="0"/>
              <a:t>Ölüme bağlı kazandırmaların tenkisi </a:t>
            </a:r>
            <a:r>
              <a:rPr lang="tr-TR" sz="3800" dirty="0" smtClean="0"/>
              <a:t/>
            </a:r>
            <a:br>
              <a:rPr lang="tr-TR" sz="3800" dirty="0" smtClean="0"/>
            </a:br>
            <a:endParaRPr lang="tr-TR" sz="3800" dirty="0"/>
          </a:p>
        </p:txBody>
      </p:sp>
      <p:sp>
        <p:nvSpPr>
          <p:cNvPr id="3" name="2 İçerik Yer Tutucusu"/>
          <p:cNvSpPr>
            <a:spLocks noGrp="1"/>
          </p:cNvSpPr>
          <p:nvPr>
            <p:ph idx="1"/>
          </p:nvPr>
        </p:nvSpPr>
        <p:spPr/>
        <p:txBody>
          <a:bodyPr>
            <a:normAutofit lnSpcReduction="10000"/>
          </a:bodyPr>
          <a:lstStyle/>
          <a:p>
            <a:r>
              <a:rPr lang="tr-TR" dirty="0" smtClean="0"/>
              <a:t>Miras bırakanın yaptığı birden fazla ölüme bağlı kazandırma varsa ve tenkisi gerekli miktar bu ölüme bağlı kazandırmaların toplamından daha azsa , ölüme bağlı kazandırmalar arasında tenkisin nasıl paylaştırılacağı sorunu çıkacaktır.</a:t>
            </a:r>
          </a:p>
          <a:p>
            <a:r>
              <a:rPr lang="tr-TR" dirty="0" err="1" smtClean="0"/>
              <a:t>Mirasbırakan</a:t>
            </a:r>
            <a:r>
              <a:rPr lang="tr-TR" dirty="0" smtClean="0"/>
              <a:t> yaptığı tasarrufların bazısının öncelikle tenkis edilmesini öngörmüş ise buna uyulması gerekir. TMK.563/1</a:t>
            </a:r>
          </a:p>
          <a:p>
            <a:r>
              <a:rPr lang="tr-TR" dirty="0" err="1" smtClean="0"/>
              <a:t>Mirasbırakanın</a:t>
            </a:r>
            <a:r>
              <a:rPr lang="tr-TR" dirty="0" smtClean="0"/>
              <a:t> tenkiste önce ele alınmasını istediği kazandırmalar tamamen tenkis edilmeden arka sıradaki kazandırmaya dokunulmaz.</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1859340"/>
            <a:ext cx="7488832" cy="3416320"/>
          </a:xfrm>
          <a:prstGeom prst="rect">
            <a:avLst/>
          </a:prstGeom>
        </p:spPr>
        <p:txBody>
          <a:bodyPr wrap="square">
            <a:spAutoFit/>
          </a:bodyPr>
          <a:lstStyle/>
          <a:p>
            <a:pPr lvl="0"/>
            <a:r>
              <a:rPr lang="tr-TR" sz="2400" dirty="0">
                <a:solidFill>
                  <a:srgbClr val="FF0000"/>
                </a:solidFill>
              </a:rPr>
              <a:t>04.10.1926 ile 23.11.1990 tarihleri arasında</a:t>
            </a:r>
            <a:r>
              <a:rPr lang="tr-TR" sz="2400" dirty="0">
                <a:solidFill>
                  <a:prstClr val="black"/>
                </a:solidFill>
              </a:rPr>
              <a:t> ki ölümlerde 743 sayılı Türk Kanunu Medenisi hükümleri</a:t>
            </a:r>
          </a:p>
          <a:p>
            <a:pPr lvl="0"/>
            <a:r>
              <a:rPr lang="tr-TR" sz="2400" dirty="0">
                <a:solidFill>
                  <a:prstClr val="black"/>
                </a:solidFill>
              </a:rPr>
              <a:t> </a:t>
            </a:r>
          </a:p>
          <a:p>
            <a:pPr lvl="0"/>
            <a:r>
              <a:rPr lang="tr-TR" sz="2400" dirty="0">
                <a:solidFill>
                  <a:srgbClr val="FF0000"/>
                </a:solidFill>
              </a:rPr>
              <a:t>23.11.1990 ile 01.01.2002 tarihleri arasında </a:t>
            </a:r>
            <a:r>
              <a:rPr lang="tr-TR" sz="2400" dirty="0">
                <a:solidFill>
                  <a:prstClr val="black"/>
                </a:solidFill>
              </a:rPr>
              <a:t>ki ölümlerde 3678 sayılı kanunla değişikliğe uğramış 743 sayılı Türk Kanunu Medenisi hükümleri</a:t>
            </a:r>
          </a:p>
          <a:p>
            <a:pPr lvl="0"/>
            <a:r>
              <a:rPr lang="tr-TR" sz="2400" dirty="0">
                <a:solidFill>
                  <a:prstClr val="black"/>
                </a:solidFill>
              </a:rPr>
              <a:t> </a:t>
            </a:r>
          </a:p>
          <a:p>
            <a:pPr lvl="0"/>
            <a:r>
              <a:rPr lang="tr-TR" sz="2400" dirty="0">
                <a:solidFill>
                  <a:srgbClr val="FF0000"/>
                </a:solidFill>
              </a:rPr>
              <a:t>01.01.2002 tarihinden sonra </a:t>
            </a:r>
            <a:r>
              <a:rPr lang="tr-TR" sz="2400" dirty="0">
                <a:solidFill>
                  <a:prstClr val="black"/>
                </a:solidFill>
              </a:rPr>
              <a:t>ki ölümlerde 4721 Sayılı Türk Medeni Kanunu hükümleri </a:t>
            </a:r>
          </a:p>
        </p:txBody>
      </p:sp>
    </p:spTree>
    <p:extLst>
      <p:ext uri="{BB962C8B-B14F-4D97-AF65-F5344CB8AC3E}">
        <p14:creationId xmlns:p14="http://schemas.microsoft.com/office/powerpoint/2010/main" val="222440968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96752"/>
            <a:ext cx="8003232" cy="5127848"/>
          </a:xfrm>
        </p:spPr>
        <p:txBody>
          <a:bodyPr>
            <a:normAutofit fontScale="62500" lnSpcReduction="20000"/>
          </a:bodyPr>
          <a:lstStyle/>
          <a:p>
            <a:pPr algn="just">
              <a:buNone/>
            </a:pPr>
            <a:r>
              <a:rPr lang="tr-TR" b="1" dirty="0" smtClean="0"/>
              <a:t>Saklı paylı mirasçılara yapılan kazandırmalar bakımından.</a:t>
            </a:r>
            <a:endParaRPr lang="tr-TR" dirty="0" smtClean="0"/>
          </a:p>
          <a:p>
            <a:pPr algn="just">
              <a:buNone/>
            </a:pPr>
            <a:r>
              <a:rPr lang="tr-TR" dirty="0" smtClean="0"/>
              <a:t>Tasarruf oranına tecavüz eden ölüme bağlı kazandırmaların bazı saklı paylı mirasçılara yapılması hâlinde bunların tenkis oranları, MK 561 hükmünde özel olarak düzenlenmiştir. </a:t>
            </a:r>
          </a:p>
          <a:p>
            <a:pPr algn="just">
              <a:buNone/>
            </a:pPr>
            <a:r>
              <a:rPr lang="tr-TR" b="1" dirty="0" smtClean="0"/>
              <a:t>MADDE 561</a:t>
            </a:r>
            <a:endParaRPr lang="tr-TR" dirty="0" smtClean="0"/>
          </a:p>
          <a:p>
            <a:pPr algn="just">
              <a:buNone/>
            </a:pPr>
            <a:r>
              <a:rPr lang="tr-TR" b="1" dirty="0" smtClean="0"/>
              <a:t>Saklı paylı mirasçılar lehine kazandırmalar</a:t>
            </a:r>
            <a:endParaRPr lang="tr-TR" dirty="0" smtClean="0"/>
          </a:p>
          <a:p>
            <a:pPr algn="just">
              <a:buNone/>
            </a:pPr>
            <a:r>
              <a:rPr lang="tr-TR" b="1" dirty="0" smtClean="0"/>
              <a:t>Saklı pay sahibi mirasçılara ölüme bağlı tasarrufla yapılan ve tasarruf edilebilir kısmı aşan kazandırmaların onların saklı paylarını aşan kısmı orantılı olarak tenkise tabi olur. Tenkise tabi birden fazla ölüme bağlı tasarrufun bulunması halinde, saklı pay sahibi mirasçıya yapılan kazandırmanın saklı payı aşan kısmı ile saklı pay sahibi olmayan kimselere yapılan kazandırmalar orantılı olarak tenkis edilir.</a:t>
            </a:r>
            <a:endParaRPr lang="tr-TR" dirty="0" smtClean="0"/>
          </a:p>
          <a:p>
            <a:pPr algn="just">
              <a:buNone/>
            </a:pPr>
            <a:r>
              <a:rPr lang="tr-TR" dirty="0" smtClean="0"/>
              <a:t> </a:t>
            </a:r>
          </a:p>
          <a:p>
            <a:pPr algn="just">
              <a:buNone/>
            </a:pPr>
            <a:r>
              <a:rPr lang="tr-TR" dirty="0" smtClean="0"/>
              <a:t>Bu hükme göre, birden fazla saklı paylı mirasçıya yapılan ölüme bağlı kazandırmalar, her biri lehine kazandırmanın saklı payını aşan miktarların birbirine oranına göre tenkis edilecektir. Yasa koyucu, saklı paylı mirasçılara yapılan ölüme bağlı kazandırmalar tenkis edilirken, tenkisin bu kazandırmaların birbirine oranının değil, her birinin saklı payından ne kadar fazla kazandırma almışsa bu miktarların birbirine oranının esas alınmasını istemiştir. Bu istisnanın sebebi, miras bırakanın saklı paylı mirasçılarına saklı paylarını zaten sağlamak zorunda olmasıdır. Bu özellik gözden kaçırılmamak şartıyla, tenkis miktarının hesabı yukarıda belirttiğimiz normal durumdaki gibidir.</a:t>
            </a:r>
          </a:p>
          <a:p>
            <a:endParaRPr lang="tr-T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980728"/>
            <a:ext cx="8229600" cy="866360"/>
          </a:xfrm>
        </p:spPr>
        <p:txBody>
          <a:bodyPr>
            <a:noAutofit/>
          </a:bodyPr>
          <a:lstStyle/>
          <a:p>
            <a:pPr algn="ct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smtClean="0"/>
              <a:t/>
            </a:r>
            <a:br>
              <a:rPr lang="tr-TR" sz="3800" b="1" dirty="0" smtClean="0"/>
            </a:br>
            <a:r>
              <a:rPr lang="tr-TR" sz="3800" b="1" dirty="0" err="1" smtClean="0"/>
              <a:t>Sağlararası</a:t>
            </a:r>
            <a:r>
              <a:rPr lang="tr-TR" sz="3800" b="1" dirty="0" smtClean="0"/>
              <a:t> Kazandırmaların Tenkisi</a:t>
            </a:r>
            <a:r>
              <a:rPr lang="tr-TR" sz="3800" dirty="0" smtClean="0"/>
              <a:t/>
            </a:r>
            <a:br>
              <a:rPr lang="tr-TR" sz="3800" dirty="0" smtClean="0"/>
            </a:br>
            <a:endParaRPr lang="tr-TR" sz="3800" dirty="0"/>
          </a:p>
        </p:txBody>
      </p:sp>
      <p:sp>
        <p:nvSpPr>
          <p:cNvPr id="3" name="2 İçerik Yer Tutucusu"/>
          <p:cNvSpPr>
            <a:spLocks noGrp="1"/>
          </p:cNvSpPr>
          <p:nvPr>
            <p:ph idx="1"/>
          </p:nvPr>
        </p:nvSpPr>
        <p:spPr/>
        <p:txBody>
          <a:bodyPr>
            <a:normAutofit lnSpcReduction="10000"/>
          </a:bodyPr>
          <a:lstStyle/>
          <a:p>
            <a:pPr algn="just">
              <a:buNone/>
            </a:pPr>
            <a:r>
              <a:rPr lang="tr-TR" sz="2000" dirty="0" err="1" smtClean="0"/>
              <a:t>Mirasbırakanın</a:t>
            </a:r>
            <a:r>
              <a:rPr lang="tr-TR" sz="2000" dirty="0" smtClean="0"/>
              <a:t> ölüme bağlı kazandırmada bulunmadığı veya yaptığı  ölüme bağlı kazandırmaların tümünün tamamen tenkisine rağmen hâlâ tenkisi gereken bir miktar kaldığı durumlarda, daha önce belirttiğimiz</a:t>
            </a:r>
            <a:r>
              <a:rPr lang="tr-TR" sz="2000" baseline="30000" dirty="0" smtClean="0"/>
              <a:t> </a:t>
            </a:r>
            <a:r>
              <a:rPr lang="tr-TR" sz="2000" dirty="0" smtClean="0"/>
              <a:t>bazı </a:t>
            </a:r>
            <a:r>
              <a:rPr lang="tr-TR" sz="2000" dirty="0" err="1" smtClean="0"/>
              <a:t>sağlararası</a:t>
            </a:r>
            <a:r>
              <a:rPr lang="tr-TR" sz="2000" dirty="0" smtClean="0"/>
              <a:t> kazandırmalar da tenkise tâbi olacaktır. Bunların arasında tenkis orantı esasına göre değil, tarih sırasına göre yapılacaktır. </a:t>
            </a:r>
          </a:p>
          <a:p>
            <a:pPr algn="just">
              <a:buNone/>
            </a:pPr>
            <a:r>
              <a:rPr lang="tr-TR" sz="2000" dirty="0" smtClean="0"/>
              <a:t>MK 570 hükmüne göre, tenkise tabi birden fazla </a:t>
            </a:r>
            <a:r>
              <a:rPr lang="tr-TR" sz="2000" dirty="0" err="1" smtClean="0"/>
              <a:t>sağlararası</a:t>
            </a:r>
            <a:r>
              <a:rPr lang="tr-TR" sz="2000" dirty="0" smtClean="0"/>
              <a:t> kazandırma bulunup bunların tamamen tenkisi gerekmiyorsa, yapıldıkları an bakımından en son tarihliden başlamak eskiye doğru sırayla tenkis edileceklerdir. </a:t>
            </a:r>
            <a:r>
              <a:rPr lang="tr-TR" sz="2000" dirty="0" err="1" smtClean="0"/>
              <a:t>Yasakoyucu</a:t>
            </a:r>
            <a:r>
              <a:rPr lang="tr-TR" sz="2000" dirty="0" smtClean="0"/>
              <a:t>, </a:t>
            </a:r>
            <a:r>
              <a:rPr lang="tr-TR" sz="2000" dirty="0" err="1" smtClean="0"/>
              <a:t>mirasbırakanın</a:t>
            </a:r>
            <a:r>
              <a:rPr lang="tr-TR" sz="2000" dirty="0" smtClean="0"/>
              <a:t> ölümüne daha yakın tarihli kazandırmanın eskiye oranla öncelikle gözden çıkarılmasını kabul etmiştir</a:t>
            </a:r>
          </a:p>
          <a:p>
            <a:pPr algn="just">
              <a:buNone/>
            </a:pPr>
            <a:r>
              <a:rPr lang="tr-TR" sz="2000" dirty="0" smtClean="0">
                <a:hlinkClick r:id="rId2" action="ppaction://hlinkfile"/>
              </a:rPr>
              <a:t>TENKİS MÜTALAA.</a:t>
            </a:r>
            <a:r>
              <a:rPr lang="tr-TR" sz="2000" dirty="0" err="1" smtClean="0">
                <a:hlinkClick r:id="rId2" action="ppaction://hlinkfile"/>
              </a:rPr>
              <a:t>doc</a:t>
            </a:r>
            <a:endParaRPr lang="tr-TR" sz="2000" dirty="0" smtClean="0"/>
          </a:p>
          <a:p>
            <a:pPr algn="just">
              <a:buNone/>
            </a:pPr>
            <a:r>
              <a:rPr lang="tr-TR" sz="2000" dirty="0" smtClean="0">
                <a:hlinkClick r:id="rId3" action="ppaction://hlinkfile"/>
              </a:rPr>
              <a:t>Tenkis ÖN VE SON rapor örnekleri KIZILAY.</a:t>
            </a:r>
            <a:r>
              <a:rPr lang="tr-TR" sz="2000" dirty="0" err="1" smtClean="0">
                <a:hlinkClick r:id="rId3" action="ppaction://hlinkfile"/>
              </a:rPr>
              <a:t>doc</a:t>
            </a:r>
            <a:endParaRPr lang="tr-TR" sz="2000" dirty="0" smtClean="0"/>
          </a:p>
          <a:p>
            <a:endParaRPr lang="tr-TR"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DENKLEŞTİRME </a:t>
            </a:r>
            <a:br>
              <a:rPr lang="tr-TR" b="1" dirty="0" smtClean="0"/>
            </a:br>
            <a:endParaRPr lang="tr-TR" b="1" dirty="0"/>
          </a:p>
        </p:txBody>
      </p:sp>
      <p:sp>
        <p:nvSpPr>
          <p:cNvPr id="3" name="2 İçerik Yer Tutucusu"/>
          <p:cNvSpPr>
            <a:spLocks noGrp="1"/>
          </p:cNvSpPr>
          <p:nvPr>
            <p:ph idx="1"/>
          </p:nvPr>
        </p:nvSpPr>
        <p:spPr>
          <a:xfrm>
            <a:off x="457200" y="1484784"/>
            <a:ext cx="8229600" cy="4839816"/>
          </a:xfrm>
        </p:spPr>
        <p:txBody>
          <a:bodyPr>
            <a:normAutofit fontScale="70000" lnSpcReduction="20000"/>
          </a:bodyPr>
          <a:lstStyle/>
          <a:p>
            <a:pPr algn="just">
              <a:buNone/>
            </a:pPr>
            <a:r>
              <a:rPr lang="tr-TR" dirty="0" smtClean="0"/>
              <a:t>    </a:t>
            </a:r>
          </a:p>
          <a:p>
            <a:pPr algn="just">
              <a:buNone/>
            </a:pPr>
            <a:r>
              <a:rPr lang="tr-TR" dirty="0" smtClean="0"/>
              <a:t>     Mirasta denkleştirme davası, tespit ve edayı amaçlaya, kanuni mirasçının </a:t>
            </a:r>
            <a:r>
              <a:rPr lang="tr-TR" dirty="0" err="1" smtClean="0"/>
              <a:t>mirasbırakanın</a:t>
            </a:r>
            <a:r>
              <a:rPr lang="tr-TR" dirty="0" smtClean="0"/>
              <a:t> sağlığında </a:t>
            </a:r>
            <a:r>
              <a:rPr lang="tr-TR" dirty="0" err="1" smtClean="0"/>
              <a:t>mirasbırakandan</a:t>
            </a:r>
            <a:r>
              <a:rPr lang="tr-TR" dirty="0" smtClean="0"/>
              <a:t> koşulsuz olarak aldığı mal ve değerlerin, kanunda düzenlenen koşulların gerçekleşmesi halinde terekeye iadesini sağlayan davadır. TMK.669-675 maddeleri arasında düzenlenmiştir.</a:t>
            </a:r>
          </a:p>
          <a:p>
            <a:pPr algn="just">
              <a:buNone/>
            </a:pPr>
            <a:r>
              <a:rPr lang="tr-TR" dirty="0" smtClean="0"/>
              <a:t> </a:t>
            </a:r>
          </a:p>
          <a:p>
            <a:pPr>
              <a:buNone/>
            </a:pPr>
            <a:r>
              <a:rPr lang="tr-TR" b="1" dirty="0" smtClean="0"/>
              <a:t>MADDE 669</a:t>
            </a:r>
          </a:p>
          <a:p>
            <a:pPr>
              <a:buNone/>
            </a:pPr>
            <a:r>
              <a:rPr lang="tr-TR" b="1" dirty="0" smtClean="0"/>
              <a:t>MİRASTA DENKLEŞTİRME</a:t>
            </a:r>
            <a:br>
              <a:rPr lang="tr-TR" b="1" dirty="0" smtClean="0"/>
            </a:br>
            <a:r>
              <a:rPr lang="tr-TR" b="1" dirty="0" smtClean="0"/>
              <a:t/>
            </a:r>
            <a:br>
              <a:rPr lang="tr-TR" b="1" dirty="0" smtClean="0"/>
            </a:br>
            <a:r>
              <a:rPr lang="tr-TR" b="1" dirty="0" smtClean="0"/>
              <a:t>A. Mirasçılar arasında</a:t>
            </a:r>
            <a:endParaRPr lang="tr-TR" dirty="0" smtClean="0"/>
          </a:p>
          <a:p>
            <a:pPr algn="just">
              <a:buNone/>
            </a:pPr>
            <a:r>
              <a:rPr lang="tr-TR" b="1" dirty="0" smtClean="0"/>
              <a:t>Yasal mirasçılar, </a:t>
            </a:r>
            <a:r>
              <a:rPr lang="tr-TR" b="1" dirty="0" err="1" smtClean="0"/>
              <a:t>mirasbırakandan</a:t>
            </a:r>
            <a:r>
              <a:rPr lang="tr-TR" b="1" dirty="0" smtClean="0"/>
              <a:t> miras paylarına mahsuben elde ettikleri </a:t>
            </a:r>
            <a:r>
              <a:rPr lang="tr-TR" b="1" dirty="0" err="1" smtClean="0"/>
              <a:t>sağlararası</a:t>
            </a:r>
            <a:r>
              <a:rPr lang="tr-TR" b="1" dirty="0" smtClean="0"/>
              <a:t> karşılıksız kazandırmaları, denkleştirmeyi sağlamak için terekeye geri vermekle birbirlerine karşı  yükümlüdürler.</a:t>
            </a:r>
          </a:p>
          <a:p>
            <a:pPr algn="just">
              <a:buNone/>
            </a:pPr>
            <a:r>
              <a:rPr lang="tr-TR" b="1" dirty="0" smtClean="0"/>
              <a:t/>
            </a:r>
            <a:br>
              <a:rPr lang="tr-TR" b="1" dirty="0" smtClean="0"/>
            </a:br>
            <a:r>
              <a:rPr lang="tr-TR" b="1" dirty="0" err="1" smtClean="0"/>
              <a:t>Mirasbırakanın</a:t>
            </a:r>
            <a:r>
              <a:rPr lang="tr-TR" b="1" dirty="0" smtClean="0"/>
              <a:t> çeyiz veya kuruluş sermayesi vermek ya da bir malvarlığını devretmek veya borçtan kurtarmak ve benzerleri gibi karşılık almaksızın altsoyuna yapmış olduğu kazandırmalar, aksi </a:t>
            </a:r>
            <a:r>
              <a:rPr lang="tr-TR" b="1" dirty="0" err="1" smtClean="0"/>
              <a:t>mirasbırakan</a:t>
            </a:r>
            <a:r>
              <a:rPr lang="tr-TR" b="1" dirty="0" smtClean="0"/>
              <a:t> tarafından açıkça belirtilmiş olmadıkça, denkleştirmeye tâbidir.</a:t>
            </a:r>
            <a:endParaRPr lang="tr-T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DENKLEŞTİRMENİN ŞARTLARI </a:t>
            </a:r>
            <a:br>
              <a:rPr lang="tr-TR" b="1" dirty="0" smtClean="0"/>
            </a:br>
            <a:endParaRPr lang="tr-TR" b="1" dirty="0"/>
          </a:p>
        </p:txBody>
      </p:sp>
      <p:sp>
        <p:nvSpPr>
          <p:cNvPr id="3" name="2 İçerik Yer Tutucusu"/>
          <p:cNvSpPr>
            <a:spLocks noGrp="1"/>
          </p:cNvSpPr>
          <p:nvPr>
            <p:ph idx="1"/>
          </p:nvPr>
        </p:nvSpPr>
        <p:spPr/>
        <p:txBody>
          <a:bodyPr>
            <a:normAutofit fontScale="92500" lnSpcReduction="20000"/>
          </a:bodyPr>
          <a:lstStyle/>
          <a:p>
            <a:pPr algn="just">
              <a:buNone/>
            </a:pPr>
            <a:r>
              <a:rPr lang="tr-TR" dirty="0" smtClean="0"/>
              <a:t>   Miras bırakanın mirasçılarına herhangi bir zamanda, herhangi bir niyetle yaptığı kazandırmanın denkleştirme işlemine tabi tutulması mümkün değildir. Denkleştirme talebine şayan bir kazandırma, bu kazandırmanın zamanı ve niteliği bazı özellikleri taşımalıdır. Buna göre denkleştirme işlemi için aşağıda sayılan şartlar bir arada bulunmalıdır:</a:t>
            </a:r>
          </a:p>
          <a:p>
            <a:pPr algn="just"/>
            <a:r>
              <a:rPr lang="tr-TR" dirty="0" smtClean="0"/>
              <a:t>Karşılıksız kazandırma olmalıdır.</a:t>
            </a:r>
          </a:p>
          <a:p>
            <a:pPr lvl="0" algn="just"/>
            <a:r>
              <a:rPr lang="tr-TR" dirty="0" smtClean="0"/>
              <a:t>Kazandırma sağlar arası olmalıdır.</a:t>
            </a:r>
          </a:p>
          <a:p>
            <a:pPr lvl="0" algn="just"/>
            <a:r>
              <a:rPr lang="tr-TR" dirty="0" smtClean="0"/>
              <a:t>Miras bırakanın mal varlığından yapılmalıdır.</a:t>
            </a:r>
          </a:p>
          <a:p>
            <a:pPr lvl="0" algn="just"/>
            <a:r>
              <a:rPr lang="tr-TR" dirty="0" smtClean="0"/>
              <a:t>Yasal mirasçıya yapılmış olmalıdır.</a:t>
            </a:r>
          </a:p>
          <a:p>
            <a:pPr lvl="0" algn="just"/>
            <a:r>
              <a:rPr lang="tr-TR" dirty="0" smtClean="0"/>
              <a:t>Mirasçının miras payına mahsuben yapılmış olmalıdır.</a:t>
            </a:r>
          </a:p>
          <a:p>
            <a:pPr algn="just">
              <a:buNone/>
            </a:pPr>
            <a:endParaRPr lang="tr-TR" dirty="0" smtClean="0"/>
          </a:p>
          <a:p>
            <a:endParaRPr lang="tr-T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r>
              <a:rPr lang="tr-TR" dirty="0" smtClean="0"/>
              <a:t>Altsoya (çocuk, torun,evlatlık)kazandırmalar </a:t>
            </a:r>
            <a:r>
              <a:rPr lang="tr-TR" u="sng" dirty="0" smtClean="0"/>
              <a:t>aksine kararlaştırılmadıkça</a:t>
            </a:r>
            <a:r>
              <a:rPr lang="tr-TR" dirty="0" smtClean="0"/>
              <a:t>, kanun gereği denkleştirmeye tabidir. Ancak miras bırakan altsoyuna yaptığı kazandırma ile bunun iade edilmesini istemiyor ise bunu açıkça beyan etmelidir (kanuni iade). Aksi halde bu kazandırma denkleştirmeye tabidir. (TMK.669/2)</a:t>
            </a:r>
          </a:p>
          <a:p>
            <a:r>
              <a:rPr lang="tr-TR" dirty="0" smtClean="0"/>
              <a:t>Buna karşılık alt soy dışındaki(2.,3.zümre ve eş) kazandırmalarda durum tersinedir. iade mükellefiyeti ancak miras bırakan tarafından açıkça beyan edilmişse vardır. Dolayısıyla miras bırakan tarafından açıkça belirtilmedikçe kanuni mirasçıların iade yükümlülüğü yoktur. (669/1)</a:t>
            </a:r>
          </a:p>
          <a:p>
            <a:r>
              <a:rPr lang="tr-TR" dirty="0" smtClean="0"/>
              <a:t> Kural iadeye tabi değil, iadesi ancak açıkça kararlaştırılırsa istenilebilir. (iradi iade). </a:t>
            </a:r>
            <a:endParaRPr lang="tr-TR"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400" b="1" dirty="0" smtClean="0"/>
              <a:t>DENKLEŞTİRME VE TENKİS ARASINDAKİ FARKLAR</a:t>
            </a:r>
            <a:br>
              <a:rPr lang="tr-TR" sz="2400" b="1" dirty="0" smtClean="0"/>
            </a:br>
            <a:endParaRPr lang="tr-TR" sz="2400" b="1" dirty="0"/>
          </a:p>
        </p:txBody>
      </p:sp>
      <p:sp>
        <p:nvSpPr>
          <p:cNvPr id="3" name="2 İçerik Yer Tutucusu"/>
          <p:cNvSpPr>
            <a:spLocks noGrp="1"/>
          </p:cNvSpPr>
          <p:nvPr>
            <p:ph idx="1"/>
          </p:nvPr>
        </p:nvSpPr>
        <p:spPr/>
        <p:txBody>
          <a:bodyPr>
            <a:normAutofit fontScale="70000" lnSpcReduction="20000"/>
          </a:bodyPr>
          <a:lstStyle/>
          <a:p>
            <a:pPr lvl="0" algn="just"/>
            <a:r>
              <a:rPr lang="tr-TR" dirty="0" smtClean="0"/>
              <a:t>Denkleştirmeye konu kazandırma tümüyle terekeye iade edilir. Tenkise tabi kazandırma ise ancak tasarruf oranını aşan kısım için söz konusudur.</a:t>
            </a:r>
          </a:p>
          <a:p>
            <a:pPr lvl="0" algn="just"/>
            <a:r>
              <a:rPr lang="tr-TR" dirty="0" smtClean="0"/>
              <a:t> Denkleştirmeye konu kazandırma sadece sağlar arası kazandırmadır. Tenkise  tabi kazandırma ise kural olarak ölüme bağlı kazandırmalar olup </a:t>
            </a:r>
            <a:r>
              <a:rPr lang="tr-TR" dirty="0" err="1" smtClean="0"/>
              <a:t>istisnaen</a:t>
            </a:r>
            <a:r>
              <a:rPr lang="tr-TR" dirty="0" smtClean="0"/>
              <a:t> sağlar arası kazandırmalar tenkis edilir.</a:t>
            </a:r>
          </a:p>
          <a:p>
            <a:pPr lvl="0" algn="just"/>
            <a:r>
              <a:rPr lang="tr-TR" dirty="0" smtClean="0"/>
              <a:t>Denkleştirme yükümlüsü de denkleştirmeyi talep hakkına sahip olan da ancak yasal mirasçılar olabilir. Oysa tenkis davası </a:t>
            </a:r>
            <a:r>
              <a:rPr lang="tr-TR" dirty="0" err="1" smtClean="0"/>
              <a:t>mirasbırakanın</a:t>
            </a:r>
            <a:r>
              <a:rPr lang="tr-TR" dirty="0" smtClean="0"/>
              <a:t> tasarruf oranını aşan kazandırma yaptığı herkese , mirasçı olmayıp sadece vasiyet alacaklısı olanlara da açılır.</a:t>
            </a:r>
          </a:p>
          <a:p>
            <a:pPr lvl="0" algn="just"/>
            <a:r>
              <a:rPr lang="tr-TR" dirty="0" smtClean="0"/>
              <a:t>Denkleştirme terekenin paylaştırılmasına ilişkin ve paylaştırma aşamasında söz konusu olur.Oysa tenkis paylaştırmadan önce veya sonra kanunu süre içerinde ileri sürülebilir.</a:t>
            </a:r>
          </a:p>
          <a:p>
            <a:pPr lvl="0" algn="just"/>
            <a:r>
              <a:rPr lang="tr-TR" dirty="0" smtClean="0"/>
              <a:t>Denkleştirme yükümünün bulunup bulunmayacağı </a:t>
            </a:r>
            <a:r>
              <a:rPr lang="tr-TR" dirty="0" err="1" smtClean="0"/>
              <a:t>mirasbırakanın</a:t>
            </a:r>
            <a:r>
              <a:rPr lang="tr-TR" dirty="0" smtClean="0"/>
              <a:t> iadesine bırakılmıştır. Kanunda Sadece belirli durumlar için(TMK.669/II, 672, irade karinesi mevcut olup aksinin ispatı mümkündür.Oysa  tenkiste miras bırakanın tenkis edilmeyeceğini öngörmesi geçersiz ve etkisizdir.</a:t>
            </a:r>
          </a:p>
          <a:p>
            <a:pPr algn="just">
              <a:buNone/>
            </a:pPr>
            <a:r>
              <a:rPr lang="tr-TR" dirty="0" smtClean="0"/>
              <a:t> </a:t>
            </a:r>
          </a:p>
          <a:p>
            <a:pPr algn="just"/>
            <a:endParaRPr lang="tr-TR"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836712"/>
            <a:ext cx="7467600" cy="1368152"/>
          </a:xfrm>
        </p:spPr>
        <p:txBody>
          <a:bodyPr>
            <a:normAutofit fontScale="90000"/>
          </a:bodyPr>
          <a:lstStyle/>
          <a:p>
            <a:r>
              <a:rPr lang="tr-TR" sz="2700" b="1" dirty="0" smtClean="0"/>
              <a:t/>
            </a:r>
            <a:br>
              <a:rPr lang="tr-TR" sz="2700" b="1" dirty="0" smtClean="0"/>
            </a:br>
            <a:r>
              <a:rPr lang="tr-TR" sz="2700" b="1" dirty="0" smtClean="0"/>
              <a:t/>
            </a:r>
            <a:br>
              <a:rPr lang="tr-TR" sz="2700" b="1" dirty="0" smtClean="0"/>
            </a:br>
            <a:r>
              <a:rPr lang="tr-TR" sz="2700" b="1" dirty="0" smtClean="0"/>
              <a:t/>
            </a:r>
            <a:br>
              <a:rPr lang="tr-TR" sz="2700" b="1" dirty="0" smtClean="0"/>
            </a:br>
            <a:r>
              <a:rPr lang="tr-TR" dirty="0" smtClean="0"/>
              <a:t/>
            </a:r>
            <a:br>
              <a:rPr lang="tr-TR" dirty="0" smtClean="0"/>
            </a:br>
            <a:r>
              <a:rPr lang="tr-TR" sz="5400" b="1" dirty="0" smtClean="0"/>
              <a:t> </a:t>
            </a:r>
            <a:br>
              <a:rPr lang="tr-TR" sz="5400" b="1" dirty="0" smtClean="0"/>
            </a:br>
            <a:r>
              <a:rPr lang="tr-TR" sz="5400" b="1" dirty="0" smtClean="0"/>
              <a:t/>
            </a:r>
            <a:br>
              <a:rPr lang="tr-TR" sz="5400" b="1" dirty="0" smtClean="0"/>
            </a:br>
            <a:r>
              <a:rPr lang="tr-TR" sz="5400" b="1" dirty="0" smtClean="0"/>
              <a:t/>
            </a:r>
            <a:br>
              <a:rPr lang="tr-TR" sz="5400" b="1" dirty="0" smtClean="0"/>
            </a:br>
            <a:r>
              <a:rPr lang="tr-TR" sz="4000" b="1" dirty="0" smtClean="0"/>
              <a:t>Denkleştirmeden Muaf Tutulan Kazandırmalar :</a:t>
            </a:r>
            <a:endParaRPr lang="tr-TR" sz="4000" dirty="0"/>
          </a:p>
        </p:txBody>
      </p:sp>
      <p:sp>
        <p:nvSpPr>
          <p:cNvPr id="3" name="2 İçerik Yer Tutucusu"/>
          <p:cNvSpPr>
            <a:spLocks noGrp="1"/>
          </p:cNvSpPr>
          <p:nvPr>
            <p:ph idx="1"/>
          </p:nvPr>
        </p:nvSpPr>
        <p:spPr/>
        <p:txBody>
          <a:bodyPr/>
          <a:lstStyle/>
          <a:p>
            <a:pPr algn="just">
              <a:buNone/>
            </a:pPr>
            <a:endParaRPr lang="tr-TR" dirty="0" smtClean="0"/>
          </a:p>
          <a:p>
            <a:pPr algn="just">
              <a:buNone/>
            </a:pPr>
            <a:r>
              <a:rPr lang="tr-TR" b="1" dirty="0" smtClean="0"/>
              <a:t>1-</a:t>
            </a:r>
            <a:r>
              <a:rPr lang="tr-TR" dirty="0" smtClean="0"/>
              <a:t>Eğitim Öğretim masrafları (md.674)</a:t>
            </a:r>
          </a:p>
          <a:p>
            <a:pPr algn="just">
              <a:buNone/>
            </a:pPr>
            <a:r>
              <a:rPr lang="tr-TR" dirty="0" smtClean="0"/>
              <a:t>2-Olağan hediyeler ve evlendirme giderleri (md.675)</a:t>
            </a:r>
          </a:p>
          <a:p>
            <a:pPr algn="just">
              <a:buNone/>
            </a:pPr>
            <a:r>
              <a:rPr lang="tr-TR" dirty="0" smtClean="0"/>
              <a:t>3-Alışılmış ölçüler içindeki çeyiz kazandırmaları </a:t>
            </a:r>
          </a:p>
          <a:p>
            <a:pPr algn="just">
              <a:buNone/>
            </a:pPr>
            <a:r>
              <a:rPr lang="tr-TR" dirty="0" smtClean="0"/>
              <a:t>    (md. 675/2)</a:t>
            </a:r>
          </a:p>
          <a:p>
            <a:pPr algn="just">
              <a:buNone/>
            </a:pPr>
            <a:r>
              <a:rPr lang="tr-TR" dirty="0" smtClean="0"/>
              <a:t>4-Miras bırakanın denkleştirme dışı tutulmasını istediği kazandırmalar </a:t>
            </a:r>
            <a:endParaRPr lang="tr-TR"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Mirasta Denkleştirme Usulü:</a:t>
            </a:r>
            <a:br>
              <a:rPr lang="tr-TR" dirty="0" smtClean="0"/>
            </a:br>
            <a:endParaRPr lang="tr-TR" dirty="0"/>
          </a:p>
        </p:txBody>
      </p:sp>
      <p:sp>
        <p:nvSpPr>
          <p:cNvPr id="3" name="2 İçerik Yer Tutucusu"/>
          <p:cNvSpPr>
            <a:spLocks noGrp="1"/>
          </p:cNvSpPr>
          <p:nvPr>
            <p:ph idx="1"/>
          </p:nvPr>
        </p:nvSpPr>
        <p:spPr/>
        <p:txBody>
          <a:bodyPr/>
          <a:lstStyle/>
          <a:p>
            <a:r>
              <a:rPr lang="tr-TR" dirty="0" smtClean="0"/>
              <a:t>TMK m. 671 gereğinde denkleştirme iki şekilde olabilir. Birincisi ya almış olduğu kazandırmayı miras ortaklığına aynen iade eder ve miras payını alır ya da almış olduğu kazandırmayı muhafaza eder ve bunun kıymeti onun miras payından indirilir. Birincisine aynen denkleştirme ikincisine mahsuben denkleştirme denilmektedir. Seçim hakkı iade mükellefine aittir. </a:t>
            </a:r>
          </a:p>
          <a:p>
            <a:endParaRPr lang="tr-TR"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10000"/>
          </a:bodyPr>
          <a:lstStyle/>
          <a:p>
            <a:pPr lvl="1"/>
            <a:r>
              <a:rPr lang="tr-TR" b="1" dirty="0" smtClean="0"/>
              <a:t>TMK.673.</a:t>
            </a:r>
            <a:r>
              <a:rPr lang="tr-TR" dirty="0" smtClean="0"/>
              <a:t>Denkleştirme ,kazandırmanın denkleştirme anındaki değerine göre yapılır.</a:t>
            </a:r>
          </a:p>
          <a:p>
            <a:pPr lvl="1">
              <a:buNone/>
            </a:pPr>
            <a:r>
              <a:rPr lang="tr-TR" dirty="0" smtClean="0"/>
              <a:t>    Yarar ve zarar ile gelir ve giderler hakkında mirasçılar arasında sebepsiz zenginleşme hükümleri uygulanır.</a:t>
            </a:r>
          </a:p>
          <a:p>
            <a:pPr lvl="1">
              <a:buNone/>
            </a:pPr>
            <a:endParaRPr lang="tr-TR" dirty="0" smtClean="0"/>
          </a:p>
          <a:p>
            <a:r>
              <a:rPr lang="tr-TR" dirty="0" smtClean="0"/>
              <a:t>Denkleştirmeye tabi mal denkleştirme yükümlüsünün kusuru olmaksızın değer azalmasına uğramışsa ya da telef olmuşsa denkleştirme yükümlüsü bundan sorumlu değildir. O sadece mirasın açıldığı sırada elinde kalanı iade borcu altındadır. </a:t>
            </a:r>
          </a:p>
          <a:p>
            <a:pPr>
              <a:buNone/>
            </a:pPr>
            <a:r>
              <a:rPr lang="tr-TR" dirty="0" smtClean="0"/>
              <a:t> </a:t>
            </a:r>
          </a:p>
          <a:p>
            <a:r>
              <a:rPr lang="tr-TR" dirty="0" smtClean="0"/>
              <a:t>Keza malın değeri artarsa denkleştirme anındaki değer esas alınacağından malın değeri artmışsa bu artışı ödemekle yükümlü olacaktır.</a:t>
            </a:r>
            <a:endParaRPr lang="tr-TR"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MİRASIN REDDİ</a:t>
            </a:r>
            <a:endParaRPr lang="en-GB" dirty="0"/>
          </a:p>
        </p:txBody>
      </p:sp>
      <p:sp>
        <p:nvSpPr>
          <p:cNvPr id="3" name="İçerik Yer Tutucusu 2"/>
          <p:cNvSpPr>
            <a:spLocks noGrp="1"/>
          </p:cNvSpPr>
          <p:nvPr>
            <p:ph idx="1"/>
          </p:nvPr>
        </p:nvSpPr>
        <p:spPr>
          <a:xfrm>
            <a:off x="1043493" y="2336179"/>
            <a:ext cx="6777317" cy="3508977"/>
          </a:xfrm>
        </p:spPr>
        <p:txBody>
          <a:bodyPr>
            <a:normAutofit fontScale="77500" lnSpcReduction="20000"/>
          </a:bodyPr>
          <a:lstStyle/>
          <a:p>
            <a:r>
              <a:rPr lang="tr-TR" b="1" dirty="0" smtClean="0"/>
              <a:t>Ret ne şekilde yapılacak?</a:t>
            </a:r>
          </a:p>
          <a:p>
            <a:pPr>
              <a:buFont typeface="Arial" panose="020B0604020202020204" pitchFamily="34" charset="0"/>
              <a:buChar char="•"/>
            </a:pPr>
            <a:r>
              <a:rPr lang="tr-TR" dirty="0" smtClean="0"/>
              <a:t> Mirasın reddi için irade açıklamasına ihtiyaç var. </a:t>
            </a:r>
          </a:p>
          <a:p>
            <a:r>
              <a:rPr lang="tr-TR" dirty="0" smtClean="0"/>
              <a:t>TMK 609/1: Mirasın reddi, mirasçılar tarafından sulh mahkemesine sözlü veya yazılı beyanla yapılır.</a:t>
            </a:r>
          </a:p>
          <a:p>
            <a:pPr>
              <a:buFont typeface="Arial" panose="020B0604020202020204" pitchFamily="34" charset="0"/>
              <a:buChar char="•"/>
            </a:pPr>
            <a:r>
              <a:rPr lang="tr-TR" dirty="0" smtClean="0"/>
              <a:t> Reddin kayıtsız ve şartsız olması gerekir: TMK 609/2</a:t>
            </a:r>
          </a:p>
          <a:p>
            <a:pPr marL="0" indent="0">
              <a:buNone/>
            </a:pPr>
            <a:r>
              <a:rPr lang="tr-TR" dirty="0" smtClean="0"/>
              <a:t>İstisnası: TMK 614/1-2: </a:t>
            </a:r>
          </a:p>
          <a:p>
            <a:pPr marL="0" indent="0">
              <a:buNone/>
            </a:pPr>
            <a:r>
              <a:rPr lang="tr-TR" dirty="0" smtClean="0"/>
              <a:t>«Mirasçılar, mirası reddederken, kendilerinden sonra gelen mirasçılardan mirası kabul edip etmeyeceklerinin sorulmasını tasfiyeden önce isteyebilirler. </a:t>
            </a:r>
          </a:p>
          <a:p>
            <a:pPr marL="0" indent="0">
              <a:buNone/>
            </a:pPr>
            <a:r>
              <a:rPr lang="tr-TR" dirty="0" smtClean="0"/>
              <a:t>Bu takdirde ret, sulh hâkimi tarafından daha sonra gelen mirasçılara bildirilir; bunlar bir ay içinde mirası kabul etmezlerse reddetmiş sayılırlar.»</a:t>
            </a:r>
            <a:endParaRPr lang="tr-TR" dirty="0"/>
          </a:p>
        </p:txBody>
      </p:sp>
    </p:spTree>
    <p:extLst>
      <p:ext uri="{BB962C8B-B14F-4D97-AF65-F5344CB8AC3E}">
        <p14:creationId xmlns:p14="http://schemas.microsoft.com/office/powerpoint/2010/main" val="3493951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0" y="-798631"/>
            <a:ext cx="9144000" cy="8848576"/>
          </a:xfrm>
          <a:prstGeom prst="rect">
            <a:avLst/>
          </a:prstGeom>
          <a:noFill/>
          <a:ln w="9525">
            <a:noFill/>
            <a:miter lim="800000"/>
            <a:headEnd/>
            <a:tailEnd/>
          </a:ln>
          <a:effectLst/>
        </p:spPr>
        <p:txBody>
          <a:bodyPr vert="horz" wrap="square" lIns="228528" tIns="45720" rIns="91440" bIns="0" numCol="1" anchor="ctr" anchorCtr="0" compatLnSpc="1">
            <a:prstTxWarp prst="textNoShape">
              <a:avLst/>
            </a:prstTxWarp>
            <a:spAutoFit/>
          </a:bodyPr>
          <a:lstStyle/>
          <a:p>
            <a:pPr lvl="0"/>
            <a:endParaRPr lang="tr-TR" sz="2400" dirty="0" smtClean="0"/>
          </a:p>
          <a:p>
            <a:pPr lvl="0"/>
            <a:endParaRPr lang="tr-TR" sz="2400" dirty="0" smtClean="0"/>
          </a:p>
          <a:p>
            <a:pPr lvl="0"/>
            <a:endParaRPr lang="tr-TR" dirty="0" smtClean="0">
              <a:latin typeface="Arial Black" pitchFamily="34" charset="0"/>
            </a:endParaRPr>
          </a:p>
          <a:p>
            <a:pPr lvl="0"/>
            <a:endParaRPr lang="tr-TR" dirty="0">
              <a:latin typeface="Arial Black" pitchFamily="34" charset="0"/>
            </a:endParaRPr>
          </a:p>
          <a:p>
            <a:pPr lvl="0"/>
            <a:endParaRPr lang="tr-TR" dirty="0" smtClean="0">
              <a:latin typeface="Arial Black" pitchFamily="34" charset="0"/>
            </a:endParaRPr>
          </a:p>
          <a:p>
            <a:pPr lvl="0"/>
            <a:endParaRPr lang="tr-TR" dirty="0">
              <a:latin typeface="Arial Black" pitchFamily="34" charset="0"/>
            </a:endParaRPr>
          </a:p>
          <a:p>
            <a:pPr lvl="0"/>
            <a:r>
              <a:rPr lang="tr-TR" dirty="0" smtClean="0">
                <a:latin typeface="Arial Black" pitchFamily="34" charset="0"/>
              </a:rPr>
              <a:t>04.10.1926 ile 23.11.1990 </a:t>
            </a:r>
            <a:r>
              <a:rPr lang="tr-TR" b="1" dirty="0" smtClean="0">
                <a:latin typeface="Arial Narrow" pitchFamily="34" charset="0"/>
              </a:rPr>
              <a:t>tarihleri arasında ki ölümlerde 17.02.1926 günlü yürürlük tarihi 04.10.1926 olan </a:t>
            </a:r>
            <a:r>
              <a:rPr lang="tr-TR" b="1" dirty="0" smtClean="0">
                <a:latin typeface="Arial Black" pitchFamily="34" charset="0"/>
              </a:rPr>
              <a:t>743 sayılı Türk Kanunu Medenisi hükümleri</a:t>
            </a:r>
          </a:p>
          <a:p>
            <a:endParaRPr lang="tr-TR" i="1" dirty="0" smtClean="0"/>
          </a:p>
          <a:p>
            <a:r>
              <a:rPr lang="tr-TR" b="1" i="1" dirty="0" smtClean="0"/>
              <a:t>Madde 439: “</a:t>
            </a:r>
            <a:r>
              <a:rPr lang="tr-TR" i="1" dirty="0" smtClean="0"/>
              <a:t>Birinci derecede mirasçılar müteveffanın fürudur. Çocuklar </a:t>
            </a:r>
            <a:r>
              <a:rPr lang="tr-TR" i="1" dirty="0" err="1" smtClean="0"/>
              <a:t>musavat</a:t>
            </a:r>
            <a:r>
              <a:rPr lang="tr-TR" i="1" dirty="0" smtClean="0"/>
              <a:t> üzere mirasçıdırlar. Müteveffadan evvel vefat etmiş çocuklar, her tabakadan </a:t>
            </a:r>
            <a:r>
              <a:rPr lang="tr-TR" i="1" dirty="0" err="1" smtClean="0"/>
              <a:t>halefiyet</a:t>
            </a:r>
            <a:r>
              <a:rPr lang="tr-TR" i="1" dirty="0" smtClean="0"/>
              <a:t> tarikiyle mirasçı olan füruları tarafından temsilci olunurlar.” </a:t>
            </a:r>
          </a:p>
          <a:p>
            <a:endParaRPr lang="tr-TR" b="1" i="1" dirty="0" smtClean="0"/>
          </a:p>
          <a:p>
            <a:r>
              <a:rPr lang="tr-TR" b="1" i="1" dirty="0" smtClean="0"/>
              <a:t>Madde 440:</a:t>
            </a:r>
            <a:r>
              <a:rPr lang="tr-TR" i="1" dirty="0" smtClean="0"/>
              <a:t> “Füru olmayan müteveffanın mirasçısı, baba ve anasıdır. Bunlar müsavat üzere mirasçıdırlar. Müteveffadan evvel vefat etmiş olan baba ve ana, her tabakada </a:t>
            </a:r>
            <a:r>
              <a:rPr lang="tr-TR" i="1" dirty="0" err="1" smtClean="0"/>
              <a:t>halefiyet</a:t>
            </a:r>
            <a:r>
              <a:rPr lang="tr-TR" i="1" dirty="0" smtClean="0"/>
              <a:t> tariki ile mirasçı olan füruları tarafından temsil olunurlar. </a:t>
            </a:r>
            <a:r>
              <a:rPr lang="tr-TR" i="1" dirty="0" smtClean="0">
                <a:solidFill>
                  <a:srgbClr val="FF0066"/>
                </a:solidFill>
              </a:rPr>
              <a:t>Bir tarafta hiç mirasçı bulunmadığı takdirde bütün miras diğer tarafın mirasçılarına intikal eder</a:t>
            </a:r>
            <a:r>
              <a:rPr lang="tr-TR" i="1" dirty="0" smtClean="0"/>
              <a:t>.”</a:t>
            </a:r>
          </a:p>
          <a:p>
            <a:r>
              <a:rPr lang="tr-TR" b="1" i="1" dirty="0" smtClean="0"/>
              <a:t>Madde 441:</a:t>
            </a:r>
            <a:r>
              <a:rPr lang="tr-TR" i="1" dirty="0" smtClean="0"/>
              <a:t> “</a:t>
            </a:r>
            <a:r>
              <a:rPr lang="tr-TR" sz="1600" i="1" dirty="0" smtClean="0"/>
              <a:t>Füru baba ve anası ve bunların füru bulunmaksızın vefat eden kimsenin mirasçısı, büyük baba ve büyük anasıdır. Bunlar müsavat üzere mirasçıdırlar. Müteveffadan evvel vefat etmiş olan büyük baba ve büyük ana, her tabakada </a:t>
            </a:r>
            <a:r>
              <a:rPr lang="tr-TR" sz="1600" i="1" dirty="0" err="1" smtClean="0"/>
              <a:t>halefiyet</a:t>
            </a:r>
            <a:r>
              <a:rPr lang="tr-TR" sz="1600" i="1" dirty="0" smtClean="0"/>
              <a:t> tariki ile mirasçı olan füruları tarafından temsil olunurlar. </a:t>
            </a:r>
            <a:endParaRPr lang="tr-TR" sz="1600" dirty="0" smtClean="0"/>
          </a:p>
          <a:p>
            <a:r>
              <a:rPr lang="tr-TR" sz="1600" i="1" dirty="0" smtClean="0"/>
              <a:t>Baba veya ana tarafından olan büyük baba veya büyük anadan biri, </a:t>
            </a:r>
            <a:r>
              <a:rPr lang="tr-TR" sz="1600" i="1" dirty="0" err="1" smtClean="0"/>
              <a:t>füruu</a:t>
            </a:r>
            <a:r>
              <a:rPr lang="tr-TR" sz="1600" i="1" dirty="0" smtClean="0"/>
              <a:t> olmaksızın vefat ettiği halde </a:t>
            </a:r>
            <a:r>
              <a:rPr lang="tr-TR" sz="1600" i="1" dirty="0" smtClean="0">
                <a:solidFill>
                  <a:srgbClr val="FF0000"/>
                </a:solidFill>
              </a:rPr>
              <a:t>hissesi aynı taraftaki mirasçılara intikal eder.</a:t>
            </a:r>
            <a:r>
              <a:rPr lang="tr-TR" sz="1600" i="1" dirty="0" smtClean="0"/>
              <a:t> </a:t>
            </a:r>
            <a:endParaRPr lang="tr-TR" sz="1600" dirty="0" smtClean="0"/>
          </a:p>
          <a:p>
            <a:r>
              <a:rPr lang="tr-TR" sz="1600" i="1" dirty="0" smtClean="0"/>
              <a:t>Baba veya ana tarafından olan büyük baba ve büyük ana, füru bırakmaksızın vefat ettikleri halde; </a:t>
            </a:r>
            <a:r>
              <a:rPr lang="tr-TR" sz="1600" i="1" dirty="0" smtClean="0">
                <a:solidFill>
                  <a:srgbClr val="FF0000"/>
                </a:solidFill>
              </a:rPr>
              <a:t>bütün miras, diğer taraftaki mirasçılara intikal eder</a:t>
            </a:r>
            <a:r>
              <a:rPr lang="tr-TR" sz="1600" i="1" dirty="0" smtClean="0"/>
              <a:t>. ”</a:t>
            </a:r>
            <a:endParaRPr lang="tr-TR" sz="1600" dirty="0" smtClean="0"/>
          </a:p>
          <a:p>
            <a:r>
              <a:rPr lang="tr-TR" i="1" dirty="0" smtClean="0"/>
              <a:t>.</a:t>
            </a:r>
          </a:p>
          <a:p>
            <a:endParaRPr lang="tr-TR" dirty="0" smtClean="0"/>
          </a:p>
          <a:p>
            <a:endParaRPr lang="tr-TR" sz="2000" i="1" dirty="0" smtClean="0"/>
          </a:p>
          <a:p>
            <a:r>
              <a:rPr lang="tr-TR" sz="2400" dirty="0" smtClean="0"/>
              <a:t> </a:t>
            </a:r>
          </a:p>
          <a:p>
            <a:pPr marL="0" marR="0" lvl="0" indent="0" algn="l" defTabSz="914400" rtl="0" eaLnBrk="0" fontAlgn="base" latinLnBrk="0" hangingPunct="0">
              <a:lnSpc>
                <a:spcPct val="100000"/>
              </a:lnSpc>
              <a:spcBef>
                <a:spcPct val="0"/>
              </a:spcBef>
              <a:spcAft>
                <a:spcPct val="0"/>
              </a:spcAft>
              <a:buClrTx/>
              <a:buSzTx/>
              <a:tabLst>
                <a:tab pos="228600" algn="l"/>
              </a:tabLst>
            </a:pPr>
            <a:endParaRPr kumimoji="0" lang="tr-TR" altLang="zh-CN"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endParaRPr kumimoji="0" lang="tr-TR" altLang="zh-CN" sz="20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MİRASIN REDDİ</a:t>
            </a:r>
            <a:endParaRPr lang="en-GB" dirty="0"/>
          </a:p>
        </p:txBody>
      </p:sp>
      <p:sp>
        <p:nvSpPr>
          <p:cNvPr id="3" name="İçerik Yer Tutucusu 2"/>
          <p:cNvSpPr>
            <a:spLocks noGrp="1"/>
          </p:cNvSpPr>
          <p:nvPr>
            <p:ph idx="1"/>
          </p:nvPr>
        </p:nvSpPr>
        <p:spPr/>
        <p:txBody>
          <a:bodyPr>
            <a:normAutofit/>
          </a:bodyPr>
          <a:lstStyle/>
          <a:p>
            <a:endParaRPr lang="tr-TR" dirty="0" smtClean="0"/>
          </a:p>
          <a:p>
            <a:pPr>
              <a:buFont typeface="Arial" panose="020B0604020202020204" pitchFamily="34" charset="0"/>
              <a:buChar char="•"/>
            </a:pPr>
            <a:r>
              <a:rPr lang="tr-TR" dirty="0"/>
              <a:t> </a:t>
            </a:r>
            <a:r>
              <a:rPr lang="tr-TR" dirty="0" smtClean="0"/>
              <a:t>Geçerli bir ret beyanı geri alınamaz, ancak irade bozukluğu söz konusu ise TBK 30 vd. hükümlerine göre iptali mümkündür.</a:t>
            </a:r>
          </a:p>
          <a:p>
            <a:pPr>
              <a:buFont typeface="Arial" panose="020B0604020202020204" pitchFamily="34" charset="0"/>
              <a:buChar char="•"/>
            </a:pPr>
            <a:r>
              <a:rPr lang="tr-TR" dirty="0" smtClean="0"/>
              <a:t> Ret kayıtsız ve şartsız olması gerektiğine göre kısmi ret mümkün mü?</a:t>
            </a:r>
          </a:p>
          <a:p>
            <a:pPr lvl="1"/>
            <a:r>
              <a:rPr lang="tr-TR" sz="1800" dirty="0" err="1" smtClean="0"/>
              <a:t>Örn</a:t>
            </a:r>
            <a:r>
              <a:rPr lang="tr-TR" sz="1800" dirty="0" smtClean="0"/>
              <a:t>: Taşınmazları kabul, taşınırları reddediyorum: Kayıtlı ret olduğundan geçersiz!</a:t>
            </a:r>
          </a:p>
          <a:p>
            <a:pPr lvl="1"/>
            <a:r>
              <a:rPr lang="tr-TR" sz="1800" dirty="0" err="1" smtClean="0"/>
              <a:t>Örn</a:t>
            </a:r>
            <a:r>
              <a:rPr lang="tr-TR" sz="1800" dirty="0" smtClean="0"/>
              <a:t>: Miras payının 1/3’ünü reddediyorum: İçeriği sınırlandırılmış olduğundan geçerli!</a:t>
            </a:r>
            <a:endParaRPr lang="en-GB" sz="1800" dirty="0"/>
          </a:p>
        </p:txBody>
      </p:sp>
    </p:spTree>
    <p:extLst>
      <p:ext uri="{BB962C8B-B14F-4D97-AF65-F5344CB8AC3E}">
        <p14:creationId xmlns:p14="http://schemas.microsoft.com/office/powerpoint/2010/main" val="343924744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MİRASIN REDDİ</a:t>
            </a:r>
            <a:endParaRPr lang="en-GB" dirty="0"/>
          </a:p>
        </p:txBody>
      </p:sp>
      <p:sp>
        <p:nvSpPr>
          <p:cNvPr id="3" name="İçerik Yer Tutucusu 2"/>
          <p:cNvSpPr>
            <a:spLocks noGrp="1"/>
          </p:cNvSpPr>
          <p:nvPr>
            <p:ph idx="1"/>
          </p:nvPr>
        </p:nvSpPr>
        <p:spPr>
          <a:xfrm>
            <a:off x="528251" y="2011681"/>
            <a:ext cx="8044535" cy="4500331"/>
          </a:xfrm>
        </p:spPr>
        <p:txBody>
          <a:bodyPr>
            <a:normAutofit fontScale="92500" lnSpcReduction="20000"/>
          </a:bodyPr>
          <a:lstStyle/>
          <a:p>
            <a:r>
              <a:rPr lang="tr-TR" b="1" dirty="0" smtClean="0"/>
              <a:t>Ret hakkının düşmesi</a:t>
            </a:r>
          </a:p>
          <a:p>
            <a:r>
              <a:rPr lang="tr-TR" dirty="0" smtClean="0"/>
              <a:t>1) Sürenin dolması</a:t>
            </a:r>
          </a:p>
          <a:p>
            <a:r>
              <a:rPr lang="tr-TR" dirty="0" smtClean="0"/>
              <a:t>TMK 606: </a:t>
            </a:r>
          </a:p>
          <a:p>
            <a:r>
              <a:rPr lang="tr-TR" dirty="0" smtClean="0"/>
              <a:t>«Miras, üç ay içinde </a:t>
            </a:r>
            <a:r>
              <a:rPr lang="tr-TR" dirty="0" err="1" smtClean="0"/>
              <a:t>reddolunabilir</a:t>
            </a:r>
            <a:r>
              <a:rPr lang="tr-TR" dirty="0" smtClean="0"/>
              <a:t>. </a:t>
            </a:r>
          </a:p>
          <a:p>
            <a:r>
              <a:rPr lang="tr-TR" dirty="0" smtClean="0"/>
              <a:t>Bu süre, yasal mirasçılar için mirasçı olduklarını daha sonra öğrendikleri ispat edilmedikçe </a:t>
            </a:r>
            <a:r>
              <a:rPr lang="tr-TR" dirty="0" err="1" smtClean="0"/>
              <a:t>mirasbırakanın</a:t>
            </a:r>
            <a:r>
              <a:rPr lang="tr-TR" dirty="0" smtClean="0"/>
              <a:t> ölümünü öğrendikleri; vasiyetname ile atanmış mirasçılar için </a:t>
            </a:r>
            <a:r>
              <a:rPr lang="tr-TR" dirty="0" err="1" smtClean="0"/>
              <a:t>mirasbırakanın</a:t>
            </a:r>
            <a:r>
              <a:rPr lang="tr-TR" dirty="0" smtClean="0"/>
              <a:t> tasarrufunun kendilerine resmen bildirildiği tarihten işlemeye başlar.»</a:t>
            </a:r>
          </a:p>
          <a:p>
            <a:r>
              <a:rPr lang="tr-TR" dirty="0" smtClean="0"/>
              <a:t>Krş. TMK 607: «Koruma önlemi olarak terekenin yazımı hâlinde mirası ret süresi, yasal ve atanmış mirasçılar için yazım işleminin sona erdiğinin sulh hâkimi tarafından kendilerine bildirilmesiyle başlar.» </a:t>
            </a:r>
            <a:endParaRPr lang="tr-TR" dirty="0"/>
          </a:p>
        </p:txBody>
      </p:sp>
    </p:spTree>
    <p:extLst>
      <p:ext uri="{BB962C8B-B14F-4D97-AF65-F5344CB8AC3E}">
        <p14:creationId xmlns:p14="http://schemas.microsoft.com/office/powerpoint/2010/main" val="311917215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MİRASIN REDDİ</a:t>
            </a:r>
            <a:endParaRPr lang="en-GB" dirty="0"/>
          </a:p>
        </p:txBody>
      </p:sp>
      <p:sp>
        <p:nvSpPr>
          <p:cNvPr id="3" name="İçerik Yer Tutucusu 2"/>
          <p:cNvSpPr>
            <a:spLocks noGrp="1"/>
          </p:cNvSpPr>
          <p:nvPr>
            <p:ph idx="1"/>
          </p:nvPr>
        </p:nvSpPr>
        <p:spPr/>
        <p:txBody>
          <a:bodyPr>
            <a:normAutofit/>
          </a:bodyPr>
          <a:lstStyle/>
          <a:p>
            <a:r>
              <a:rPr lang="tr-TR" b="1" dirty="0" smtClean="0"/>
              <a:t>Üç aylık ret süresi uzayabilir mi?</a:t>
            </a:r>
          </a:p>
          <a:p>
            <a:r>
              <a:rPr lang="tr-TR" dirty="0" smtClean="0"/>
              <a:t>TMK 615:</a:t>
            </a:r>
          </a:p>
          <a:p>
            <a:r>
              <a:rPr lang="tr-TR" dirty="0" smtClean="0"/>
              <a:t>«Önemli sebeplerin varlığı hâlinde sulh hâkimi, yasal ve atanmış mirasçılara tanınmış olan ret süresini uzatabilir veya yeni bir süre tanıyabilir.»</a:t>
            </a:r>
          </a:p>
          <a:p>
            <a:r>
              <a:rPr lang="tr-TR" dirty="0" smtClean="0">
                <a:solidFill>
                  <a:srgbClr val="FF0000"/>
                </a:solidFill>
              </a:rPr>
              <a:t>Dikkat:</a:t>
            </a:r>
            <a:r>
              <a:rPr lang="tr-TR" dirty="0" smtClean="0"/>
              <a:t> TMK 615 sadece ret süresinin susarak geçirilmesi halinde uygulanır. Ret hakkının süre geçmeden kaybında sürenin uzaması ya da yeni süre verilmesi söz konusu olmaz.</a:t>
            </a:r>
            <a:endParaRPr lang="tr-TR" dirty="0"/>
          </a:p>
        </p:txBody>
      </p:sp>
    </p:spTree>
    <p:extLst>
      <p:ext uri="{BB962C8B-B14F-4D97-AF65-F5344CB8AC3E}">
        <p14:creationId xmlns:p14="http://schemas.microsoft.com/office/powerpoint/2010/main" val="12645767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MİRASIN REDDİ</a:t>
            </a:r>
            <a:endParaRPr lang="en-GB" dirty="0"/>
          </a:p>
        </p:txBody>
      </p:sp>
      <p:sp>
        <p:nvSpPr>
          <p:cNvPr id="3" name="İçerik Yer Tutucusu 2"/>
          <p:cNvSpPr>
            <a:spLocks noGrp="1"/>
          </p:cNvSpPr>
          <p:nvPr>
            <p:ph idx="1"/>
          </p:nvPr>
        </p:nvSpPr>
        <p:spPr/>
        <p:txBody>
          <a:bodyPr>
            <a:normAutofit fontScale="92500" lnSpcReduction="20000"/>
          </a:bodyPr>
          <a:lstStyle/>
          <a:p>
            <a:r>
              <a:rPr lang="tr-TR" dirty="0" smtClean="0"/>
              <a:t>2) Süre dolmadan ret hakkının düşmesi</a:t>
            </a:r>
          </a:p>
          <a:p>
            <a:pPr>
              <a:buFont typeface="Arial" panose="020B0604020202020204" pitchFamily="34" charset="0"/>
              <a:buChar char="•"/>
            </a:pPr>
            <a:r>
              <a:rPr lang="tr-TR" dirty="0" smtClean="0"/>
              <a:t> Tereke işlerine gereğinden fazla karışma halinde: TMK 610/2</a:t>
            </a:r>
          </a:p>
          <a:p>
            <a:r>
              <a:rPr lang="tr-TR" dirty="0" smtClean="0"/>
              <a:t>«Ret süresi sona ermeden mirasçı olarak tereke işlemlerine karışan, terekenin olağan yönetimi niteliğinde olmayan veya </a:t>
            </a:r>
            <a:r>
              <a:rPr lang="tr-TR" dirty="0" err="1" smtClean="0"/>
              <a:t>mirasbırakanın</a:t>
            </a:r>
            <a:r>
              <a:rPr lang="tr-TR" dirty="0" smtClean="0"/>
              <a:t> işlerinin yürütülmesi için gerekli olanın dışında işler yapan …mirası reddedemez.»</a:t>
            </a:r>
          </a:p>
          <a:p>
            <a:r>
              <a:rPr lang="tr-TR" dirty="0" smtClean="0"/>
              <a:t>TMK 610/3: «Zamanaşımı veya hak düşümü sürelerinin dolmasına engel olmak için dava açılması ve cebrî icra takibi yapılması, ret hakkını ortadan kaldırmaz.»</a:t>
            </a:r>
          </a:p>
          <a:p>
            <a:pPr>
              <a:buFont typeface="Arial" panose="020B0604020202020204" pitchFamily="34" charset="0"/>
              <a:buChar char="•"/>
            </a:pPr>
            <a:r>
              <a:rPr lang="tr-TR" dirty="0" smtClean="0"/>
              <a:t> Ceza olarak ret hakkının düşmesi: TMK 610/2</a:t>
            </a:r>
          </a:p>
          <a:p>
            <a:r>
              <a:rPr lang="tr-TR" dirty="0" smtClean="0"/>
              <a:t>«… ya da tereke mallarını gizleyen veya kendisine </a:t>
            </a:r>
            <a:r>
              <a:rPr lang="tr-TR" dirty="0" err="1" smtClean="0"/>
              <a:t>maleden</a:t>
            </a:r>
            <a:r>
              <a:rPr lang="tr-TR" dirty="0" smtClean="0"/>
              <a:t> mirasçı, mirası reddedemez.»</a:t>
            </a:r>
            <a:endParaRPr lang="tr-TR" dirty="0"/>
          </a:p>
        </p:txBody>
      </p:sp>
    </p:spTree>
    <p:extLst>
      <p:ext uri="{BB962C8B-B14F-4D97-AF65-F5344CB8AC3E}">
        <p14:creationId xmlns:p14="http://schemas.microsoft.com/office/powerpoint/2010/main" val="202350063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MİRASIN REDDİ</a:t>
            </a:r>
            <a:endParaRPr lang="en-GB" dirty="0"/>
          </a:p>
        </p:txBody>
      </p:sp>
      <p:sp>
        <p:nvSpPr>
          <p:cNvPr id="3" name="İçerik Yer Tutucusu 2"/>
          <p:cNvSpPr>
            <a:spLocks noGrp="1"/>
          </p:cNvSpPr>
          <p:nvPr>
            <p:ph idx="1"/>
          </p:nvPr>
        </p:nvSpPr>
        <p:spPr/>
        <p:txBody>
          <a:bodyPr>
            <a:normAutofit fontScale="85000" lnSpcReduction="10000"/>
          </a:bodyPr>
          <a:lstStyle/>
          <a:p>
            <a:r>
              <a:rPr lang="tr-TR" dirty="0" smtClean="0"/>
              <a:t>Hükmi ret: TMK 605/2</a:t>
            </a:r>
          </a:p>
          <a:p>
            <a:r>
              <a:rPr lang="tr-TR" dirty="0" smtClean="0"/>
              <a:t>«Ölümü tarihinde </a:t>
            </a:r>
            <a:r>
              <a:rPr lang="tr-TR" dirty="0" err="1" smtClean="0"/>
              <a:t>mirasbırakanın</a:t>
            </a:r>
            <a:r>
              <a:rPr lang="tr-TR" dirty="0" smtClean="0"/>
              <a:t> ödemeden aczi açıkça belli veya resmen tespit edilmiş ise, miras reddedilmiş sayılır.»</a:t>
            </a:r>
          </a:p>
          <a:p>
            <a:pPr>
              <a:buFont typeface="Arial" panose="020B0604020202020204" pitchFamily="34" charset="0"/>
              <a:buChar char="•"/>
            </a:pPr>
            <a:r>
              <a:rPr lang="tr-TR" dirty="0" smtClean="0"/>
              <a:t> Açıkça belli olma, </a:t>
            </a:r>
            <a:r>
              <a:rPr lang="tr-TR" dirty="0" err="1" smtClean="0"/>
              <a:t>mirasbırakanın</a:t>
            </a:r>
            <a:r>
              <a:rPr lang="tr-TR" dirty="0" smtClean="0"/>
              <a:t> ödemeden aczinin en az </a:t>
            </a:r>
            <a:r>
              <a:rPr lang="tr-TR" dirty="0" err="1" smtClean="0"/>
              <a:t>mirasbırakanın</a:t>
            </a:r>
            <a:r>
              <a:rPr lang="tr-TR" dirty="0" smtClean="0"/>
              <a:t> çevresi tarafından biliniyor olmasıdır. </a:t>
            </a:r>
          </a:p>
          <a:p>
            <a:pPr>
              <a:buFont typeface="Arial" panose="020B0604020202020204" pitchFamily="34" charset="0"/>
              <a:buChar char="•"/>
            </a:pPr>
            <a:r>
              <a:rPr lang="tr-TR" dirty="0" smtClean="0"/>
              <a:t> Resmen sabit olması, </a:t>
            </a:r>
            <a:r>
              <a:rPr lang="tr-TR" dirty="0" err="1" smtClean="0"/>
              <a:t>mirasbırakan</a:t>
            </a:r>
            <a:r>
              <a:rPr lang="tr-TR" dirty="0" smtClean="0"/>
              <a:t> hakkında aciz vesikasının alınmış olmasıdır.</a:t>
            </a:r>
          </a:p>
          <a:p>
            <a:pPr>
              <a:buFont typeface="Arial" panose="020B0604020202020204" pitchFamily="34" charset="0"/>
              <a:buChar char="•"/>
            </a:pPr>
            <a:r>
              <a:rPr lang="tr-TR" dirty="0" smtClean="0"/>
              <a:t> Hükmi ret bir karine olduğundan, reddin gerçekleşmiş sayılması için mirasçıların ret beyanında bulunmalarına gerek yok, ancak ileride ihtilafların önünde geçmek için sulh mahkemesine beyanda bulunmak yararlı!</a:t>
            </a:r>
          </a:p>
          <a:p>
            <a:pPr>
              <a:buFont typeface="Arial" panose="020B0604020202020204" pitchFamily="34" charset="0"/>
              <a:buChar char="•"/>
            </a:pPr>
            <a:r>
              <a:rPr lang="tr-TR" dirty="0" smtClean="0">
                <a:hlinkClick r:id="rId2" action="ppaction://hlinkfile"/>
              </a:rPr>
              <a:t>Anadolu XX Asliye 202XXX mirasın hükmen reddi RAPOR ÖRNEĞİ.doc</a:t>
            </a:r>
            <a:endParaRPr lang="tr-TR" dirty="0"/>
          </a:p>
        </p:txBody>
      </p:sp>
    </p:spTree>
    <p:extLst>
      <p:ext uri="{BB962C8B-B14F-4D97-AF65-F5344CB8AC3E}">
        <p14:creationId xmlns:p14="http://schemas.microsoft.com/office/powerpoint/2010/main" val="404363120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MİRASIN REDDİ</a:t>
            </a:r>
            <a:endParaRPr lang="en-GB" dirty="0"/>
          </a:p>
        </p:txBody>
      </p:sp>
      <p:sp>
        <p:nvSpPr>
          <p:cNvPr id="3" name="İçerik Yer Tutucusu 2"/>
          <p:cNvSpPr>
            <a:spLocks noGrp="1"/>
          </p:cNvSpPr>
          <p:nvPr>
            <p:ph idx="1"/>
          </p:nvPr>
        </p:nvSpPr>
        <p:spPr/>
        <p:txBody>
          <a:bodyPr>
            <a:normAutofit fontScale="85000" lnSpcReduction="20000"/>
          </a:bodyPr>
          <a:lstStyle/>
          <a:p>
            <a:r>
              <a:rPr lang="tr-TR" b="1" dirty="0" smtClean="0"/>
              <a:t>Reddin sonuçları</a:t>
            </a:r>
          </a:p>
          <a:p>
            <a:pPr>
              <a:buFont typeface="Arial" panose="020B0604020202020204" pitchFamily="34" charset="0"/>
              <a:buChar char="•"/>
            </a:pPr>
            <a:r>
              <a:rPr lang="tr-TR" dirty="0" smtClean="0"/>
              <a:t> TMK 611/1: «Yasal mirasçılardan biri mirası reddederse onun payı, miras açıldığı zaman kendisi sağ değilmiş gibi, hak sahiplerine geçer.»</a:t>
            </a:r>
          </a:p>
          <a:p>
            <a:r>
              <a:rPr lang="tr-TR" dirty="0" err="1" smtClean="0"/>
              <a:t>Örn</a:t>
            </a:r>
            <a:r>
              <a:rPr lang="tr-TR" dirty="0" smtClean="0"/>
              <a:t>: M’nin ölümünde mirasçıları çocukları A, B ve C’dir. A mirası reddetmiştir. B ve C’nin miras payları ½ olur. (1/3’den ½’ye yükseldi)</a:t>
            </a:r>
          </a:p>
          <a:p>
            <a:r>
              <a:rPr lang="tr-TR" dirty="0" err="1" smtClean="0"/>
              <a:t>Örn</a:t>
            </a:r>
            <a:r>
              <a:rPr lang="tr-TR" dirty="0" smtClean="0"/>
              <a:t>: M’nin ölümünde mirasçıları kızı K ve babası B ile annesi A’dır. Kızı K mirası reddettiyse A ve B ½ miras payı da ALMAZ çünkü </a:t>
            </a:r>
            <a:r>
              <a:rPr lang="tr-TR" smtClean="0"/>
              <a:t>612 var . </a:t>
            </a:r>
            <a:endParaRPr lang="tr-TR" dirty="0" smtClean="0"/>
          </a:p>
          <a:p>
            <a:pPr>
              <a:buFont typeface="Arial" panose="020B0604020202020204" pitchFamily="34" charset="0"/>
              <a:buChar char="•"/>
            </a:pPr>
            <a:r>
              <a:rPr lang="tr-TR" dirty="0" smtClean="0"/>
              <a:t> TMK 611/2: «Mirası reddeden atanmış mirasçının payı, </a:t>
            </a:r>
            <a:r>
              <a:rPr lang="tr-TR" dirty="0" err="1" smtClean="0"/>
              <a:t>mirasbırakanın</a:t>
            </a:r>
            <a:r>
              <a:rPr lang="tr-TR" dirty="0" smtClean="0"/>
              <a:t> ölüme bağlı tasarrufundan arzusunun başka türlü olduğu anlaşılmadıkça, </a:t>
            </a:r>
            <a:r>
              <a:rPr lang="tr-TR" dirty="0" err="1" smtClean="0"/>
              <a:t>mirasbırakanın</a:t>
            </a:r>
            <a:r>
              <a:rPr lang="tr-TR" dirty="0" smtClean="0"/>
              <a:t> en yakın yasal mirasçılarına kalır.»</a:t>
            </a:r>
            <a:endParaRPr lang="tr-TR" dirty="0"/>
          </a:p>
        </p:txBody>
      </p:sp>
    </p:spTree>
    <p:extLst>
      <p:ext uri="{BB962C8B-B14F-4D97-AF65-F5344CB8AC3E}">
        <p14:creationId xmlns:p14="http://schemas.microsoft.com/office/powerpoint/2010/main" val="288077215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MİRASIN REDDİ</a:t>
            </a:r>
            <a:endParaRPr lang="en-GB" dirty="0"/>
          </a:p>
        </p:txBody>
      </p:sp>
      <p:sp>
        <p:nvSpPr>
          <p:cNvPr id="3" name="İçerik Yer Tutucusu 2"/>
          <p:cNvSpPr>
            <a:spLocks noGrp="1"/>
          </p:cNvSpPr>
          <p:nvPr>
            <p:ph idx="1"/>
          </p:nvPr>
        </p:nvSpPr>
        <p:spPr/>
        <p:txBody>
          <a:bodyPr>
            <a:normAutofit fontScale="92500" lnSpcReduction="20000"/>
          </a:bodyPr>
          <a:lstStyle/>
          <a:p>
            <a:endParaRPr lang="tr-TR" dirty="0" smtClean="0"/>
          </a:p>
          <a:p>
            <a:r>
              <a:rPr lang="tr-TR" dirty="0" smtClean="0"/>
              <a:t>En yakın yasal mirasçıların tamamının mirası reddi: TMK 612</a:t>
            </a:r>
          </a:p>
          <a:p>
            <a:r>
              <a:rPr lang="tr-TR" dirty="0" smtClean="0"/>
              <a:t>«En yakın yasal mirasçıların tamamı tarafından </a:t>
            </a:r>
            <a:r>
              <a:rPr lang="tr-TR" dirty="0" err="1" smtClean="0"/>
              <a:t>reddolunan</a:t>
            </a:r>
            <a:r>
              <a:rPr lang="tr-TR" dirty="0" smtClean="0"/>
              <a:t> miras, sulh mahkemesince iflâs hükümlerine göre tasfiye edilir. </a:t>
            </a:r>
          </a:p>
          <a:p>
            <a:r>
              <a:rPr lang="tr-TR" dirty="0" smtClean="0"/>
              <a:t>Tasfiye sonunda arta kalan değerler, mirası reddetmemişler gibi hak sahiplerine verilir.» </a:t>
            </a:r>
          </a:p>
          <a:p>
            <a:r>
              <a:rPr lang="tr-TR" dirty="0" smtClean="0"/>
              <a:t>En yakın yasal mirasçı: </a:t>
            </a:r>
            <a:r>
              <a:rPr lang="tr-TR" dirty="0" err="1" smtClean="0"/>
              <a:t>Mirasbırakanın</a:t>
            </a:r>
            <a:r>
              <a:rPr lang="tr-TR" dirty="0" smtClean="0"/>
              <a:t> ölümünde ona en yakın planda ve doğrudan mirasçı olanlar! (eş de dahil)</a:t>
            </a:r>
          </a:p>
          <a:p>
            <a:r>
              <a:rPr lang="tr-TR" dirty="0" err="1" smtClean="0"/>
              <a:t>Örn</a:t>
            </a:r>
            <a:r>
              <a:rPr lang="tr-TR" dirty="0" smtClean="0"/>
              <a:t>: M’nin ölümünde çocukları O, K ve </a:t>
            </a:r>
            <a:r>
              <a:rPr lang="tr-TR" dirty="0" err="1" smtClean="0"/>
              <a:t>K’nın</a:t>
            </a:r>
            <a:r>
              <a:rPr lang="tr-TR" dirty="0" smtClean="0"/>
              <a:t> kızı T, M’nin eşi E mirasçı ise en yakın yasal mirasçılar O, K ve E’dir. </a:t>
            </a:r>
            <a:endParaRPr lang="en-GB" dirty="0"/>
          </a:p>
        </p:txBody>
      </p:sp>
    </p:spTree>
    <p:extLst>
      <p:ext uri="{BB962C8B-B14F-4D97-AF65-F5344CB8AC3E}">
        <p14:creationId xmlns:p14="http://schemas.microsoft.com/office/powerpoint/2010/main" val="3818247315"/>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MİRASIN REDDİ</a:t>
            </a:r>
            <a:endParaRPr lang="en-GB" dirty="0"/>
          </a:p>
        </p:txBody>
      </p:sp>
      <p:sp>
        <p:nvSpPr>
          <p:cNvPr id="3" name="İçerik Yer Tutucusu 2"/>
          <p:cNvSpPr>
            <a:spLocks noGrp="1"/>
          </p:cNvSpPr>
          <p:nvPr>
            <p:ph idx="1"/>
          </p:nvPr>
        </p:nvSpPr>
        <p:spPr>
          <a:xfrm>
            <a:off x="1043493" y="2029216"/>
            <a:ext cx="6777317" cy="3803413"/>
          </a:xfrm>
        </p:spPr>
        <p:txBody>
          <a:bodyPr>
            <a:normAutofit fontScale="85000" lnSpcReduction="10000"/>
          </a:bodyPr>
          <a:lstStyle/>
          <a:p>
            <a:r>
              <a:rPr lang="tr-TR" dirty="0" smtClean="0"/>
              <a:t>Mirasın altsoyun tamamı tarafından reddi: TMK 613</a:t>
            </a:r>
          </a:p>
          <a:p>
            <a:r>
              <a:rPr lang="tr-TR" dirty="0" smtClean="0"/>
              <a:t>«Altsoyun tamamının mirası reddetmesi hâlinde, bunların payı sağ kalan eşe geçer.»</a:t>
            </a:r>
          </a:p>
          <a:p>
            <a:pPr>
              <a:buFont typeface="Arial" panose="020B0604020202020204" pitchFamily="34" charset="0"/>
              <a:buChar char="•"/>
            </a:pPr>
            <a:r>
              <a:rPr lang="tr-TR" dirty="0" smtClean="0"/>
              <a:t> Bu halde miras ikinci zümreye geçmeyip tamamıyla eşe geçiyor!</a:t>
            </a:r>
          </a:p>
          <a:p>
            <a:pPr>
              <a:buFont typeface="Arial" panose="020B0604020202020204" pitchFamily="34" charset="0"/>
              <a:buChar char="•"/>
            </a:pPr>
            <a:r>
              <a:rPr lang="tr-TR" dirty="0" smtClean="0"/>
              <a:t> Altsoyun tamamından maksat, </a:t>
            </a:r>
            <a:r>
              <a:rPr lang="tr-TR" dirty="0" err="1" smtClean="0"/>
              <a:t>mirasbırakanın</a:t>
            </a:r>
            <a:r>
              <a:rPr lang="tr-TR" dirty="0" smtClean="0"/>
              <a:t> ölümü ile ilk sırada mirasçı olan altsoydur, altsoy zümresinin tamamı değildir.</a:t>
            </a:r>
          </a:p>
          <a:p>
            <a:pPr marL="0" indent="0">
              <a:buNone/>
            </a:pPr>
            <a:r>
              <a:rPr lang="tr-TR" dirty="0" err="1" smtClean="0"/>
              <a:t>Örn</a:t>
            </a:r>
            <a:r>
              <a:rPr lang="tr-TR" dirty="0" smtClean="0"/>
              <a:t>: M’nin mirasçıları eşi E, çocukları O, K, ve </a:t>
            </a:r>
            <a:r>
              <a:rPr lang="tr-TR" dirty="0" err="1" smtClean="0"/>
              <a:t>K’nın</a:t>
            </a:r>
            <a:r>
              <a:rPr lang="tr-TR" dirty="0" smtClean="0"/>
              <a:t> çocukları T ve X ise O ve </a:t>
            </a:r>
            <a:r>
              <a:rPr lang="tr-TR" dirty="0" err="1" smtClean="0"/>
              <a:t>K’njn</a:t>
            </a:r>
            <a:r>
              <a:rPr lang="tr-TR" dirty="0" smtClean="0"/>
              <a:t> mirası reddetmeleri halinde TMK 613 uygulanır.</a:t>
            </a:r>
            <a:endParaRPr lang="tr-TR" dirty="0"/>
          </a:p>
        </p:txBody>
      </p:sp>
    </p:spTree>
    <p:extLst>
      <p:ext uri="{BB962C8B-B14F-4D97-AF65-F5344CB8AC3E}">
        <p14:creationId xmlns:p14="http://schemas.microsoft.com/office/powerpoint/2010/main" val="80186279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MİRASIN REDDİ</a:t>
            </a:r>
            <a:endParaRPr lang="en-GB" dirty="0"/>
          </a:p>
        </p:txBody>
      </p:sp>
      <p:sp>
        <p:nvSpPr>
          <p:cNvPr id="3" name="İçerik Yer Tutucusu 2"/>
          <p:cNvSpPr>
            <a:spLocks noGrp="1"/>
          </p:cNvSpPr>
          <p:nvPr>
            <p:ph idx="1"/>
          </p:nvPr>
        </p:nvSpPr>
        <p:spPr>
          <a:xfrm>
            <a:off x="554477" y="2011681"/>
            <a:ext cx="8018309" cy="4713375"/>
          </a:xfrm>
        </p:spPr>
        <p:txBody>
          <a:bodyPr>
            <a:normAutofit fontScale="85000" lnSpcReduction="20000"/>
          </a:bodyPr>
          <a:lstStyle/>
          <a:p>
            <a:r>
              <a:rPr lang="tr-TR" dirty="0" smtClean="0"/>
              <a:t>Sonra gelen mirasçılar yararına ret: TMK 614</a:t>
            </a:r>
          </a:p>
          <a:p>
            <a:r>
              <a:rPr lang="tr-TR" dirty="0" smtClean="0"/>
              <a:t>«Mirasçılar, mirası reddederken, kendilerinden sonra gelen mirasçılardan mirası kabul edip etmeyeceklerinin sorulmasını tasfiyeden önce isteyebilirler. </a:t>
            </a:r>
          </a:p>
          <a:p>
            <a:r>
              <a:rPr lang="tr-TR" dirty="0" smtClean="0"/>
              <a:t>Bu takdirde ret, sulh hâkimi tarafından daha sonra gelen mirasçılara bildirilir; bunlar bir ay içinde mirası kabul etmezlerse reddetmiş sayılırlar. </a:t>
            </a:r>
          </a:p>
          <a:p>
            <a:r>
              <a:rPr lang="tr-TR" dirty="0" smtClean="0"/>
              <a:t>Bunun üzerine miras, iflâs hükümlerine göre tasfiye edilir ve tasfiye sonunda arta kalan değerler, önce gelen mirasçılara verilir.»</a:t>
            </a:r>
          </a:p>
          <a:p>
            <a:pPr>
              <a:buFont typeface="Arial" panose="020B0604020202020204" pitchFamily="34" charset="0"/>
              <a:buChar char="•"/>
            </a:pPr>
            <a:r>
              <a:rPr lang="tr-TR" dirty="0" smtClean="0"/>
              <a:t> Alt dereceden kasıt, sonradan gelen derece ya da bir sonraki zümredir.</a:t>
            </a:r>
          </a:p>
          <a:p>
            <a:r>
              <a:rPr lang="tr-TR" dirty="0" err="1" smtClean="0"/>
              <a:t>Örn</a:t>
            </a:r>
            <a:r>
              <a:rPr lang="tr-TR" dirty="0" smtClean="0"/>
              <a:t>: M’nin mirasçıları çocukları A, B ve C ile B’nin çocukları K ve Y ise, B mirası sonra gelen mirasçılar lehine reddederse, K ve Y’ye mirası kabul edip etmeyecekleri sorulacaktır. </a:t>
            </a:r>
            <a:endParaRPr lang="tr-TR" dirty="0"/>
          </a:p>
        </p:txBody>
      </p:sp>
    </p:spTree>
    <p:extLst>
      <p:ext uri="{BB962C8B-B14F-4D97-AF65-F5344CB8AC3E}">
        <p14:creationId xmlns:p14="http://schemas.microsoft.com/office/powerpoint/2010/main" val="226983938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MİRASIN REDDİ</a:t>
            </a:r>
            <a:endParaRPr lang="en-GB" dirty="0"/>
          </a:p>
        </p:txBody>
      </p:sp>
      <p:sp>
        <p:nvSpPr>
          <p:cNvPr id="3" name="İçerik Yer Tutucusu 2"/>
          <p:cNvSpPr>
            <a:spLocks noGrp="1"/>
          </p:cNvSpPr>
          <p:nvPr>
            <p:ph idx="1"/>
          </p:nvPr>
        </p:nvSpPr>
        <p:spPr/>
        <p:txBody>
          <a:bodyPr>
            <a:normAutofit/>
          </a:bodyPr>
          <a:lstStyle/>
          <a:p>
            <a:r>
              <a:rPr lang="tr-TR" dirty="0" smtClean="0"/>
              <a:t>Vasiyet alacaklılarının mirası reddi: TMK 616</a:t>
            </a:r>
          </a:p>
          <a:p>
            <a:r>
              <a:rPr lang="tr-TR" dirty="0" smtClean="0"/>
              <a:t>«Vasiyet alacaklısının vasiyeti reddetmesi hâlinde, </a:t>
            </a:r>
            <a:r>
              <a:rPr lang="tr-TR" dirty="0" err="1" smtClean="0"/>
              <a:t>mirasbırakanın</a:t>
            </a:r>
            <a:r>
              <a:rPr lang="tr-TR" dirty="0" smtClean="0"/>
              <a:t> arzusunun başka türlü olduğu tasarruftan anlaşılmadıkça, bu </a:t>
            </a:r>
            <a:r>
              <a:rPr lang="tr-TR" dirty="0" err="1" smtClean="0"/>
              <a:t>redden</a:t>
            </a:r>
            <a:r>
              <a:rPr lang="tr-TR" dirty="0" smtClean="0"/>
              <a:t> vasiyet yükümlüsü yararlanır.»</a:t>
            </a:r>
          </a:p>
          <a:p>
            <a:r>
              <a:rPr lang="tr-TR" dirty="0" smtClean="0"/>
              <a:t>Atanmış mirasçının mirası reddi: TMK 611/2</a:t>
            </a:r>
          </a:p>
          <a:p>
            <a:r>
              <a:rPr lang="tr-TR" dirty="0" smtClean="0"/>
              <a:t>«Mirası reddeden atanmış mirasçının payı, </a:t>
            </a:r>
            <a:r>
              <a:rPr lang="tr-TR" dirty="0" err="1" smtClean="0"/>
              <a:t>mirasbırakanın</a:t>
            </a:r>
            <a:r>
              <a:rPr lang="tr-TR" dirty="0" smtClean="0"/>
              <a:t> ölüme bağlı tasarrufundan arzusunun başka türlü olduğu anlaşılmadıkça, </a:t>
            </a:r>
            <a:r>
              <a:rPr lang="tr-TR" dirty="0" err="1" smtClean="0"/>
              <a:t>mirasbırakanın</a:t>
            </a:r>
            <a:r>
              <a:rPr lang="tr-TR" dirty="0" smtClean="0"/>
              <a:t> en yakın yasal mirasçılarına kalır.»</a:t>
            </a:r>
            <a:endParaRPr lang="tr-TR" dirty="0"/>
          </a:p>
        </p:txBody>
      </p:sp>
    </p:spTree>
    <p:extLst>
      <p:ext uri="{BB962C8B-B14F-4D97-AF65-F5344CB8AC3E}">
        <p14:creationId xmlns:p14="http://schemas.microsoft.com/office/powerpoint/2010/main" val="4646051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71600" y="1443841"/>
            <a:ext cx="7776864" cy="3693319"/>
          </a:xfrm>
          <a:prstGeom prst="rect">
            <a:avLst/>
          </a:prstGeom>
        </p:spPr>
        <p:txBody>
          <a:bodyPr wrap="square">
            <a:spAutoFit/>
          </a:bodyPr>
          <a:lstStyle/>
          <a:p>
            <a:r>
              <a:rPr lang="tr-TR" dirty="0">
                <a:latin typeface="Arial Black" pitchFamily="34" charset="0"/>
              </a:rPr>
              <a:t>04.10.1926 ile 23.11.1990 </a:t>
            </a:r>
            <a:r>
              <a:rPr lang="tr-TR" b="1" dirty="0">
                <a:latin typeface="Arial Narrow" pitchFamily="34" charset="0"/>
              </a:rPr>
              <a:t>tarihleri arasında ki ölümlerde 17.02.1926 günlü yürürlük tarihi 04.10.1926 olan </a:t>
            </a:r>
            <a:r>
              <a:rPr lang="tr-TR" b="1" dirty="0">
                <a:latin typeface="Arial Black" pitchFamily="34" charset="0"/>
              </a:rPr>
              <a:t>743 sayılı Türk Kanunu Medenisi </a:t>
            </a:r>
            <a:endParaRPr lang="tr-TR" b="1" dirty="0" smtClean="0">
              <a:latin typeface="Arial Black" pitchFamily="34" charset="0"/>
            </a:endParaRPr>
          </a:p>
          <a:p>
            <a:endParaRPr lang="tr-TR" b="1" dirty="0" smtClean="0">
              <a:latin typeface="Arial Black" pitchFamily="34" charset="0"/>
            </a:endParaRPr>
          </a:p>
          <a:p>
            <a:endParaRPr lang="tr-TR" b="1" i="1" dirty="0">
              <a:latin typeface="Arial Black" pitchFamily="34" charset="0"/>
            </a:endParaRPr>
          </a:p>
          <a:p>
            <a:r>
              <a:rPr lang="tr-TR" b="1" i="1" dirty="0" smtClean="0"/>
              <a:t>Madde </a:t>
            </a:r>
            <a:r>
              <a:rPr lang="tr-TR" b="1" i="1" dirty="0"/>
              <a:t>444: </a:t>
            </a:r>
            <a:r>
              <a:rPr lang="tr-TR" i="1" dirty="0"/>
              <a:t>“ Müteveffanın karı veya kocası, füru ile içtima ettikçe muhayyerdir. </a:t>
            </a:r>
            <a:r>
              <a:rPr lang="tr-TR" i="1" dirty="0">
                <a:solidFill>
                  <a:srgbClr val="FF0000"/>
                </a:solidFill>
              </a:rPr>
              <a:t>Dilerse</a:t>
            </a:r>
            <a:r>
              <a:rPr lang="tr-TR" i="1" dirty="0"/>
              <a:t> terekeden yarısının intifa hakkını, </a:t>
            </a:r>
            <a:r>
              <a:rPr lang="tr-TR" i="1" dirty="0">
                <a:solidFill>
                  <a:srgbClr val="FF0000"/>
                </a:solidFill>
              </a:rPr>
              <a:t>dilerse </a:t>
            </a:r>
            <a:r>
              <a:rPr lang="tr-TR" i="1" dirty="0"/>
              <a:t>dörtte birinin mülkiyetini alır.</a:t>
            </a:r>
            <a:endParaRPr lang="tr-TR" dirty="0"/>
          </a:p>
          <a:p>
            <a:r>
              <a:rPr lang="tr-TR" i="1" dirty="0"/>
              <a:t>Müteveffanın </a:t>
            </a:r>
            <a:r>
              <a:rPr lang="tr-TR" i="1" u="sng" dirty="0"/>
              <a:t>babası anası veya bunların </a:t>
            </a:r>
            <a:r>
              <a:rPr lang="tr-TR" i="1" u="sng" dirty="0" err="1"/>
              <a:t>füruiyle</a:t>
            </a:r>
            <a:r>
              <a:rPr lang="tr-TR" i="1" u="sng" dirty="0"/>
              <a:t> içtima eden karı veya koca</a:t>
            </a:r>
            <a:r>
              <a:rPr lang="tr-TR" i="1" dirty="0"/>
              <a:t> mirastan dörtte birin mülkiyeti ile </a:t>
            </a:r>
            <a:r>
              <a:rPr lang="tr-TR" i="1" dirty="0">
                <a:solidFill>
                  <a:srgbClr val="FF0000"/>
                </a:solidFill>
              </a:rPr>
              <a:t>BERABER</a:t>
            </a:r>
            <a:r>
              <a:rPr lang="tr-TR" i="1" dirty="0"/>
              <a:t> yarısının intifa hakkına</a:t>
            </a:r>
            <a:r>
              <a:rPr lang="tr-TR" i="1" u="sng" dirty="0"/>
              <a:t>;</a:t>
            </a:r>
            <a:r>
              <a:rPr lang="tr-TR" i="1" dirty="0"/>
              <a:t> </a:t>
            </a:r>
          </a:p>
          <a:p>
            <a:r>
              <a:rPr lang="tr-TR" i="1" dirty="0"/>
              <a:t>ve </a:t>
            </a:r>
            <a:r>
              <a:rPr lang="tr-TR" i="1" u="sng" dirty="0"/>
              <a:t>büyük babaları, büyük anaları veya bunların füruları ile içtima eden karı veya koca</a:t>
            </a:r>
            <a:r>
              <a:rPr lang="tr-TR" i="1" dirty="0"/>
              <a:t> terekeden yarısının mülkiyeti ile </a:t>
            </a:r>
            <a:r>
              <a:rPr lang="tr-TR" i="1" dirty="0">
                <a:solidFill>
                  <a:srgbClr val="FF0000"/>
                </a:solidFill>
              </a:rPr>
              <a:t>BERABER </a:t>
            </a:r>
            <a:r>
              <a:rPr lang="tr-TR" i="1" dirty="0"/>
              <a:t>dört te birinin intifa hakkına </a:t>
            </a:r>
          </a:p>
          <a:p>
            <a:r>
              <a:rPr lang="tr-TR" i="1" dirty="0"/>
              <a:t>ve bunlar da yok ise bütün mirasın mülkiyetine sahip olur</a:t>
            </a:r>
            <a:endParaRPr lang="tr-TR" dirty="0"/>
          </a:p>
        </p:txBody>
      </p:sp>
    </p:spTree>
    <p:extLst>
      <p:ext uri="{BB962C8B-B14F-4D97-AF65-F5344CB8AC3E}">
        <p14:creationId xmlns:p14="http://schemas.microsoft.com/office/powerpoint/2010/main" val="935300572"/>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MİRASIN REDDİ</a:t>
            </a:r>
            <a:endParaRPr lang="en-GB" dirty="0"/>
          </a:p>
        </p:txBody>
      </p:sp>
      <p:sp>
        <p:nvSpPr>
          <p:cNvPr id="3" name="İçerik Yer Tutucusu 2"/>
          <p:cNvSpPr>
            <a:spLocks noGrp="1"/>
          </p:cNvSpPr>
          <p:nvPr>
            <p:ph idx="1"/>
          </p:nvPr>
        </p:nvSpPr>
        <p:spPr/>
        <p:txBody>
          <a:bodyPr>
            <a:normAutofit fontScale="92500" lnSpcReduction="20000"/>
          </a:bodyPr>
          <a:lstStyle/>
          <a:p>
            <a:r>
              <a:rPr lang="tr-TR" b="1" dirty="0" smtClean="0"/>
              <a:t>Mirasın reddine karşı alacaklıların korunması</a:t>
            </a:r>
          </a:p>
          <a:p>
            <a:pPr>
              <a:buFont typeface="Arial" panose="020B0604020202020204" pitchFamily="34" charset="0"/>
              <a:buChar char="•"/>
            </a:pPr>
            <a:r>
              <a:rPr lang="tr-TR" dirty="0" smtClean="0"/>
              <a:t> Mirasçıların kişisel alacaklılarının korunması: TMK 617</a:t>
            </a:r>
          </a:p>
          <a:p>
            <a:r>
              <a:rPr lang="tr-TR" dirty="0" smtClean="0"/>
              <a:t>«Malvarlığı borcuna yetmeyen mirasçı, alacaklılarına zarar vermek amacıyla mirası reddederse; alacaklıları veya iflâs idaresi, kendilerine yeterli bir güvence verilmediği takdirde, ret tarihinden başlayarak altı ay içinde reddin iptali hakkında dava açabilirler. </a:t>
            </a:r>
          </a:p>
          <a:p>
            <a:r>
              <a:rPr lang="tr-TR" dirty="0" smtClean="0"/>
              <a:t>Reddin iptaline karar verilirse, miras resmen tasfiye edilir. </a:t>
            </a:r>
          </a:p>
          <a:p>
            <a:r>
              <a:rPr lang="tr-TR" dirty="0" smtClean="0"/>
              <a:t>Bu suretle tasfiye edilen mirastan reddeden mirasçının payına bir şey düşerse bundan, önce itiraz eden alacaklıların, daha sonra diğer alacaklıların alacakları ödenir. Arta kalan değerler ise, ret geçerli olsa idi bundan yararlanacak olan mirasçılara verilir.»</a:t>
            </a:r>
            <a:endParaRPr lang="tr-TR" dirty="0"/>
          </a:p>
        </p:txBody>
      </p:sp>
    </p:spTree>
    <p:extLst>
      <p:ext uri="{BB962C8B-B14F-4D97-AF65-F5344CB8AC3E}">
        <p14:creationId xmlns:p14="http://schemas.microsoft.com/office/powerpoint/2010/main" val="398570970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MİRASIN REDDİ</a:t>
            </a:r>
            <a:endParaRPr lang="en-GB" dirty="0"/>
          </a:p>
        </p:txBody>
      </p:sp>
      <p:sp>
        <p:nvSpPr>
          <p:cNvPr id="3" name="İçerik Yer Tutucusu 2"/>
          <p:cNvSpPr>
            <a:spLocks noGrp="1"/>
          </p:cNvSpPr>
          <p:nvPr>
            <p:ph idx="1"/>
          </p:nvPr>
        </p:nvSpPr>
        <p:spPr>
          <a:xfrm>
            <a:off x="564204" y="2011681"/>
            <a:ext cx="8008582" cy="4408575"/>
          </a:xfrm>
        </p:spPr>
        <p:txBody>
          <a:bodyPr>
            <a:normAutofit fontScale="92500" lnSpcReduction="10000"/>
          </a:bodyPr>
          <a:lstStyle/>
          <a:p>
            <a:endParaRPr lang="tr-TR" b="1" dirty="0" smtClean="0"/>
          </a:p>
          <a:p>
            <a:r>
              <a:rPr lang="tr-TR" b="1" dirty="0" smtClean="0"/>
              <a:t>Mirasın reddine karşı alacaklıların korunması</a:t>
            </a:r>
          </a:p>
          <a:p>
            <a:pPr>
              <a:buFont typeface="Arial" panose="020B0604020202020204" pitchFamily="34" charset="0"/>
              <a:buChar char="•"/>
            </a:pPr>
            <a:r>
              <a:rPr lang="tr-TR" dirty="0" smtClean="0"/>
              <a:t> </a:t>
            </a:r>
            <a:r>
              <a:rPr lang="tr-TR" dirty="0" err="1" smtClean="0"/>
              <a:t>Mirasbırakanın</a:t>
            </a:r>
            <a:r>
              <a:rPr lang="tr-TR" dirty="0" smtClean="0"/>
              <a:t> alacaklılarının korunması: TMK 618</a:t>
            </a:r>
          </a:p>
          <a:p>
            <a:r>
              <a:rPr lang="tr-TR" dirty="0" smtClean="0"/>
              <a:t>«Ödemeden âciz bir </a:t>
            </a:r>
            <a:r>
              <a:rPr lang="tr-TR" dirty="0" err="1" smtClean="0"/>
              <a:t>mirasbırakanın</a:t>
            </a:r>
            <a:r>
              <a:rPr lang="tr-TR" dirty="0" smtClean="0"/>
              <a:t> mirasını reddeden mirasçılar, onun alacaklılarına karşı, ölümünden önceki beş yıl içinde ondan almış oldukları ve mirasın paylaşılmasında geri vermekle yükümlü olacakları değer ölçüsünde sorumlu olurlar.</a:t>
            </a:r>
          </a:p>
          <a:p>
            <a:r>
              <a:rPr lang="tr-TR" dirty="0" smtClean="0"/>
              <a:t> Olağan eğitim ve öğrenim giderleriyle âdet üzere verilen çeyiz, bu sorumluluğun dışındadır. </a:t>
            </a:r>
          </a:p>
          <a:p>
            <a:r>
              <a:rPr lang="tr-TR" dirty="0" smtClean="0"/>
              <a:t>İyiniyetli mirasçılar, ancak geri verme zamanındaki zenginleşmeleri ölçüsünde sorumlu olurlar.» </a:t>
            </a:r>
            <a:endParaRPr lang="tr-TR" dirty="0"/>
          </a:p>
        </p:txBody>
      </p:sp>
    </p:spTree>
    <p:extLst>
      <p:ext uri="{BB962C8B-B14F-4D97-AF65-F5344CB8AC3E}">
        <p14:creationId xmlns:p14="http://schemas.microsoft.com/office/powerpoint/2010/main" val="1518748934"/>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289953"/>
            <a:ext cx="4572000" cy="4832092"/>
          </a:xfrm>
          <a:prstGeom prst="rect">
            <a:avLst/>
          </a:prstGeom>
        </p:spPr>
        <p:txBody>
          <a:bodyPr>
            <a:spAutoFit/>
          </a:bodyPr>
          <a:lstStyle/>
          <a:p>
            <a:pPr algn="ctr"/>
            <a:r>
              <a:rPr lang="tr-TR" sz="2000" b="1" dirty="0"/>
              <a:t>Kaynakça :</a:t>
            </a:r>
          </a:p>
          <a:p>
            <a:endParaRPr lang="tr-TR" b="1" dirty="0"/>
          </a:p>
          <a:p>
            <a:endParaRPr lang="tr-TR" b="1" dirty="0"/>
          </a:p>
          <a:p>
            <a:pPr>
              <a:buFont typeface="Arial" pitchFamily="34" charset="0"/>
              <a:buChar char="•"/>
            </a:pPr>
            <a:r>
              <a:rPr lang="tr-TR" dirty="0"/>
              <a:t>Güncel Yargı Kararları Işığında Soru ve Cevaplarla </a:t>
            </a:r>
            <a:r>
              <a:rPr lang="tr-TR" b="1" dirty="0"/>
              <a:t>MİRAS HUKUKU –I</a:t>
            </a:r>
            <a:r>
              <a:rPr lang="tr-TR" dirty="0"/>
              <a:t>- </a:t>
            </a:r>
            <a:r>
              <a:rPr lang="tr-TR" dirty="0" err="1"/>
              <a:t>Prof.Dr</a:t>
            </a:r>
            <a:r>
              <a:rPr lang="tr-TR" dirty="0"/>
              <a:t>. Şükran Şıpka / </a:t>
            </a:r>
            <a:r>
              <a:rPr lang="tr-TR" smtClean="0"/>
              <a:t>Av. Sehil</a:t>
            </a:r>
            <a:r>
              <a:rPr lang="tr-TR" dirty="0" smtClean="0"/>
              <a:t> </a:t>
            </a:r>
            <a:r>
              <a:rPr lang="tr-TR" dirty="0"/>
              <a:t>Akşener Mert(</a:t>
            </a:r>
            <a:r>
              <a:rPr lang="tr-TR" dirty="0" err="1"/>
              <a:t>onikilevha</a:t>
            </a:r>
            <a:r>
              <a:rPr lang="tr-TR" dirty="0"/>
              <a:t> kitabevi-2023)</a:t>
            </a:r>
          </a:p>
          <a:p>
            <a:pPr>
              <a:buFont typeface="Arial" pitchFamily="34" charset="0"/>
              <a:buChar char="•"/>
            </a:pPr>
            <a:r>
              <a:rPr lang="tr-TR" dirty="0"/>
              <a:t>Miras Hukuk Ömer Uğur </a:t>
            </a:r>
            <a:r>
              <a:rPr lang="tr-TR" dirty="0" err="1"/>
              <a:t>Gençcan</a:t>
            </a:r>
            <a:r>
              <a:rPr lang="tr-TR" dirty="0"/>
              <a:t> (Yetkin Yayınları -2011)</a:t>
            </a:r>
          </a:p>
          <a:p>
            <a:pPr>
              <a:buFont typeface="Arial" pitchFamily="34" charset="0"/>
              <a:buChar char="•"/>
            </a:pPr>
            <a:r>
              <a:rPr lang="tr-TR" dirty="0"/>
              <a:t>Miras Hukuku ders Notları, Prof. Dr. İlhan Helvacı </a:t>
            </a:r>
          </a:p>
          <a:p>
            <a:pPr>
              <a:buFont typeface="Arial" pitchFamily="34" charset="0"/>
              <a:buChar char="•"/>
            </a:pPr>
            <a:r>
              <a:rPr lang="tr-TR" dirty="0"/>
              <a:t>Mirasta Denkleştirme ve Tenkis Davaları, Aydın </a:t>
            </a:r>
            <a:r>
              <a:rPr lang="tr-TR" dirty="0" err="1"/>
              <a:t>Tekdoğan</a:t>
            </a:r>
            <a:r>
              <a:rPr lang="tr-TR" dirty="0"/>
              <a:t> (Seçkin Yay. 2018)</a:t>
            </a:r>
          </a:p>
          <a:p>
            <a:pPr>
              <a:buFont typeface="Arial" pitchFamily="34" charset="0"/>
              <a:buChar char="•"/>
            </a:pPr>
            <a:r>
              <a:rPr lang="tr-TR" dirty="0"/>
              <a:t>Türkiye Barolar Birliği (Depremzedeler için Hukuk Rehberi </a:t>
            </a:r>
          </a:p>
          <a:p>
            <a:endParaRPr lang="tr-TR" dirty="0"/>
          </a:p>
          <a:p>
            <a:endParaRPr lang="tr-TR" b="1" dirty="0"/>
          </a:p>
        </p:txBody>
      </p:sp>
    </p:spTree>
    <p:extLst>
      <p:ext uri="{BB962C8B-B14F-4D97-AF65-F5344CB8AC3E}">
        <p14:creationId xmlns:p14="http://schemas.microsoft.com/office/powerpoint/2010/main" val="87527235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14500" y="2782669"/>
            <a:ext cx="4983794" cy="2308324"/>
          </a:xfrm>
          <a:prstGeom prst="rect">
            <a:avLst/>
          </a:prstGeom>
        </p:spPr>
        <p:txBody>
          <a:bodyPr wrap="square">
            <a:spAutoFit/>
          </a:bodyPr>
          <a:lstStyle/>
          <a:p>
            <a:r>
              <a:rPr lang="tr-TR" sz="3600" b="1" i="1" dirty="0" smtClean="0">
                <a:solidFill>
                  <a:schemeClr val="accent5">
                    <a:lumMod val="75000"/>
                  </a:schemeClr>
                </a:solidFill>
              </a:rPr>
              <a:t>Sabrınız     ve </a:t>
            </a:r>
          </a:p>
          <a:p>
            <a:pPr algn="ctr"/>
            <a:r>
              <a:rPr lang="tr-TR" sz="3600" b="1" i="1" dirty="0" smtClean="0">
                <a:solidFill>
                  <a:schemeClr val="accent5">
                    <a:lumMod val="75000"/>
                  </a:schemeClr>
                </a:solidFill>
              </a:rPr>
              <a:t>anlayışınız    için  </a:t>
            </a:r>
          </a:p>
          <a:p>
            <a:pPr algn="ctr"/>
            <a:r>
              <a:rPr lang="tr-TR" sz="3600" b="1" i="1" dirty="0" smtClean="0">
                <a:solidFill>
                  <a:schemeClr val="accent5">
                    <a:lumMod val="75000"/>
                  </a:schemeClr>
                </a:solidFill>
              </a:rPr>
              <a:t>		teşekkürler …. </a:t>
            </a:r>
            <a:endParaRPr lang="tr-TR" sz="3600" b="1" i="1" dirty="0">
              <a:solidFill>
                <a:schemeClr val="accent5">
                  <a:lumMod val="75000"/>
                </a:schemeClr>
              </a:solidFill>
            </a:endParaRPr>
          </a:p>
        </p:txBody>
      </p:sp>
    </p:spTree>
    <p:extLst>
      <p:ext uri="{BB962C8B-B14F-4D97-AF65-F5344CB8AC3E}">
        <p14:creationId xmlns:p14="http://schemas.microsoft.com/office/powerpoint/2010/main" val="5239879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0" y="1028540"/>
            <a:ext cx="9144000" cy="5155257"/>
          </a:xfrm>
          <a:prstGeom prst="rect">
            <a:avLst/>
          </a:prstGeom>
          <a:noFill/>
          <a:ln w="9525">
            <a:noFill/>
            <a:miter lim="800000"/>
            <a:headEnd/>
            <a:tailEnd/>
          </a:ln>
          <a:effectLst/>
        </p:spPr>
        <p:txBody>
          <a:bodyPr vert="horz" wrap="square" lIns="228528" tIns="45720" rIns="91440" bIns="0" numCol="1" anchor="ctr" anchorCtr="0" compatLnSpc="1">
            <a:prstTxWarp prst="textNoShape">
              <a:avLst/>
            </a:prstTxWarp>
            <a:spAutoFit/>
          </a:bodyPr>
          <a:lstStyle/>
          <a:p>
            <a:pPr lvl="0"/>
            <a:r>
              <a:rPr lang="tr-TR" sz="2400" b="1" dirty="0" smtClean="0">
                <a:latin typeface="Arial Narrow" pitchFamily="34" charset="0"/>
              </a:rPr>
              <a:t>23.11.1990 ile 01.01.2002 </a:t>
            </a:r>
            <a:r>
              <a:rPr lang="tr-TR" sz="2400" dirty="0" smtClean="0">
                <a:latin typeface="Arial Narrow" pitchFamily="34" charset="0"/>
              </a:rPr>
              <a:t>tarihleri arasında ki ölümlerde </a:t>
            </a:r>
            <a:r>
              <a:rPr lang="tr-TR" sz="2400" b="1" dirty="0" smtClean="0">
                <a:latin typeface="Arial Narrow" pitchFamily="34" charset="0"/>
              </a:rPr>
              <a:t>3678 sayılı kanunla değişikliğe uğramış olan 743 sayılı </a:t>
            </a:r>
            <a:r>
              <a:rPr lang="tr-TR" sz="2400" dirty="0" smtClean="0">
                <a:latin typeface="Arial Narrow" pitchFamily="34" charset="0"/>
              </a:rPr>
              <a:t>Türk Kanunu Medenisi hükümleri</a:t>
            </a:r>
          </a:p>
          <a:p>
            <a:r>
              <a:rPr lang="tr-TR" sz="2400" i="1" dirty="0" smtClean="0"/>
              <a:t> </a:t>
            </a:r>
          </a:p>
          <a:p>
            <a:r>
              <a:rPr lang="tr-TR" sz="1600" i="1" dirty="0" smtClean="0"/>
              <a:t>Madde 439: “Birinci derecede mirasçılar müteveffanın fürudur. Çocuklar </a:t>
            </a:r>
            <a:r>
              <a:rPr lang="tr-TR" sz="1600" i="1" dirty="0" err="1" smtClean="0"/>
              <a:t>musavat</a:t>
            </a:r>
            <a:r>
              <a:rPr lang="tr-TR" sz="1600" i="1" dirty="0" smtClean="0"/>
              <a:t> üzere mirasçıdırlar Müteveffadan evvel vefat etmiş çocuklar, her tabakadan </a:t>
            </a:r>
            <a:r>
              <a:rPr lang="tr-TR" sz="1600" i="1" dirty="0" err="1" smtClean="0"/>
              <a:t>halefiyet</a:t>
            </a:r>
            <a:r>
              <a:rPr lang="tr-TR" sz="1600" i="1" dirty="0" smtClean="0"/>
              <a:t> tarikiyle mirasçı olan füruları tarafından temsilci olunurlar.” </a:t>
            </a:r>
          </a:p>
          <a:p>
            <a:r>
              <a:rPr lang="tr-TR" sz="1600" i="1" dirty="0" smtClean="0"/>
              <a:t>Madde 440: “Füru olmayan müteveffanın mirasçısı, baba ve anasıdır. Bunlar müsavat üzere mirasçıdırlar. Müteveffadan evvel vefat etmiş olan baba ve ana, her tabakada </a:t>
            </a:r>
            <a:r>
              <a:rPr lang="tr-TR" sz="1600" i="1" dirty="0" err="1" smtClean="0"/>
              <a:t>halefiyet</a:t>
            </a:r>
            <a:r>
              <a:rPr lang="tr-TR" sz="1600" i="1" dirty="0" smtClean="0"/>
              <a:t> tariki ile mirasçı olan füruları tarafından temsil olunurlar.</a:t>
            </a:r>
          </a:p>
          <a:p>
            <a:r>
              <a:rPr lang="tr-TR" sz="1600" i="1" dirty="0" smtClean="0">
                <a:solidFill>
                  <a:srgbClr val="FF0066"/>
                </a:solidFill>
              </a:rPr>
              <a:t>Bir tarafta hiç mirasçı bulunmadığı takdirde, bütün miras diğer taraftaki mirasçılarına intikal eder.”</a:t>
            </a:r>
          </a:p>
          <a:p>
            <a:r>
              <a:rPr lang="tr-TR" sz="1600" i="1" dirty="0" smtClean="0"/>
              <a:t>Madde 441: “Füru, baba ve anası ve bunların </a:t>
            </a:r>
            <a:r>
              <a:rPr lang="tr-TR" sz="1600" i="1" dirty="0" err="1" smtClean="0"/>
              <a:t>füruu</a:t>
            </a:r>
            <a:r>
              <a:rPr lang="tr-TR" sz="1600" i="1" dirty="0" smtClean="0"/>
              <a:t> bulunmaksızın vefat eden kimsenin mirasçısı, büyük  baba ve büyük anasıdır. Bunlar müsavat üzere mirasçıdırlar. </a:t>
            </a:r>
          </a:p>
          <a:p>
            <a:r>
              <a:rPr lang="tr-TR" sz="1600" i="1" dirty="0" smtClean="0"/>
              <a:t>Miras bırakandan evvel vefat etmiş olan büyükbaba ve </a:t>
            </a:r>
            <a:r>
              <a:rPr lang="tr-TR" sz="1600" i="1" dirty="0" err="1" smtClean="0"/>
              <a:t>büyükana</a:t>
            </a:r>
            <a:r>
              <a:rPr lang="tr-TR" sz="1600" i="1" dirty="0" smtClean="0"/>
              <a:t>, sağ kalan eş bulunmadığı takdirde,  her tabakada </a:t>
            </a:r>
            <a:r>
              <a:rPr lang="tr-TR" sz="1600" i="1" dirty="0" err="1" smtClean="0"/>
              <a:t>halefiyet</a:t>
            </a:r>
            <a:r>
              <a:rPr lang="tr-TR" sz="1600" i="1" dirty="0" smtClean="0"/>
              <a:t> yoluyla mirasçı olan füruları tarafından temsil olunur.</a:t>
            </a:r>
          </a:p>
          <a:p>
            <a:r>
              <a:rPr lang="tr-TR" sz="1600" i="1" dirty="0" smtClean="0"/>
              <a:t>Baba veya ana tarafından olan büyükbaba veya </a:t>
            </a:r>
            <a:r>
              <a:rPr lang="tr-TR" sz="1600" i="1" dirty="0" err="1" smtClean="0"/>
              <a:t>büyükana</a:t>
            </a:r>
            <a:r>
              <a:rPr lang="tr-TR" sz="1600" i="1" dirty="0" smtClean="0"/>
              <a:t> dan </a:t>
            </a:r>
            <a:r>
              <a:rPr lang="tr-TR" sz="1600" i="1" dirty="0" smtClean="0">
                <a:solidFill>
                  <a:srgbClr val="FF0000"/>
                </a:solidFill>
              </a:rPr>
              <a:t>biri, füru olmaksızın vefat ettiği halde hissesi aynı taraftaki mirasçılara intikal eder</a:t>
            </a:r>
            <a:r>
              <a:rPr lang="tr-TR" sz="1600" i="1" dirty="0" smtClean="0"/>
              <a:t>.</a:t>
            </a:r>
          </a:p>
          <a:p>
            <a:r>
              <a:rPr lang="tr-TR" sz="1600" i="1" dirty="0" smtClean="0">
                <a:solidFill>
                  <a:srgbClr val="FF0000"/>
                </a:solidFill>
              </a:rPr>
              <a:t>Baba veya ana tarafından olan büyükbaba veya </a:t>
            </a:r>
            <a:r>
              <a:rPr lang="tr-TR" sz="1600" i="1" dirty="0" err="1" smtClean="0">
                <a:solidFill>
                  <a:srgbClr val="FF0000"/>
                </a:solidFill>
              </a:rPr>
              <a:t>büyükana</a:t>
            </a:r>
            <a:r>
              <a:rPr lang="tr-TR" sz="1600" i="1" dirty="0" smtClean="0">
                <a:solidFill>
                  <a:srgbClr val="FF0000"/>
                </a:solidFill>
              </a:rPr>
              <a:t>,, füru olmaksızın vefat ettiği halde bütün miras diğer  taraftaki mirasçılara intikal eder</a:t>
            </a:r>
            <a:r>
              <a:rPr lang="tr-TR" sz="1600" i="1" dirty="0" smtClean="0"/>
              <a:t>.”</a:t>
            </a: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endParaRPr kumimoji="0" lang="tr-TR" altLang="zh-CN" sz="20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99592" y="980728"/>
            <a:ext cx="7848872" cy="5139869"/>
          </a:xfrm>
          <a:prstGeom prst="rect">
            <a:avLst/>
          </a:prstGeom>
        </p:spPr>
        <p:txBody>
          <a:bodyPr wrap="square">
            <a:spAutoFit/>
          </a:bodyPr>
          <a:lstStyle/>
          <a:p>
            <a:pPr lvl="0"/>
            <a:r>
              <a:rPr lang="tr-TR" sz="2400" b="1" dirty="0">
                <a:solidFill>
                  <a:prstClr val="black"/>
                </a:solidFill>
                <a:latin typeface="Arial Narrow" pitchFamily="34" charset="0"/>
              </a:rPr>
              <a:t>23.11.1990 ile 01.01.2002 </a:t>
            </a:r>
            <a:r>
              <a:rPr lang="tr-TR" sz="2400" dirty="0">
                <a:solidFill>
                  <a:prstClr val="black"/>
                </a:solidFill>
                <a:latin typeface="Arial Narrow" pitchFamily="34" charset="0"/>
              </a:rPr>
              <a:t>tarihleri arasında ki ölümlerde </a:t>
            </a:r>
            <a:r>
              <a:rPr lang="tr-TR" sz="2000" b="1" dirty="0">
                <a:solidFill>
                  <a:prstClr val="black"/>
                </a:solidFill>
                <a:latin typeface="Arial Narrow" pitchFamily="34" charset="0"/>
              </a:rPr>
              <a:t>3678 sayılı kanunla değişikliğe uğramış olan 743 sayılı </a:t>
            </a:r>
            <a:r>
              <a:rPr lang="tr-TR" sz="2000" dirty="0">
                <a:solidFill>
                  <a:prstClr val="black"/>
                </a:solidFill>
                <a:latin typeface="Arial Narrow" pitchFamily="34" charset="0"/>
              </a:rPr>
              <a:t>Türk Kanunu Medenisi </a:t>
            </a:r>
            <a:r>
              <a:rPr lang="tr-TR" sz="2000" dirty="0" smtClean="0">
                <a:solidFill>
                  <a:prstClr val="black"/>
                </a:solidFill>
                <a:latin typeface="Arial Narrow" pitchFamily="34" charset="0"/>
              </a:rPr>
              <a:t>hükümleri</a:t>
            </a:r>
          </a:p>
          <a:p>
            <a:pPr lvl="0"/>
            <a:endParaRPr lang="tr-TR" sz="2000" dirty="0" smtClean="0">
              <a:solidFill>
                <a:prstClr val="black"/>
              </a:solidFill>
              <a:latin typeface="Arial Narrow" pitchFamily="34" charset="0"/>
            </a:endParaRPr>
          </a:p>
          <a:p>
            <a:r>
              <a:rPr lang="tr-TR" sz="2400" i="1" dirty="0"/>
              <a:t>Madde 444 - (Değişik madde: 14/11/1990 - 3678/10 </a:t>
            </a:r>
            <a:r>
              <a:rPr lang="tr-TR" sz="2400" i="1" dirty="0" err="1"/>
              <a:t>md.</a:t>
            </a:r>
            <a:r>
              <a:rPr lang="tr-TR" sz="2400" i="1" dirty="0"/>
              <a:t>)Sağ kalan eş, birlikte bulunduğu mirasçılara göre miras bırakana aşağıdaki oranlarda mirasçı olur.</a:t>
            </a:r>
            <a:endParaRPr lang="tr-TR" sz="2400" dirty="0"/>
          </a:p>
          <a:p>
            <a:r>
              <a:rPr lang="tr-TR" sz="2400" i="1" dirty="0"/>
              <a:t>1. Miras bırakanın füruu ile birlikte mirasçı olursa, mirasın dörtte biri,</a:t>
            </a:r>
            <a:endParaRPr lang="tr-TR" sz="2400" dirty="0"/>
          </a:p>
          <a:p>
            <a:r>
              <a:rPr lang="tr-TR" sz="2400" i="1" dirty="0"/>
              <a:t>2. Miras bırakanın ana ve baba veya bunların füruu ile birlikte mirasçı olursa mirasın yarısı,</a:t>
            </a:r>
            <a:endParaRPr lang="tr-TR" sz="2400" dirty="0"/>
          </a:p>
          <a:p>
            <a:r>
              <a:rPr lang="tr-TR" sz="2400" i="1" dirty="0"/>
              <a:t>3. </a:t>
            </a:r>
            <a:r>
              <a:rPr lang="tr-TR" sz="2400" i="1" dirty="0">
                <a:solidFill>
                  <a:srgbClr val="FF0066"/>
                </a:solidFill>
              </a:rPr>
              <a:t>Miras bırakanın BÜYÜKBABA VEYA BÜYÜKANALARI İLE BİRLİKTE mirasçı olursa </a:t>
            </a:r>
            <a:r>
              <a:rPr lang="tr-TR" sz="2400" i="1" dirty="0"/>
              <a:t>mirasın dörtte </a:t>
            </a:r>
            <a:r>
              <a:rPr lang="tr-TR" sz="2400" i="1" dirty="0" err="1"/>
              <a:t>üçü,</a:t>
            </a:r>
            <a:r>
              <a:rPr lang="tr-TR" sz="2400" i="1" u="sng" dirty="0" err="1"/>
              <a:t>Bunlar</a:t>
            </a:r>
            <a:r>
              <a:rPr lang="tr-TR" sz="2400" i="1" u="sng" dirty="0"/>
              <a:t> da yoksa mirasın tümü eşe kalır.</a:t>
            </a:r>
            <a:endParaRPr lang="tr-TR" sz="2400" dirty="0"/>
          </a:p>
          <a:p>
            <a:pPr lvl="0"/>
            <a:endParaRPr lang="tr-TR" sz="2400" dirty="0">
              <a:solidFill>
                <a:prstClr val="black"/>
              </a:solidFill>
              <a:latin typeface="Arial Narrow" pitchFamily="34" charset="0"/>
            </a:endParaRPr>
          </a:p>
        </p:txBody>
      </p:sp>
    </p:spTree>
    <p:extLst>
      <p:ext uri="{BB962C8B-B14F-4D97-AF65-F5344CB8AC3E}">
        <p14:creationId xmlns:p14="http://schemas.microsoft.com/office/powerpoint/2010/main" val="37926268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4074</TotalTime>
  <Words>5478</Words>
  <Application>Microsoft Office PowerPoint</Application>
  <PresentationFormat>Ekran Gösterisi (4:3)</PresentationFormat>
  <Paragraphs>423</Paragraphs>
  <Slides>73</Slides>
  <Notes>5</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73</vt:i4>
      </vt:variant>
    </vt:vector>
  </HeadingPairs>
  <TitlesOfParts>
    <vt:vector size="82" baseType="lpstr">
      <vt:lpstr>宋体</vt:lpstr>
      <vt:lpstr>Arial</vt:lpstr>
      <vt:lpstr>Arial Black</vt:lpstr>
      <vt:lpstr>Arial Narrow</vt:lpstr>
      <vt:lpstr>Calibri</vt:lpstr>
      <vt:lpstr>Constantia</vt:lpstr>
      <vt:lpstr>Times New Roman</vt:lpstr>
      <vt:lpstr>Wingdings 2</vt:lpstr>
      <vt:lpstr>Akış</vt:lpstr>
      <vt:lpstr>MİRAS HUKUKU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MİRASÇILAR</vt:lpstr>
      <vt:lpstr>Birlikte Ölüm Karinesi </vt:lpstr>
      <vt:lpstr>PowerPoint Sunusu</vt:lpstr>
      <vt:lpstr>PowerPoint Sunusu</vt:lpstr>
      <vt:lpstr>PowerPoint Sunusu</vt:lpstr>
      <vt:lpstr>Mirasbırakanın ya da mirasçıların Yabancı vatandaşlıkları sözkonusu olduğunda;</vt:lpstr>
      <vt:lpstr>YASAL MİRASÇILAR  4721 Sayılı Türk Medeni Kanunu </vt:lpstr>
      <vt:lpstr>A) KAN HISIMLARI</vt:lpstr>
      <vt:lpstr>PowerPoint Sunusu</vt:lpstr>
      <vt:lpstr>B)SAĞ KALAN EŞ</vt:lpstr>
      <vt:lpstr>PowerPoint Sunusu</vt:lpstr>
      <vt:lpstr>PowerPoint Sunusu</vt:lpstr>
      <vt:lpstr>C) EVLATLIK</vt:lpstr>
      <vt:lpstr>D)DEVLET</vt:lpstr>
      <vt:lpstr>Derece (zümre) sistemi</vt:lpstr>
      <vt:lpstr>PowerPoint Sunusu</vt:lpstr>
      <vt:lpstr>PowerPoint Sunusu</vt:lpstr>
      <vt:lpstr>PowerPoint Sunusu</vt:lpstr>
      <vt:lpstr>PowerPoint Sunusu</vt:lpstr>
      <vt:lpstr>  Evlilik Dışı Çocukların Yasal Mirasçılığı </vt:lpstr>
      <vt:lpstr>Evlatlık ve Altsoyunun Kanuni Mirasçılığı </vt:lpstr>
      <vt:lpstr>SAKLI PAYLI MİRASÇILAR</vt:lpstr>
      <vt:lpstr>PowerPoint Sunusu</vt:lpstr>
      <vt:lpstr>Saklı pay hesaplama</vt:lpstr>
      <vt:lpstr>PowerPoint Sunusu</vt:lpstr>
      <vt:lpstr>PowerPoint Sunusu</vt:lpstr>
      <vt:lpstr>TENKİS DAVASI</vt:lpstr>
      <vt:lpstr>PowerPoint Sunusu</vt:lpstr>
      <vt:lpstr>TMK madde 560</vt:lpstr>
      <vt:lpstr>Tenkis davasında davacılar</vt:lpstr>
      <vt:lpstr>PowerPoint Sunusu</vt:lpstr>
      <vt:lpstr>TENKİS DAVASINDA DAVALILAR</vt:lpstr>
      <vt:lpstr>    Tenkis Davası Açma Süresi ve Yetkili Mahkeme </vt:lpstr>
      <vt:lpstr>PowerPoint Sunusu</vt:lpstr>
      <vt:lpstr>TENKİSTE SIRA</vt:lpstr>
      <vt:lpstr>TENKİSE TABİ TASARRUFLAR </vt:lpstr>
      <vt:lpstr>PowerPoint Sunusu</vt:lpstr>
      <vt:lpstr>Ölüme bağlı kazandırmaların tenkisi  </vt:lpstr>
      <vt:lpstr>PowerPoint Sunusu</vt:lpstr>
      <vt:lpstr>                                        Sağlararası Kazandırmaların Tenkisi </vt:lpstr>
      <vt:lpstr>DENKLEŞTİRME  </vt:lpstr>
      <vt:lpstr>DENKLEŞTİRMENİN ŞARTLARI  </vt:lpstr>
      <vt:lpstr>PowerPoint Sunusu</vt:lpstr>
      <vt:lpstr>DENKLEŞTİRME VE TENKİS ARASINDAKİ FARKLAR </vt:lpstr>
      <vt:lpstr>        Denkleştirmeden Muaf Tutulan Kazandırmalar :</vt:lpstr>
      <vt:lpstr>Mirasta Denkleştirme Usulü: </vt:lpstr>
      <vt:lpstr>PowerPoint Sunusu</vt:lpstr>
      <vt:lpstr>MİRASIN REDDİ</vt:lpstr>
      <vt:lpstr>MİRASIN REDDİ</vt:lpstr>
      <vt:lpstr>MİRASIN REDDİ</vt:lpstr>
      <vt:lpstr>MİRASIN REDDİ</vt:lpstr>
      <vt:lpstr>MİRASIN REDDİ</vt:lpstr>
      <vt:lpstr>MİRASIN REDDİ</vt:lpstr>
      <vt:lpstr>MİRASIN REDDİ</vt:lpstr>
      <vt:lpstr>MİRASIN REDDİ</vt:lpstr>
      <vt:lpstr>MİRASIN REDDİ</vt:lpstr>
      <vt:lpstr>MİRASIN REDDİ</vt:lpstr>
      <vt:lpstr>MİRASIN REDDİ</vt:lpstr>
      <vt:lpstr>MİRASIN REDDİ</vt:lpstr>
      <vt:lpstr>MİRASIN REDDİ</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MİRAS HUKUKU</dc:title>
  <dc:creator>alp_eren627@hotmail.com</dc:creator>
  <cp:lastModifiedBy>HP</cp:lastModifiedBy>
  <cp:revision>175</cp:revision>
  <dcterms:created xsi:type="dcterms:W3CDTF">2018-04-22T13:21:29Z</dcterms:created>
  <dcterms:modified xsi:type="dcterms:W3CDTF">2024-02-23T20:30:33Z</dcterms:modified>
</cp:coreProperties>
</file>