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4" r:id="rId3"/>
    <p:sldId id="425" r:id="rId4"/>
    <p:sldId id="442" r:id="rId5"/>
    <p:sldId id="444" r:id="rId6"/>
    <p:sldId id="445" r:id="rId7"/>
    <p:sldId id="446" r:id="rId8"/>
    <p:sldId id="447" r:id="rId9"/>
    <p:sldId id="448" r:id="rId10"/>
    <p:sldId id="449" r:id="rId11"/>
    <p:sldId id="450" r:id="rId12"/>
    <p:sldId id="456" r:id="rId13"/>
    <p:sldId id="459" r:id="rId14"/>
    <p:sldId id="460" r:id="rId15"/>
    <p:sldId id="451" r:id="rId16"/>
    <p:sldId id="458" r:id="rId17"/>
    <p:sldId id="452" r:id="rId18"/>
    <p:sldId id="453" r:id="rId19"/>
    <p:sldId id="463" r:id="rId20"/>
    <p:sldId id="454" r:id="rId21"/>
    <p:sldId id="455" r:id="rId22"/>
    <p:sldId id="462" r:id="rId23"/>
    <p:sldId id="461" r:id="rId24"/>
    <p:sldId id="434" r:id="rId25"/>
    <p:sldId id="435" r:id="rId26"/>
    <p:sldId id="436" r:id="rId27"/>
    <p:sldId id="437" r:id="rId28"/>
    <p:sldId id="397" r:id="rId29"/>
    <p:sldId id="438" r:id="rId30"/>
    <p:sldId id="378" r:id="rId31"/>
    <p:sldId id="368" r:id="rId32"/>
    <p:sldId id="370" r:id="rId33"/>
    <p:sldId id="371" r:id="rId34"/>
    <p:sldId id="348" r:id="rId35"/>
    <p:sldId id="372" r:id="rId36"/>
    <p:sldId id="373" r:id="rId37"/>
    <p:sldId id="374" r:id="rId38"/>
    <p:sldId id="380" r:id="rId39"/>
    <p:sldId id="376" r:id="rId40"/>
    <p:sldId id="439" r:id="rId41"/>
    <p:sldId id="381" r:id="rId42"/>
    <p:sldId id="382" r:id="rId43"/>
    <p:sldId id="383" r:id="rId44"/>
    <p:sldId id="390" r:id="rId45"/>
    <p:sldId id="466" r:id="rId46"/>
    <p:sldId id="268" r:id="rId4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84" autoAdjust="0"/>
    <p:restoredTop sz="94725"/>
  </p:normalViewPr>
  <p:slideViewPr>
    <p:cSldViewPr snapToGrid="0">
      <p:cViewPr varScale="1">
        <p:scale>
          <a:sx n="74" d="100"/>
          <a:sy n="74" d="100"/>
        </p:scale>
        <p:origin x="4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049A34-4CBA-4464-882F-61EA4D42B65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D2987AE-5112-47A1-A33A-2A4771D399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0A14E1E-C4F0-4688-ADE9-F273D12538BE}"/>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64AF1E47-4DBD-47ED-8FF7-96C06AB227B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969FFC-DA7C-4126-BBF0-40118D2152B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4267949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D120D7-F44A-4347-8654-C7A88CE15B1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E55E172-209C-46D0-A83D-8C4598F1080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444177D-B91F-4CC4-B815-BEEBBD150DF7}"/>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181DD14C-4BF3-4056-A4C9-69162097A6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C9C0C5-7523-4F74-86A6-DD54337588C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844207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15E4122-1173-41C0-B0CA-19F0E615C74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5A4D231-D85C-4D2A-8EB6-248BF591DDD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CEBB07-1103-43F1-B7A2-7469F7F43F16}"/>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D366A98E-0B72-486C-B144-86E83F7A6A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5B09AD-54B5-401A-A11C-1ED4162BB8A0}"/>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84732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EDA654-FA16-46C8-A7D5-37264BEBAF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29F275-0E36-434A-B537-879E43E7DD6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D7B0CB-3E49-4513-9AB3-AF05C3C5AB0C}"/>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5BA920EC-949A-47A7-8871-A6CEB370472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45F259-32BA-4A0D-B621-415BFF3BE5E5}"/>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4433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E27088-6B2A-436F-A228-D1D5D61519C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04CA351-DB8D-4757-8595-05412E1839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85138C1-0FFD-40BE-BC94-18970AC42A4E}"/>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87FBE297-87BF-4BED-82A5-9C52842090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8C80D5F-C8B7-486A-9544-50741FB247FF}"/>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2948179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28AB1B-145B-461F-8EF5-6687B7A30C8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6A1E7F-914F-4957-B682-E913688B8A6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35E2915-E623-4BDB-AA0E-5AB4CABC26E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E6CF596-0CC8-4F15-A995-CABFF19EE5D1}"/>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6" name="Alt Bilgi Yer Tutucusu 5">
            <a:extLst>
              <a:ext uri="{FF2B5EF4-FFF2-40B4-BE49-F238E27FC236}">
                <a16:creationId xmlns:a16="http://schemas.microsoft.com/office/drawing/2014/main" id="{6234AD22-E6E0-4BB3-97D2-FD7C9D61E27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704AC23-53C8-4E8E-8E51-8F68D0EFD628}"/>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3131383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4CC10E-035C-4BF4-8A1C-F38BFBE0424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9CA79BA-8A5B-4C96-9A31-DD1EC379DF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B03C885-5084-40E4-8D94-6BA08D42ACB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0653A40-A5BA-470E-BEAA-3472D8CE6F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9E34FDD-206F-455C-9A46-9101969AE5A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EAEE267-2856-4285-8130-86617C92F324}"/>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8" name="Alt Bilgi Yer Tutucusu 7">
            <a:extLst>
              <a:ext uri="{FF2B5EF4-FFF2-40B4-BE49-F238E27FC236}">
                <a16:creationId xmlns:a16="http://schemas.microsoft.com/office/drawing/2014/main" id="{A969B0D7-009D-498A-AFBF-758E24DF011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D4FF31-D9CA-4B12-A7FB-BDA03BBA9DA0}"/>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37813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8805F2-9C05-45B3-A5EE-485E784F254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C2E8A6C-9BAE-4414-BF3D-4FF9DF2D125D}"/>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4" name="Alt Bilgi Yer Tutucusu 3">
            <a:extLst>
              <a:ext uri="{FF2B5EF4-FFF2-40B4-BE49-F238E27FC236}">
                <a16:creationId xmlns:a16="http://schemas.microsoft.com/office/drawing/2014/main" id="{D2E24AD8-D2F0-40F3-90F3-A6D278F40D7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28F4A94-70A9-440F-8166-35E958D0990D}"/>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16581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F3D7132-B464-4B93-A189-E3473437B723}"/>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3" name="Alt Bilgi Yer Tutucusu 2">
            <a:extLst>
              <a:ext uri="{FF2B5EF4-FFF2-40B4-BE49-F238E27FC236}">
                <a16:creationId xmlns:a16="http://schemas.microsoft.com/office/drawing/2014/main" id="{D814EA48-0E91-4063-A10B-8BE00B3CD89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B42285E-5606-4311-8281-1B54F1BF63D4}"/>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2871531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544F03-A529-4475-8426-86AD3CA536A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29C2C10-B1B1-4F80-9E2D-50B9D62951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2EE11B1-4CA6-43C8-A90A-9E8BF4DAA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599EC7-44A5-4C54-9926-73A6EDB9D04F}"/>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6" name="Alt Bilgi Yer Tutucusu 5">
            <a:extLst>
              <a:ext uri="{FF2B5EF4-FFF2-40B4-BE49-F238E27FC236}">
                <a16:creationId xmlns:a16="http://schemas.microsoft.com/office/drawing/2014/main" id="{A176FCF3-BBE7-417F-A2C9-256F797DBFF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E0506D0-54CE-4460-A968-D23163019101}"/>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46018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80617E-22E0-4E1B-8762-64C26A8AB5F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09053C-2EE1-48D5-B004-CAE28E67B1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78BF79A-D1B8-425D-8AF7-C110EBF192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A5E6ADE-7437-4132-A01D-395B7F191F5D}"/>
              </a:ext>
            </a:extLst>
          </p:cNvPr>
          <p:cNvSpPr>
            <a:spLocks noGrp="1"/>
          </p:cNvSpPr>
          <p:nvPr>
            <p:ph type="dt" sz="half" idx="10"/>
          </p:nvPr>
        </p:nvSpPr>
        <p:spPr/>
        <p:txBody>
          <a:bodyPr/>
          <a:lstStyle/>
          <a:p>
            <a:fld id="{B393CBF0-2F08-4FBF-8C01-DA3C4AF85B99}" type="datetimeFigureOut">
              <a:rPr lang="tr-TR" smtClean="0"/>
              <a:t>27.12.2025</a:t>
            </a:fld>
            <a:endParaRPr lang="tr-TR"/>
          </a:p>
        </p:txBody>
      </p:sp>
      <p:sp>
        <p:nvSpPr>
          <p:cNvPr id="6" name="Alt Bilgi Yer Tutucusu 5">
            <a:extLst>
              <a:ext uri="{FF2B5EF4-FFF2-40B4-BE49-F238E27FC236}">
                <a16:creationId xmlns:a16="http://schemas.microsoft.com/office/drawing/2014/main" id="{C646D369-6E7C-430F-BB70-47BA76F274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3CE69BD-5F7F-4B57-BFE1-AA661FA94009}"/>
              </a:ext>
            </a:extLst>
          </p:cNvPr>
          <p:cNvSpPr>
            <a:spLocks noGrp="1"/>
          </p:cNvSpPr>
          <p:nvPr>
            <p:ph type="sldNum" sz="quarter" idx="12"/>
          </p:nvPr>
        </p:nvSpPr>
        <p:spPr/>
        <p:txBody>
          <a:bodyPr/>
          <a:lstStyle/>
          <a:p>
            <a:fld id="{27CB476C-71D8-49BB-AFE1-2DBEB384184E}" type="slidenum">
              <a:rPr lang="tr-TR" smtClean="0"/>
              <a:t>‹#›</a:t>
            </a:fld>
            <a:endParaRPr lang="tr-TR"/>
          </a:p>
        </p:txBody>
      </p:sp>
    </p:spTree>
    <p:extLst>
      <p:ext uri="{BB962C8B-B14F-4D97-AF65-F5344CB8AC3E}">
        <p14:creationId xmlns:p14="http://schemas.microsoft.com/office/powerpoint/2010/main" val="1837689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1A214C3-78A6-4435-A7CE-1B16E4788E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214A130-CD33-4DBA-B22E-8E5EB890C9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2DEB3E-9604-42B3-BA96-78E5FE07A0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3CBF0-2F08-4FBF-8C01-DA3C4AF85B99}" type="datetimeFigureOut">
              <a:rPr lang="tr-TR" smtClean="0"/>
              <a:t>27.12.2025</a:t>
            </a:fld>
            <a:endParaRPr lang="tr-TR"/>
          </a:p>
        </p:txBody>
      </p:sp>
      <p:sp>
        <p:nvSpPr>
          <p:cNvPr id="5" name="Alt Bilgi Yer Tutucusu 4">
            <a:extLst>
              <a:ext uri="{FF2B5EF4-FFF2-40B4-BE49-F238E27FC236}">
                <a16:creationId xmlns:a16="http://schemas.microsoft.com/office/drawing/2014/main" id="{FFD58DBE-AE45-419D-A7DA-04E63D23B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650965F-F29A-4CA0-A178-8E826B6F63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B476C-71D8-49BB-AFE1-2DBEB384184E}" type="slidenum">
              <a:rPr lang="tr-TR" smtClean="0"/>
              <a:t>‹#›</a:t>
            </a:fld>
            <a:endParaRPr lang="tr-TR"/>
          </a:p>
        </p:txBody>
      </p:sp>
    </p:spTree>
    <p:extLst>
      <p:ext uri="{BB962C8B-B14F-4D97-AF65-F5344CB8AC3E}">
        <p14:creationId xmlns:p14="http://schemas.microsoft.com/office/powerpoint/2010/main" val="4138916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ib.kazanci.com.tr/kho3/ibb/files/tc4721.htm#166" TargetMode="External"/><Relationship Id="rId2" Type="http://schemas.openxmlformats.org/officeDocument/2006/relationships/hyperlink" Target="https://lib.kazanci.com.tr/kho3/ibb/files/tc4721.htm#16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lib.kazanci.com.tr/kho3/ibb/files/tc4721.htm#166" TargetMode="External"/><Relationship Id="rId2" Type="http://schemas.openxmlformats.org/officeDocument/2006/relationships/hyperlink" Target="https://lib.kazanci.com.tr/kho3/ibb/files/tc4721.htm#16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lib.kazanci.com.tr/kho3/ibb/files/tc4721.htm#16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lib.kazanci.com.tr/kho3/ibb/files/tc4721.htm#166" TargetMode="External"/><Relationship Id="rId2" Type="http://schemas.openxmlformats.org/officeDocument/2006/relationships/hyperlink" Target="https://lib.kazanci.com.tr/kho3/ibb/files/tc4721.htm#16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lib.kazanci.com.tr/kho3/ibb/files/tc6100.htm#189"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lib.kazanci.com.tr/kho3/ibb/files/tc4721.htm#185" TargetMode="External"/><Relationship Id="rId2" Type="http://schemas.openxmlformats.org/officeDocument/2006/relationships/hyperlink" Target="https://lib.kazanci.com.tr/kho3/ibb/files/tc6100.htm#171" TargetMode="External"/><Relationship Id="rId1" Type="http://schemas.openxmlformats.org/officeDocument/2006/relationships/slideLayout" Target="../slideLayouts/slideLayout2.xml"/><Relationship Id="rId4" Type="http://schemas.openxmlformats.org/officeDocument/2006/relationships/hyperlink" Target="https://lib.kazanci.com.tr/kho3/ibb/files/tc6100.htm#189"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Unvan 1">
            <a:extLst>
              <a:ext uri="{FF2B5EF4-FFF2-40B4-BE49-F238E27FC236}">
                <a16:creationId xmlns:a16="http://schemas.microsoft.com/office/drawing/2014/main" id="{C20FD52C-58E9-4606-A51B-5563FBD1B358}"/>
              </a:ext>
            </a:extLst>
          </p:cNvPr>
          <p:cNvSpPr>
            <a:spLocks noGrp="1"/>
          </p:cNvSpPr>
          <p:nvPr>
            <p:ph type="ctrTitle"/>
          </p:nvPr>
        </p:nvSpPr>
        <p:spPr>
          <a:xfrm>
            <a:off x="455518" y="726397"/>
            <a:ext cx="10945512" cy="3045624"/>
          </a:xfrm>
        </p:spPr>
        <p:txBody>
          <a:bodyPr anchor="b">
            <a:normAutofit/>
          </a:bodyPr>
          <a:lstStyle/>
          <a:p>
            <a:pPr algn="r"/>
            <a:r>
              <a:rPr lang="tr-TR" sz="3200" b="1" i="0" dirty="0">
                <a:solidFill>
                  <a:schemeClr val="bg1"/>
                </a:solidFill>
                <a:effectLst/>
                <a:latin typeface="Times New Roman" panose="02020603050405020304" pitchFamily="18" charset="0"/>
                <a:cs typeface="Times New Roman" panose="02020603050405020304" pitchFamily="18" charset="0"/>
              </a:rPr>
              <a:t>    ZİNA SEBEBİYLE BOŞ ANMA DAVALARINDA İSPAT</a:t>
            </a:r>
            <a:br>
              <a:rPr lang="tr-TR" sz="3200" b="1" i="0" dirty="0">
                <a:solidFill>
                  <a:schemeClr val="bg1"/>
                </a:solidFill>
                <a:effectLst/>
                <a:latin typeface="Times New Roman" panose="02020603050405020304" pitchFamily="18" charset="0"/>
                <a:cs typeface="Times New Roman" panose="02020603050405020304" pitchFamily="18" charset="0"/>
              </a:rPr>
            </a:br>
            <a:br>
              <a:rPr lang="tr-TR" sz="3200" b="1" i="0" dirty="0">
                <a:solidFill>
                  <a:schemeClr val="bg1"/>
                </a:solidFill>
                <a:effectLst/>
                <a:latin typeface="Times New Roman" panose="02020603050405020304" pitchFamily="18" charset="0"/>
                <a:cs typeface="Times New Roman" panose="02020603050405020304" pitchFamily="18" charset="0"/>
              </a:rPr>
            </a:br>
            <a:br>
              <a:rPr lang="tr-TR" sz="3200" b="1" i="0" dirty="0">
                <a:solidFill>
                  <a:schemeClr val="bg1"/>
                </a:solidFill>
                <a:effectLst/>
                <a:latin typeface="Times New Roman" panose="02020603050405020304" pitchFamily="18" charset="0"/>
                <a:cs typeface="Times New Roman" panose="02020603050405020304" pitchFamily="18" charset="0"/>
              </a:rPr>
            </a:br>
            <a:r>
              <a:rPr lang="tr-TR" sz="2200" b="1" dirty="0">
                <a:solidFill>
                  <a:schemeClr val="bg1"/>
                </a:solidFill>
                <a:latin typeface="Times New Roman" panose="02020603050405020304" pitchFamily="18" charset="0"/>
                <a:cs typeface="Times New Roman" panose="02020603050405020304" pitchFamily="18" charset="0"/>
              </a:rPr>
              <a:t>Av. BEGÜM TEKİN</a:t>
            </a:r>
            <a:br>
              <a:rPr lang="tr-TR" sz="2200" b="1" dirty="0">
                <a:solidFill>
                  <a:schemeClr val="bg1"/>
                </a:solidFill>
                <a:latin typeface="Times New Roman" panose="02020603050405020304" pitchFamily="18" charset="0"/>
                <a:cs typeface="Times New Roman" panose="02020603050405020304" pitchFamily="18" charset="0"/>
              </a:rPr>
            </a:br>
            <a:br>
              <a:rPr lang="tr-TR" sz="2200" b="1" dirty="0">
                <a:solidFill>
                  <a:schemeClr val="bg1"/>
                </a:solidFill>
                <a:latin typeface="Times New Roman" panose="02020603050405020304" pitchFamily="18" charset="0"/>
                <a:cs typeface="Times New Roman" panose="02020603050405020304" pitchFamily="18" charset="0"/>
              </a:rPr>
            </a:br>
            <a:r>
              <a:rPr lang="tr-TR" sz="2200" b="1" dirty="0" err="1">
                <a:solidFill>
                  <a:schemeClr val="bg1"/>
                </a:solidFill>
                <a:latin typeface="Times New Roman" panose="02020603050405020304" pitchFamily="18" charset="0"/>
                <a:cs typeface="Times New Roman" panose="02020603050405020304" pitchFamily="18" charset="0"/>
              </a:rPr>
              <a:t>begumtekin@tekin.av.tr</a:t>
            </a:r>
            <a:br>
              <a:rPr lang="tr-TR" sz="3200" b="1" i="0" dirty="0">
                <a:solidFill>
                  <a:schemeClr val="bg1"/>
                </a:solidFill>
                <a:effectLst/>
                <a:latin typeface="Times New Roman" panose="02020603050405020304" pitchFamily="18" charset="0"/>
                <a:cs typeface="Times New Roman" panose="02020603050405020304" pitchFamily="18" charset="0"/>
              </a:rPr>
            </a:br>
            <a:endParaRPr lang="tr-TR" sz="3200" b="1" dirty="0">
              <a:solidFill>
                <a:schemeClr val="bg1"/>
              </a:solidFill>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103D79B3-CEDB-43E6-8BDC-BE8AC0434644}"/>
              </a:ext>
            </a:extLst>
          </p:cNvPr>
          <p:cNvSpPr>
            <a:spLocks noGrp="1"/>
          </p:cNvSpPr>
          <p:nvPr>
            <p:ph type="subTitle" idx="1"/>
          </p:nvPr>
        </p:nvSpPr>
        <p:spPr>
          <a:xfrm>
            <a:off x="185957" y="4587810"/>
            <a:ext cx="10005951" cy="1458258"/>
          </a:xfrm>
        </p:spPr>
        <p:txBody>
          <a:bodyPr anchor="ctr">
            <a:normAutofit/>
          </a:bodyPr>
          <a:lstStyle/>
          <a:p>
            <a:pPr algn="l"/>
            <a:endParaRPr lang="tr-TR" dirty="0">
              <a:effectLst/>
              <a:latin typeface="Calibri" panose="020F0502020204030204" pitchFamily="34" charset="0"/>
              <a:ea typeface="Calibri" panose="020F0502020204030204" pitchFamily="34" charset="0"/>
              <a:cs typeface="Arial" panose="020B0604020202020204" pitchFamily="34" charset="0"/>
            </a:endParaRPr>
          </a:p>
          <a:p>
            <a:pPr algn="l"/>
            <a:endParaRPr lang="tr-TR" dirty="0"/>
          </a:p>
        </p:txBody>
      </p:sp>
      <p:sp>
        <p:nvSpPr>
          <p:cNvPr id="4" name="Unvan 1">
            <a:extLst>
              <a:ext uri="{FF2B5EF4-FFF2-40B4-BE49-F238E27FC236}">
                <a16:creationId xmlns:a16="http://schemas.microsoft.com/office/drawing/2014/main" id="{8A64CF93-20BA-7AA4-DA1A-BBA4C616E0B7}"/>
              </a:ext>
            </a:extLst>
          </p:cNvPr>
          <p:cNvSpPr txBox="1">
            <a:spLocks/>
          </p:cNvSpPr>
          <p:nvPr/>
        </p:nvSpPr>
        <p:spPr>
          <a:xfrm>
            <a:off x="917275" y="4583953"/>
            <a:ext cx="4685857" cy="1465973"/>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tr-TR" sz="1900" b="1" dirty="0"/>
            </a:br>
            <a:br>
              <a:rPr lang="tr-TR" sz="1900" b="1" dirty="0"/>
            </a:br>
            <a:endParaRPr lang="tr-TR" sz="1900" b="1" dirty="0"/>
          </a:p>
        </p:txBody>
      </p:sp>
    </p:spTree>
    <p:extLst>
      <p:ext uri="{BB962C8B-B14F-4D97-AF65-F5344CB8AC3E}">
        <p14:creationId xmlns:p14="http://schemas.microsoft.com/office/powerpoint/2010/main" val="2077612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91A573F-DA8A-5BCB-FAAC-B55A0E096EE2}"/>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Ortak konutta üçüncü kişi </a:t>
            </a:r>
          </a:p>
        </p:txBody>
      </p:sp>
      <p:sp>
        <p:nvSpPr>
          <p:cNvPr id="3" name="İçerik Yer Tutucusu 2">
            <a:extLst>
              <a:ext uri="{FF2B5EF4-FFF2-40B4-BE49-F238E27FC236}">
                <a16:creationId xmlns:a16="http://schemas.microsoft.com/office/drawing/2014/main" id="{5DC03369-5230-913E-66E4-8FF931B70973}"/>
              </a:ext>
            </a:extLst>
          </p:cNvPr>
          <p:cNvSpPr>
            <a:spLocks noGrp="1"/>
          </p:cNvSpPr>
          <p:nvPr>
            <p:ph idx="1"/>
          </p:nvPr>
        </p:nvSpPr>
        <p:spPr>
          <a:xfrm>
            <a:off x="4810259" y="649480"/>
            <a:ext cx="6555347" cy="5546047"/>
          </a:xfrm>
        </p:spPr>
        <p:txBody>
          <a:bodyPr anchor="ctr">
            <a:normAutofit/>
          </a:bodyPr>
          <a:lstStyle/>
          <a:p>
            <a:pPr algn="just"/>
            <a:r>
              <a:rPr lang="tr-TR" sz="1700" dirty="0"/>
              <a:t> “…</a:t>
            </a:r>
            <a:r>
              <a:rPr lang="tr-TR" sz="1700" i="1" dirty="0"/>
              <a:t>Bozmaya uyularak, her iki boşanma davası birleştirilerek görülmüştür. Davalı (koca) tarafından 04.06.2012 tarihinde açılan boşanma davasında, boşanma sebebi olarak "zinaya" (TMK.m.161) dayanılmıştır. Davacı-davalı (kadın) ile ..... isimli şahsın 24.05.2012 günü gecesi, koca işte iken müşterek konutta birlikte yakalandıkları, aynı gün davacı-davalı (kadın)'</a:t>
            </a:r>
            <a:r>
              <a:rPr lang="tr-TR" sz="1700" i="1" dirty="0" err="1"/>
              <a:t>ın</a:t>
            </a:r>
            <a:r>
              <a:rPr lang="tr-TR" sz="1700" i="1" dirty="0"/>
              <a:t> ....Emniyetinde alınan ifadesinde, "bir yıldır .... ile ilişkisinin olduğunu" ifade ettiği, yine aynı gün beyanı alınan ....'</a:t>
            </a:r>
            <a:r>
              <a:rPr lang="tr-TR" sz="1700" i="1" dirty="0" err="1"/>
              <a:t>nin</a:t>
            </a:r>
            <a:r>
              <a:rPr lang="tr-TR" sz="1700" i="1" dirty="0"/>
              <a:t> de, "davacı ...'</a:t>
            </a:r>
            <a:r>
              <a:rPr lang="tr-TR" sz="1700" i="1" dirty="0" err="1"/>
              <a:t>yi</a:t>
            </a:r>
            <a:r>
              <a:rPr lang="tr-TR" sz="1700" i="1" dirty="0"/>
              <a:t> sevdiğini" söylediği anlaşılmaktadır. Davacı-davalı (kadın)'</a:t>
            </a:r>
            <a:r>
              <a:rPr lang="tr-TR" sz="1700" i="1" dirty="0" err="1"/>
              <a:t>ın</a:t>
            </a:r>
            <a:r>
              <a:rPr lang="tr-TR" sz="1700" i="1" dirty="0"/>
              <a:t> kolluktaki ifadesinin baskı altında alındığına ve olayın koca ve yakınları tarafından tertiplendiğine ilişkin dosyada bir delil ve olgu bulunmamaktadır</a:t>
            </a:r>
            <a:r>
              <a:rPr lang="tr-TR" sz="1700" i="1" dirty="0">
                <a:highlight>
                  <a:srgbClr val="FFFF00"/>
                </a:highlight>
              </a:rPr>
              <a:t>. </a:t>
            </a:r>
            <a:r>
              <a:rPr lang="tr-TR" sz="2000" b="1" dirty="0">
                <a:solidFill>
                  <a:schemeClr val="accent1"/>
                </a:solidFill>
              </a:rPr>
              <a:t>Kadının, kocası gece vardiyasında iken saat 24:00 sıralarında ortak konutta bir başka erkekle yakalanmış olması, bu olay sonrasında alınan ifadeler de dikkate alındığında zinaya muhakkak gözüyle bakılmasını gerektiren bir ahval niteliğinde olup, bu durum zinanın varlığına delalet eder. </a:t>
            </a:r>
            <a:r>
              <a:rPr lang="tr-TR" sz="1700" i="1" dirty="0"/>
              <a:t>Bu bakımdan kadının zinası ispatlanmıştır. O halde, davalı (koca) tarafından açılan birleştirilen boşanma davasının kabulü ile zina (TMK. m. 161) sebebiyle tarafların boşanmalarına karar verilmesi gerekirken, yetersiz gerekçe ile birleştirilen davanın reddi doğru bulunmamıştır… </a:t>
            </a:r>
            <a:r>
              <a:rPr lang="tr-TR" sz="1700" dirty="0" err="1"/>
              <a:t>Yarg</a:t>
            </a:r>
            <a:r>
              <a:rPr lang="tr-TR" sz="1700" dirty="0"/>
              <a:t>. 2. HD., Esas Numarası: 2015/7518 Karar Numarası: 2015/8189 Karar Tarihi: 21.04.2015</a:t>
            </a:r>
          </a:p>
        </p:txBody>
      </p:sp>
    </p:spTree>
    <p:extLst>
      <p:ext uri="{BB962C8B-B14F-4D97-AF65-F5344CB8AC3E}">
        <p14:creationId xmlns:p14="http://schemas.microsoft.com/office/powerpoint/2010/main" val="3447141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327A184-9EE4-ADFB-FC90-24F549D572B9}"/>
              </a:ext>
            </a:extLst>
          </p:cNvPr>
          <p:cNvSpPr>
            <a:spLocks noGrp="1"/>
          </p:cNvSpPr>
          <p:nvPr>
            <p:ph type="title"/>
          </p:nvPr>
        </p:nvSpPr>
        <p:spPr>
          <a:xfrm>
            <a:off x="466722" y="586855"/>
            <a:ext cx="3201366" cy="3387497"/>
          </a:xfrm>
        </p:spPr>
        <p:txBody>
          <a:bodyPr anchor="b">
            <a:normAutofit/>
          </a:bodyPr>
          <a:lstStyle/>
          <a:p>
            <a:pPr algn="r"/>
            <a:r>
              <a:rPr lang="tr-TR" sz="4000" dirty="0">
                <a:solidFill>
                  <a:srgbClr val="FFFFFF"/>
                </a:solidFill>
              </a:rPr>
              <a:t>          Ortak konutta üçüncü kişi</a:t>
            </a:r>
          </a:p>
        </p:txBody>
      </p:sp>
      <p:sp>
        <p:nvSpPr>
          <p:cNvPr id="3" name="İçerik Yer Tutucusu 2">
            <a:extLst>
              <a:ext uri="{FF2B5EF4-FFF2-40B4-BE49-F238E27FC236}">
                <a16:creationId xmlns:a16="http://schemas.microsoft.com/office/drawing/2014/main" id="{4EC7BA27-5CA2-6296-B1C0-57EF2DCCED9F}"/>
              </a:ext>
            </a:extLst>
          </p:cNvPr>
          <p:cNvSpPr>
            <a:spLocks noGrp="1"/>
          </p:cNvSpPr>
          <p:nvPr>
            <p:ph idx="1"/>
          </p:nvPr>
        </p:nvSpPr>
        <p:spPr>
          <a:xfrm>
            <a:off x="4810259" y="649480"/>
            <a:ext cx="6555347" cy="5546047"/>
          </a:xfrm>
        </p:spPr>
        <p:txBody>
          <a:bodyPr anchor="ctr">
            <a:normAutofit/>
          </a:bodyPr>
          <a:lstStyle/>
          <a:p>
            <a:pPr algn="just"/>
            <a:r>
              <a:rPr lang="tr-TR" sz="2000" dirty="0"/>
              <a:t>“</a:t>
            </a:r>
            <a:r>
              <a:rPr lang="tr-TR" sz="2000" i="1" dirty="0"/>
              <a:t>Davalı-davacı (kadın)'</a:t>
            </a:r>
            <a:r>
              <a:rPr lang="tr-TR" sz="2000" i="1" dirty="0" err="1"/>
              <a:t>ın</a:t>
            </a:r>
            <a:r>
              <a:rPr lang="tr-TR" sz="2000" i="1" dirty="0"/>
              <a:t>, 05.12.2010 günü ortak konuta erkek aldığı, aynı gece saat 22.00’de evde bu kişiyle birlikte yakalandığı, bu şahsın tuvalette gizlenmiş halde bulunduğu, bu olay öncesinde de bu şahısla muhtelif tarihlerde çok sayıda görüşmesinin olduğu, yapılan soruşturma ve toplanan delillerden anlaşılmaktadır</a:t>
            </a:r>
            <a:r>
              <a:rPr lang="tr-TR" sz="2000" b="1" dirty="0">
                <a:solidFill>
                  <a:schemeClr val="accent1"/>
                </a:solidFill>
              </a:rPr>
              <a:t>. Kadının, yalnızken geceleyin bir başka erkeği ortak konuta alması, zinanın varlığına delalet eder. Bu bakımdan zina kanıtlanmıştır. </a:t>
            </a:r>
            <a:r>
              <a:rPr lang="tr-TR" sz="2000" i="1" dirty="0"/>
              <a:t>Tarafların “zina” (TMK m. 161) sebebiyle boşanmalarına karar verilmesi gerekirken, boşanma kararının Türk Medeni Kanunu’nun 166/1. maddesine dayandırılması doğru bulunmamıştır</a:t>
            </a:r>
            <a:r>
              <a:rPr lang="tr-TR" sz="2000" dirty="0"/>
              <a:t>”. </a:t>
            </a:r>
            <a:r>
              <a:rPr lang="tr-TR" sz="2000" dirty="0" err="1"/>
              <a:t>Yarg</a:t>
            </a:r>
            <a:r>
              <a:rPr lang="tr-TR" sz="2000" dirty="0"/>
              <a:t>. 2. HD., Esas Numarası: 2012/22151 Karar Numarası: 2013/9689 Karar Tarihi: 08.04.2013</a:t>
            </a:r>
          </a:p>
          <a:p>
            <a:endParaRPr lang="tr-TR" sz="2000" dirty="0"/>
          </a:p>
        </p:txBody>
      </p:sp>
    </p:spTree>
    <p:extLst>
      <p:ext uri="{BB962C8B-B14F-4D97-AF65-F5344CB8AC3E}">
        <p14:creationId xmlns:p14="http://schemas.microsoft.com/office/powerpoint/2010/main" val="3413609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 name="Rectangle 3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Rectangle 4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8F49153-7268-BCC4-276A-4C3F8BDFC24B}"/>
              </a:ext>
            </a:extLst>
          </p:cNvPr>
          <p:cNvSpPr>
            <a:spLocks noGrp="1"/>
          </p:cNvSpPr>
          <p:nvPr>
            <p:ph type="title"/>
          </p:nvPr>
        </p:nvSpPr>
        <p:spPr>
          <a:xfrm>
            <a:off x="466722" y="586855"/>
            <a:ext cx="3201366" cy="3387497"/>
          </a:xfrm>
        </p:spPr>
        <p:txBody>
          <a:bodyPr anchor="b">
            <a:normAutofit/>
          </a:bodyPr>
          <a:lstStyle/>
          <a:p>
            <a:pPr algn="r"/>
            <a:r>
              <a:rPr lang="tr-TR" sz="4000" dirty="0">
                <a:solidFill>
                  <a:srgbClr val="FFFFFF"/>
                </a:solidFill>
              </a:rPr>
              <a:t> ÜÇÜNCÜ KİŞİYE AİT KONUTTA  BİRLİKTELİK </a:t>
            </a:r>
          </a:p>
        </p:txBody>
      </p:sp>
      <p:sp>
        <p:nvSpPr>
          <p:cNvPr id="3" name="İçerik Yer Tutucusu 2">
            <a:extLst>
              <a:ext uri="{FF2B5EF4-FFF2-40B4-BE49-F238E27FC236}">
                <a16:creationId xmlns:a16="http://schemas.microsoft.com/office/drawing/2014/main" id="{386839F5-CE62-E8C4-6C3B-27ADA6C6887B}"/>
              </a:ext>
            </a:extLst>
          </p:cNvPr>
          <p:cNvSpPr>
            <a:spLocks noGrp="1"/>
          </p:cNvSpPr>
          <p:nvPr>
            <p:ph idx="1"/>
          </p:nvPr>
        </p:nvSpPr>
        <p:spPr>
          <a:xfrm>
            <a:off x="4504548" y="511388"/>
            <a:ext cx="6555347" cy="5546047"/>
          </a:xfrm>
        </p:spPr>
        <p:txBody>
          <a:bodyPr anchor="ctr">
            <a:normAutofit lnSpcReduction="10000"/>
          </a:bodyPr>
          <a:lstStyle/>
          <a:p>
            <a:pPr algn="just"/>
            <a:r>
              <a:rPr lang="tr-TR" sz="1700" dirty="0"/>
              <a:t>“Davacı kadın öncelikle zina (TMK m. </a:t>
            </a:r>
            <a:r>
              <a:rPr lang="tr-TR" sz="1700" dirty="0">
                <a:hlinkClick r:id="rId2" tooltip="İlgili maddeyi görmek için tıklayınız"/>
              </a:rPr>
              <a:t>161</a:t>
            </a:r>
            <a:r>
              <a:rPr lang="tr-TR" sz="1700" dirty="0"/>
              <a:t>), kabul edilmediği takdirde evlilik birliğinin sarsılması sebeplerine (TMK m. </a:t>
            </a:r>
            <a:r>
              <a:rPr lang="tr-TR" sz="1700" dirty="0">
                <a:hlinkClick r:id="rId3" tooltip="İlgili maddeyi görmek için tıklayınız"/>
              </a:rPr>
              <a:t>166</a:t>
            </a:r>
            <a:r>
              <a:rPr lang="tr-TR" sz="1700" dirty="0"/>
              <a:t>/1) dayalı olarak boşanma talebinde bulunmuş, mahkemece erkeğin başka bir kadınla yaşadığı duygusal ilişkinin güven sarsıcı boyutta olduğu zina boyutuna varmadığı gerekçesiyle kadının zina hukuki sebebine dayalı olarak boşanma talebinin reddine, TMK </a:t>
            </a:r>
            <a:r>
              <a:rPr lang="tr-TR" sz="1700" dirty="0">
                <a:hlinkClick r:id="rId3" tooltip="İlgili maddeyi görmek için tıklayınız"/>
              </a:rPr>
              <a:t>166</a:t>
            </a:r>
            <a:r>
              <a:rPr lang="tr-TR" sz="1700" dirty="0"/>
              <a:t>/1. maddesi uyarınca ise davasının kabulüyle tarafların boşanmalarına karar verilmiş ise de; yapılan yargılama ve toplanan delillerden, </a:t>
            </a:r>
            <a:r>
              <a:rPr lang="tr-TR" sz="2000" b="1" dirty="0">
                <a:solidFill>
                  <a:schemeClr val="accent1"/>
                </a:solidFill>
              </a:rPr>
              <a:t>davacı kadının tanık beyanları ve özellikle dosya içerisine yansıyan ... 5.Asliye Ceza Mahkemesi'nin 2015/223esas sayılı dosyasında yer alan 16.03.2015 tarihli bilirkişi raporunun içeriği ve ilgili mahkemenin kararı incelendiğinde; davalı erkeğin evli olan bir kadının evinde olduğunu gösteren fotoğrafların olduğu, dosyamız davalısı erkeğin diğer kadının eşinin şikayetiyle konut dokunulmazlığını ihlal suçundan ceza aldığı, tanık beyanında da belirtildiği üzere erkeğin aleyhine uzaklaştırma kararı verildiğinde bu kadının yanında kaldığı gerçekleşen bu durumlar karşısında erkeğin bir başka kadınla birliktelik yaşadığı anlaşılmaktadır. </a:t>
            </a:r>
            <a:r>
              <a:rPr lang="tr-TR" sz="1700" dirty="0"/>
              <a:t>Bu durumda, davalı erkeğin zinası ispatlanmıştır.”   (Yargıtay 2. H.D 2017/4249 E. 2018/11761 K. 23.10.2018 T.)</a:t>
            </a:r>
          </a:p>
          <a:p>
            <a:endParaRPr lang="tr-TR" sz="1700" dirty="0"/>
          </a:p>
        </p:txBody>
      </p:sp>
    </p:spTree>
    <p:extLst>
      <p:ext uri="{BB962C8B-B14F-4D97-AF65-F5344CB8AC3E}">
        <p14:creationId xmlns:p14="http://schemas.microsoft.com/office/powerpoint/2010/main" val="4083470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7830EF-C9F6-6B80-3960-255C39FAFA20}"/>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1B019DE-A718-C60E-2A34-226260A6D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 name="Rectangle 32">
            <a:extLst>
              <a:ext uri="{FF2B5EF4-FFF2-40B4-BE49-F238E27FC236}">
                <a16:creationId xmlns:a16="http://schemas.microsoft.com/office/drawing/2014/main" id="{88FF543C-072C-E3D5-855B-D3B0FB03C1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916525AC-467D-E652-F626-18D3AECFD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EC1C9939-5F12-9C00-3440-48B7D5A39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EAEC6B04-12D8-408E-0EE0-8E570C52E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8F7012D2-D758-1EA1-662D-5F54FFB36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Rectangle 42">
            <a:extLst>
              <a:ext uri="{FF2B5EF4-FFF2-40B4-BE49-F238E27FC236}">
                <a16:creationId xmlns:a16="http://schemas.microsoft.com/office/drawing/2014/main" id="{2CC9F734-233B-D950-3D03-64D0DD6635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E87A65C-A0D9-5D81-4A45-59AA74CAE705}"/>
              </a:ext>
            </a:extLst>
          </p:cNvPr>
          <p:cNvSpPr>
            <a:spLocks noGrp="1"/>
          </p:cNvSpPr>
          <p:nvPr>
            <p:ph type="title"/>
          </p:nvPr>
        </p:nvSpPr>
        <p:spPr>
          <a:xfrm>
            <a:off x="466722" y="586855"/>
            <a:ext cx="3201366" cy="3387497"/>
          </a:xfrm>
        </p:spPr>
        <p:txBody>
          <a:bodyPr anchor="b">
            <a:normAutofit/>
          </a:bodyPr>
          <a:lstStyle/>
          <a:p>
            <a:pPr algn="r"/>
            <a:r>
              <a:rPr lang="tr-TR" sz="4000" dirty="0">
                <a:solidFill>
                  <a:srgbClr val="FFFFFF"/>
                </a:solidFill>
              </a:rPr>
              <a:t> ÜÇÜNCÜ KİŞİYE AİT KONUTTA  BİRLİKTELİK </a:t>
            </a:r>
          </a:p>
        </p:txBody>
      </p:sp>
      <p:sp>
        <p:nvSpPr>
          <p:cNvPr id="3" name="İçerik Yer Tutucusu 2">
            <a:extLst>
              <a:ext uri="{FF2B5EF4-FFF2-40B4-BE49-F238E27FC236}">
                <a16:creationId xmlns:a16="http://schemas.microsoft.com/office/drawing/2014/main" id="{5C1B498F-8E5E-96D0-D16F-E2B6410D1678}"/>
              </a:ext>
            </a:extLst>
          </p:cNvPr>
          <p:cNvSpPr>
            <a:spLocks noGrp="1"/>
          </p:cNvSpPr>
          <p:nvPr>
            <p:ph idx="1"/>
          </p:nvPr>
        </p:nvSpPr>
        <p:spPr>
          <a:xfrm>
            <a:off x="4810259" y="649480"/>
            <a:ext cx="6555347" cy="5546047"/>
          </a:xfrm>
        </p:spPr>
        <p:txBody>
          <a:bodyPr anchor="ctr">
            <a:normAutofit fontScale="92500" lnSpcReduction="20000"/>
          </a:bodyPr>
          <a:lstStyle/>
          <a:p>
            <a:pPr algn="just"/>
            <a:r>
              <a:rPr lang="tr-TR" dirty="0"/>
              <a:t>"Yapılan yargılama ve toplanan delillerden ilk derece mahkemesinin ve bölge adliye mahkemesinin de kabulünde olduğu üzere erkeğin sabah erken saatlerde başka bir kadının evine gittiği anlaşılmaktadır</a:t>
            </a:r>
            <a:r>
              <a:rPr lang="tr-TR" sz="2400" b="1" dirty="0">
                <a:solidFill>
                  <a:schemeClr val="accent1"/>
                </a:solidFill>
              </a:rPr>
              <a:t>. Erkeğin sabahın erken saatlerinde başka bir kadının evine gitmesi, meşru bir amaçla olduğu sabit olmadıkça zinaya delalet eder. Davalı-karşı davacı erkeğin zinası kanıtlanmış olup bölge adliye mahkemesince erkeğin bu eyleminin güven sarsıcı davranış kabul edilmesi doğru görülmemiştir. </a:t>
            </a:r>
            <a:r>
              <a:rPr lang="tr-TR" dirty="0"/>
              <a:t>Gerçekleşen bu durum karşısında davacı-karşı davalı kadının zina (TMK m. 161) hukuksal sebebine dayalı boşanma davasının kabulüne karar verilmesi gerekirken yazılı şekilde kadının zina hukuki sebebine dayalı davasının reddine hükmedilmesi doğru olmayıp, bozmayı gerektirmiştir." (Yargıtay 2. Hukuk Dairesi         2022/3400 E.  ,  2022/6175 K.)</a:t>
            </a:r>
          </a:p>
          <a:p>
            <a:endParaRPr lang="tr-TR" sz="1700" dirty="0"/>
          </a:p>
        </p:txBody>
      </p:sp>
    </p:spTree>
    <p:extLst>
      <p:ext uri="{BB962C8B-B14F-4D97-AF65-F5344CB8AC3E}">
        <p14:creationId xmlns:p14="http://schemas.microsoft.com/office/powerpoint/2010/main" val="824062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468AC9-9B06-DC51-59E2-01788E99B991}"/>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D20A6C8D-2DD5-BD88-BFB4-53A8F551B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 name="Rectangle 32">
            <a:extLst>
              <a:ext uri="{FF2B5EF4-FFF2-40B4-BE49-F238E27FC236}">
                <a16:creationId xmlns:a16="http://schemas.microsoft.com/office/drawing/2014/main" id="{D3227F96-646C-B195-DB59-C8325AA826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3408997-A022-5A32-9E50-268D9D57F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9278013-CFD7-4BF2-3CF3-5DF431F68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5965268-5172-30D9-F0E8-51314300B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B5AE96F5-7E5F-8994-13DD-ADA9E1E411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Rectangle 42">
            <a:extLst>
              <a:ext uri="{FF2B5EF4-FFF2-40B4-BE49-F238E27FC236}">
                <a16:creationId xmlns:a16="http://schemas.microsoft.com/office/drawing/2014/main" id="{517E2A86-03D0-FBF1-02F2-044C2B80B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ECF4004-B4F8-6EAB-53C3-585B48B57950}"/>
              </a:ext>
            </a:extLst>
          </p:cNvPr>
          <p:cNvSpPr>
            <a:spLocks noGrp="1"/>
          </p:cNvSpPr>
          <p:nvPr>
            <p:ph type="title"/>
          </p:nvPr>
        </p:nvSpPr>
        <p:spPr>
          <a:xfrm>
            <a:off x="466722" y="586855"/>
            <a:ext cx="3201366" cy="3387497"/>
          </a:xfrm>
        </p:spPr>
        <p:txBody>
          <a:bodyPr anchor="b">
            <a:normAutofit fontScale="90000"/>
          </a:bodyPr>
          <a:lstStyle/>
          <a:p>
            <a:pPr algn="r"/>
            <a:r>
              <a:rPr lang="tr-TR" sz="4000" dirty="0">
                <a:solidFill>
                  <a:srgbClr val="FFFFFF"/>
                </a:solidFill>
              </a:rPr>
              <a:t> ÜÇÜNCÜ KİŞİYE AİT KONUTTA  BİRLİKTELİK </a:t>
            </a:r>
            <a:br>
              <a:rPr lang="tr-TR" sz="4000" dirty="0">
                <a:solidFill>
                  <a:srgbClr val="FFFFFF"/>
                </a:solidFill>
              </a:rPr>
            </a:br>
            <a:r>
              <a:rPr lang="tr-TR" sz="4000" dirty="0">
                <a:solidFill>
                  <a:srgbClr val="FFFFFF"/>
                </a:solidFill>
              </a:rPr>
              <a:t>(KVKK yönünden eski tarihli) </a:t>
            </a:r>
          </a:p>
        </p:txBody>
      </p:sp>
      <p:sp>
        <p:nvSpPr>
          <p:cNvPr id="3" name="İçerik Yer Tutucusu 2">
            <a:extLst>
              <a:ext uri="{FF2B5EF4-FFF2-40B4-BE49-F238E27FC236}">
                <a16:creationId xmlns:a16="http://schemas.microsoft.com/office/drawing/2014/main" id="{5C5E0DAE-AC35-3953-0F9D-2FD1B54D0260}"/>
              </a:ext>
            </a:extLst>
          </p:cNvPr>
          <p:cNvSpPr>
            <a:spLocks noGrp="1"/>
          </p:cNvSpPr>
          <p:nvPr>
            <p:ph idx="1"/>
          </p:nvPr>
        </p:nvSpPr>
        <p:spPr>
          <a:xfrm>
            <a:off x="4810259" y="649480"/>
            <a:ext cx="6555347" cy="5546047"/>
          </a:xfrm>
        </p:spPr>
        <p:txBody>
          <a:bodyPr anchor="ctr">
            <a:normAutofit fontScale="92500" lnSpcReduction="20000"/>
          </a:bodyPr>
          <a:lstStyle/>
          <a:p>
            <a:pPr algn="just"/>
            <a:r>
              <a:rPr lang="tr-TR" dirty="0"/>
              <a:t>"Yapılan yargılama ve toplanan delillerden, davacı-davalı kadının, eşinin Selda isimli kişi ile gayrı resmi olarak birlikte yaşadıklarını iddia ettiği, </a:t>
            </a:r>
            <a:r>
              <a:rPr lang="tr-TR" sz="2400" b="1" dirty="0">
                <a:solidFill>
                  <a:schemeClr val="accent1"/>
                </a:solidFill>
              </a:rPr>
              <a:t>gerek dava dışı Selda'nın oturduğu sitenin giriş-çıkış kamera kayıtlarının tetkiki gerekse dosya kapsamında dinlenen bir kısım tanıkların da davalı-davacı erkek ile dava dışı Selda arasında gönül ilişkisi olduğuna dair beyanları ve erkeğin gece Selda'ya ait evde geç saatlere kadar kaldığını gördüklerini beyan etmeleri, gerçekleşen bu durum karşısında davalı-davacı erkeğin başka bir kadınla karı-koca gibi fiilen birlikte yaşadığı anlaşılmakla erkeğin zina eyleminin gerçekleştiğinin kabulü gerekir. </a:t>
            </a:r>
            <a:r>
              <a:rPr lang="tr-TR" dirty="0"/>
              <a:t>Öyleyse, kadının zinaya dayalı boşanma davasının, erkeğin sübut bulan zinası sebebiyle (TMK m. 161) kabulü gerekirken, delillerin takdirinde hataya düşülerek yazılı şekilde davanın reddine karar verilmesi doğru görülmemiş, bozmayı gerektirmiştir." (Yargıtay 2. Hukuk Dairesi   2020/2027 E.  ,  2020/3366 K.)</a:t>
            </a:r>
          </a:p>
          <a:p>
            <a:endParaRPr lang="tr-TR" sz="1700" dirty="0"/>
          </a:p>
        </p:txBody>
      </p:sp>
    </p:spTree>
    <p:extLst>
      <p:ext uri="{BB962C8B-B14F-4D97-AF65-F5344CB8AC3E}">
        <p14:creationId xmlns:p14="http://schemas.microsoft.com/office/powerpoint/2010/main" val="2907481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4" name="Rectangle 3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Rectangle 4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7915C5E-398A-9830-5B77-2F197C5602C4}"/>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Otelde aynı odada konaklama</a:t>
            </a:r>
          </a:p>
        </p:txBody>
      </p:sp>
      <p:sp>
        <p:nvSpPr>
          <p:cNvPr id="3" name="İçerik Yer Tutucusu 2">
            <a:extLst>
              <a:ext uri="{FF2B5EF4-FFF2-40B4-BE49-F238E27FC236}">
                <a16:creationId xmlns:a16="http://schemas.microsoft.com/office/drawing/2014/main" id="{6218C9F0-076C-2BFC-C029-27C5C1CC781F}"/>
              </a:ext>
            </a:extLst>
          </p:cNvPr>
          <p:cNvSpPr>
            <a:spLocks noGrp="1"/>
          </p:cNvSpPr>
          <p:nvPr>
            <p:ph idx="1"/>
          </p:nvPr>
        </p:nvSpPr>
        <p:spPr>
          <a:xfrm>
            <a:off x="4810259" y="649480"/>
            <a:ext cx="6555347" cy="5546047"/>
          </a:xfrm>
        </p:spPr>
        <p:txBody>
          <a:bodyPr anchor="ctr">
            <a:normAutofit/>
          </a:bodyPr>
          <a:lstStyle/>
          <a:p>
            <a:pPr algn="just"/>
            <a:r>
              <a:rPr lang="tr-TR" sz="2000" dirty="0"/>
              <a:t> “…</a:t>
            </a:r>
            <a:r>
              <a:rPr lang="tr-TR" sz="2000" i="1" dirty="0"/>
              <a:t>Yapılan soruşturma ve toplanan delillerle davalı-davacı kocanın dava açılmadan önce ve </a:t>
            </a:r>
            <a:r>
              <a:rPr lang="tr-TR" sz="2000" b="1" dirty="0">
                <a:solidFill>
                  <a:schemeClr val="accent1"/>
                </a:solidFill>
              </a:rPr>
              <a:t>davanın devamı sırasında dahi başka kadınlarla birlikte otelde aynı odada kaldığı anlaşılmaktadır. Türk Medeni Kanunu’nun 161'nci maddesinde yer alan boşanma sebebi gerçekleşmiştir.</a:t>
            </a:r>
            <a:r>
              <a:rPr lang="tr-TR" sz="2000" i="1" dirty="0">
                <a:highlight>
                  <a:srgbClr val="FFFF00"/>
                </a:highlight>
              </a:rPr>
              <a:t> </a:t>
            </a:r>
            <a:r>
              <a:rPr lang="tr-TR" sz="2000" i="1" dirty="0"/>
              <a:t>Davacı-davalı kadın evlilik birliğinin sarsılması sebebine dayalı boşanma davasını, ıslahla öncelikle zina sebebine dayandırdığına göre, bu sebebe dayalı olarak boşanmaya karar verilmesi gerekirken, yazılı şekilde hüküm kurulması usul ve yasaya aykırıdır</a:t>
            </a:r>
            <a:r>
              <a:rPr lang="tr-TR" sz="2000" dirty="0"/>
              <a:t>…” </a:t>
            </a:r>
            <a:r>
              <a:rPr lang="tr-TR" sz="2000" dirty="0" err="1"/>
              <a:t>Yarg</a:t>
            </a:r>
            <a:r>
              <a:rPr lang="tr-TR" sz="2000" dirty="0"/>
              <a:t>. 2. HD., Esas Numarası: 2010/22120 Karar Numarası: 2012/670 Karar Tarihi: 19.01.2012 </a:t>
            </a:r>
          </a:p>
          <a:p>
            <a:endParaRPr lang="tr-TR" sz="2000" dirty="0"/>
          </a:p>
        </p:txBody>
      </p:sp>
    </p:spTree>
    <p:extLst>
      <p:ext uri="{BB962C8B-B14F-4D97-AF65-F5344CB8AC3E}">
        <p14:creationId xmlns:p14="http://schemas.microsoft.com/office/powerpoint/2010/main" val="3865696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3E0DE8-E256-DD97-0A20-6FD3B4616A2C}"/>
            </a:ext>
          </a:extLst>
        </p:cNvPr>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120141EC-496B-23DF-C52F-31259486CD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4" name="Rectangle 33">
            <a:extLst>
              <a:ext uri="{FF2B5EF4-FFF2-40B4-BE49-F238E27FC236}">
                <a16:creationId xmlns:a16="http://schemas.microsoft.com/office/drawing/2014/main" id="{8DB76106-B851-0849-AD62-27B059907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B86240EB-104B-325C-6685-AF0D8C543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D9B48E3-7795-683D-4324-2BD8833FD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D010EB8-7E9C-4506-B80A-591E87F20C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298EFC08-3446-B9A1-6DD5-0A7B222F7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Rectangle 43">
            <a:extLst>
              <a:ext uri="{FF2B5EF4-FFF2-40B4-BE49-F238E27FC236}">
                <a16:creationId xmlns:a16="http://schemas.microsoft.com/office/drawing/2014/main" id="{3E16AD9A-8496-1529-8513-FE9214384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206A072-90C7-C2BF-F6C6-AEA760E59AF2}"/>
              </a:ext>
            </a:extLst>
          </p:cNvPr>
          <p:cNvSpPr>
            <a:spLocks noGrp="1"/>
          </p:cNvSpPr>
          <p:nvPr>
            <p:ph type="title"/>
          </p:nvPr>
        </p:nvSpPr>
        <p:spPr>
          <a:xfrm>
            <a:off x="466722" y="586855"/>
            <a:ext cx="3201366" cy="3387497"/>
          </a:xfrm>
        </p:spPr>
        <p:txBody>
          <a:bodyPr anchor="b">
            <a:normAutofit/>
          </a:bodyPr>
          <a:lstStyle/>
          <a:p>
            <a:pPr algn="r"/>
            <a:r>
              <a:rPr lang="tr-TR" sz="4000">
                <a:solidFill>
                  <a:srgbClr val="FFFFFF"/>
                </a:solidFill>
              </a:rPr>
              <a:t>Otelde aynı odada konaklama</a:t>
            </a:r>
          </a:p>
        </p:txBody>
      </p:sp>
      <p:sp>
        <p:nvSpPr>
          <p:cNvPr id="3" name="İçerik Yer Tutucusu 2">
            <a:extLst>
              <a:ext uri="{FF2B5EF4-FFF2-40B4-BE49-F238E27FC236}">
                <a16:creationId xmlns:a16="http://schemas.microsoft.com/office/drawing/2014/main" id="{2B316FDD-1A8A-E6E5-D665-807BCE3B3AA2}"/>
              </a:ext>
            </a:extLst>
          </p:cNvPr>
          <p:cNvSpPr>
            <a:spLocks noGrp="1"/>
          </p:cNvSpPr>
          <p:nvPr>
            <p:ph idx="1"/>
          </p:nvPr>
        </p:nvSpPr>
        <p:spPr>
          <a:xfrm>
            <a:off x="4810259" y="649480"/>
            <a:ext cx="6555347" cy="5546047"/>
          </a:xfrm>
        </p:spPr>
        <p:txBody>
          <a:bodyPr anchor="ctr">
            <a:normAutofit fontScale="92500"/>
          </a:bodyPr>
          <a:lstStyle/>
          <a:p>
            <a:pPr algn="just"/>
            <a:r>
              <a:rPr lang="tr-TR" sz="2000" dirty="0"/>
              <a:t> </a:t>
            </a:r>
            <a:r>
              <a:rPr lang="tr-TR" dirty="0"/>
              <a:t>"...Yapılan yargılama ve toplanan delillerden, mahkemenin de kabulünde olduğu üzere; davalı erkeğin evlilik devam ederken, </a:t>
            </a:r>
            <a:r>
              <a:rPr lang="tr-TR" sz="2200" b="1" dirty="0">
                <a:solidFill>
                  <a:schemeClr val="accent1"/>
                </a:solidFill>
              </a:rPr>
              <a:t>sadakat yükümlülüğüne aykırı davrandığı, ayrı ayrı zamanlarda ... İSİMLİ KADINLARLA OTELDE KALDIĞI, DOSYA ARASINA ALINAN TELEFON KONUŞMA KAYITLARINDA DA BİRDEN FAZLA KADINLA MUTAD SAYIDAN FAZLA KONUŞMA KAYITLARININ BULUNDUĞU AYRICA SOSYAL MEDYA HESABINDAN DA ERKEĞİN BAŞKA KADINLARLA DUYGUSAL İÇERİKLİ YAZIŞMALAR YAPTIĞI ANLAŞILMAKTADIR. </a:t>
            </a:r>
            <a:r>
              <a:rPr lang="tr-TR" dirty="0"/>
              <a:t>Bu durumda davacı kadının zinaya dayalı (TMK m. 161) boşanma davasının kabul edilmesi gerekirken, yetersiz gerekçe ile reddine karar verilmesi doğru olmayıp bozmayı gerektirmiştir..." (Yargıtay 2. Hukuk Dairesi 2016/23757 E., 2018/10860 K. sayılı kararı)</a:t>
            </a:r>
          </a:p>
          <a:p>
            <a:endParaRPr lang="tr-TR" sz="2000" dirty="0"/>
          </a:p>
        </p:txBody>
      </p:sp>
    </p:spTree>
    <p:extLst>
      <p:ext uri="{BB962C8B-B14F-4D97-AF65-F5344CB8AC3E}">
        <p14:creationId xmlns:p14="http://schemas.microsoft.com/office/powerpoint/2010/main" val="100348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angle 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4A292AC-D79B-B7C1-1DF9-BA0CC5CA9DF5}"/>
              </a:ext>
            </a:extLst>
          </p:cNvPr>
          <p:cNvSpPr>
            <a:spLocks noGrp="1"/>
          </p:cNvSpPr>
          <p:nvPr>
            <p:ph type="title"/>
          </p:nvPr>
        </p:nvSpPr>
        <p:spPr>
          <a:xfrm>
            <a:off x="466722" y="586855"/>
            <a:ext cx="3201366" cy="3387497"/>
          </a:xfrm>
        </p:spPr>
        <p:txBody>
          <a:bodyPr anchor="b">
            <a:normAutofit/>
          </a:bodyPr>
          <a:lstStyle/>
          <a:p>
            <a:pPr algn="r"/>
            <a:r>
              <a:rPr lang="tr-TR" sz="4000" dirty="0">
                <a:solidFill>
                  <a:srgbClr val="FFFFFF"/>
                </a:solidFill>
              </a:rPr>
              <a:t>GÜVEN SARSICI DAVRANIŞ</a:t>
            </a:r>
          </a:p>
        </p:txBody>
      </p:sp>
      <p:sp>
        <p:nvSpPr>
          <p:cNvPr id="3" name="İçerik Yer Tutucusu 2">
            <a:extLst>
              <a:ext uri="{FF2B5EF4-FFF2-40B4-BE49-F238E27FC236}">
                <a16:creationId xmlns:a16="http://schemas.microsoft.com/office/drawing/2014/main" id="{A3F1FE0B-EB89-BFAA-7F3A-AA1DDAD92D49}"/>
              </a:ext>
            </a:extLst>
          </p:cNvPr>
          <p:cNvSpPr>
            <a:spLocks noGrp="1"/>
          </p:cNvSpPr>
          <p:nvPr>
            <p:ph idx="1"/>
          </p:nvPr>
        </p:nvSpPr>
        <p:spPr>
          <a:xfrm>
            <a:off x="4810259" y="649480"/>
            <a:ext cx="6555347" cy="5546047"/>
          </a:xfrm>
        </p:spPr>
        <p:txBody>
          <a:bodyPr anchor="ctr">
            <a:normAutofit/>
          </a:bodyPr>
          <a:lstStyle/>
          <a:p>
            <a:pPr algn="just"/>
            <a:r>
              <a:rPr lang="tr-TR" sz="2000" dirty="0"/>
              <a:t>   “…</a:t>
            </a:r>
            <a:r>
              <a:rPr lang="tr-TR" sz="2000" i="1" dirty="0"/>
              <a:t>Davacı erkek tarafından özel boşanma sebeplerinden zina sebebine dayanılarak (TMK m. 161) boşanma isteminde bulunulmuştur. </a:t>
            </a:r>
            <a:r>
              <a:rPr lang="tr-TR" sz="2000" b="1" dirty="0">
                <a:solidFill>
                  <a:schemeClr val="accent1"/>
                </a:solidFill>
              </a:rPr>
              <a:t>Zina olayının mevcut sayılabilmesi için en önemli koşulu, "cinsel ilişkinin" varlığının kesin veya güçlü karineyle kanıtlanmış olmasıdır. Davalı kadının bir başka erkekle cinsel ilişkiye girdiği kesin veya güçlü karineyle kanıtlanmış değildir. Davalı kadının bir başka erkekle telefonda konuştuğu ancak konuşma içeriğinden, evlilik sırasında, bir başka erkekle cinsel birleşmenin gerçekleştiği anlaşılamamaktadır. </a:t>
            </a:r>
            <a:r>
              <a:rPr lang="tr-TR" sz="2000" i="1" dirty="0"/>
              <a:t>Bu nedenle davalı kadının bu davranışları zina değil, "güven sarsıcı davranış" niteliğinde olup; Türk Medeni Kanunu’nun 166/1-2. maddesi gereğince boşanmayı gerektiren kusurlu davranıştır. Davacı erkeğin Türk Medeni Kanunu’nun 166/1-2. maddesine göre açılmış bir boşanma davası olmadığından; zina sebebiyle açılmış boşanma davasının reddi gerekirken, yazılı gerekçe ile kabulü doğru bulunmamıştır</a:t>
            </a:r>
            <a:r>
              <a:rPr lang="tr-TR" sz="2000" dirty="0"/>
              <a:t>…” </a:t>
            </a:r>
            <a:r>
              <a:rPr lang="tr-TR" sz="2000" dirty="0" err="1"/>
              <a:t>Yarg</a:t>
            </a:r>
            <a:r>
              <a:rPr lang="tr-TR" sz="2000" dirty="0"/>
              <a:t>. 2. HD., Esas Numarası: 2015/19056 Karar Numarası: 2016/11165 Karar Tarihi: 06.06.2016</a:t>
            </a:r>
          </a:p>
          <a:p>
            <a:endParaRPr lang="tr-TR" sz="2000" dirty="0"/>
          </a:p>
        </p:txBody>
      </p:sp>
    </p:spTree>
    <p:extLst>
      <p:ext uri="{BB962C8B-B14F-4D97-AF65-F5344CB8AC3E}">
        <p14:creationId xmlns:p14="http://schemas.microsoft.com/office/powerpoint/2010/main" val="3327203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0DE89BF-5A4B-A9EF-13E2-626B46E87F68}"/>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Zina ispatlanamamıştır…</a:t>
            </a:r>
          </a:p>
        </p:txBody>
      </p:sp>
      <p:sp>
        <p:nvSpPr>
          <p:cNvPr id="3" name="İçerik Yer Tutucusu 2">
            <a:extLst>
              <a:ext uri="{FF2B5EF4-FFF2-40B4-BE49-F238E27FC236}">
                <a16:creationId xmlns:a16="http://schemas.microsoft.com/office/drawing/2014/main" id="{6CFD299C-3DF2-811F-7A93-32EBDE26DCBC}"/>
              </a:ext>
            </a:extLst>
          </p:cNvPr>
          <p:cNvSpPr>
            <a:spLocks noGrp="1"/>
          </p:cNvSpPr>
          <p:nvPr>
            <p:ph idx="1"/>
          </p:nvPr>
        </p:nvSpPr>
        <p:spPr>
          <a:xfrm>
            <a:off x="1371599" y="2070847"/>
            <a:ext cx="9724031" cy="4289612"/>
          </a:xfrm>
        </p:spPr>
        <p:txBody>
          <a:bodyPr anchor="ctr">
            <a:noAutofit/>
          </a:bodyPr>
          <a:lstStyle/>
          <a:p>
            <a:r>
              <a:rPr lang="tr-TR" sz="1600" i="1" dirty="0"/>
              <a:t>Zinanın varlığı için, eşlerden birinin karşı cinsten başka bir kimse ile cinsel ilişkide bulunması veya bu ilişkiye muhakkak gözüyle bakılmasını gerektiren bir durum içinde bulunması, bunun da ispatlanmış olması gerekir. Her ne kadar mahkemece, erkeğin sadakat yükümlülüğünü bir çok kez ihlal ettiği, ancak kadının son olay dışında kalan aldatma vakıalarını affettiği, ancak kadın memleketteyken eve başka bir kadın getirdiğini erkeğin bizzat anlattığı, eşinden başka bir kadını eve getirmesinin zinaya karine olduğu gerekçesiyle davanın zina hukuki sebebine göre kabulüne karar verilmiş ise de yapılan yargılama ve toplanan delillerden </a:t>
            </a:r>
            <a:r>
              <a:rPr lang="tr-TR" sz="1600" b="1" dirty="0">
                <a:solidFill>
                  <a:schemeClr val="accent1"/>
                </a:solidFill>
              </a:rPr>
              <a:t>erkeğin önceki eylemlerinin kadın tarafından affedildiği en azından hoşgörü ile karşılandığı, tarafların bu olaylardan sonra birlikte yaşamaya devam ettikleri, davacı kadın memleketindeyken erkeğin eve başka bir kadın getirdiği iddia edilen son olayda ise; erkeğin zinasına dair eyleminin işlendiğine yönelik muhakkak gözü ile bakılacak nitelikte ve yeterlilikte tanık beyanı bulunmadığı gibi zinanın dosyada soyut tanık beyanları dışında başkaca delillerle de ispatlanamadığı anlaşılmakla kadının zina hukuksal sebebine dayalı boşanma talebinin reddine </a:t>
            </a:r>
            <a:r>
              <a:rPr lang="tr-TR" sz="1600" i="1" dirty="0"/>
              <a:t>karar verilmesi gerekirken davanın kabulü doğru görülmemiş, bozmayı gerektirmiştir. </a:t>
            </a:r>
          </a:p>
          <a:p>
            <a:r>
              <a:rPr lang="tr-TR" sz="1600" i="1" dirty="0"/>
              <a:t>Ayrıca davacı kadın dava dilekçesinde zina hukuki sebebi yanında </a:t>
            </a:r>
            <a:r>
              <a:rPr lang="tr-TR" sz="1600" i="1" dirty="0" err="1"/>
              <a:t>terditli</a:t>
            </a:r>
            <a:r>
              <a:rPr lang="tr-TR" sz="1600" i="1" dirty="0"/>
              <a:t> olarak 4721 Sayılı Kanun'un </a:t>
            </a:r>
            <a:r>
              <a:rPr lang="tr-TR" sz="1600" i="1" dirty="0">
                <a:hlinkClick r:id="rId2" tooltip="İlgili maddeyi görmek için tıklayınız"/>
              </a:rPr>
              <a:t>162</a:t>
            </a:r>
            <a:r>
              <a:rPr lang="tr-TR" sz="1600" i="1" dirty="0"/>
              <a:t>. maddesi uyarınca ve kabul görmemesi halinde 4721 Sayılı Kanun'un </a:t>
            </a:r>
            <a:r>
              <a:rPr lang="tr-TR" sz="1600" i="1" dirty="0">
                <a:hlinkClick r:id="rId3" tooltip="İlgili maddeyi görmek için tıklayınız"/>
              </a:rPr>
              <a:t>166</a:t>
            </a:r>
            <a:r>
              <a:rPr lang="tr-TR" sz="1600" i="1" dirty="0"/>
              <a:t>. maddesinin birinci fıkrası uyarınca boşanma talep etmektedir. Mahkemece dosyada mevcut deliller uyarınca davacı kadının </a:t>
            </a:r>
            <a:r>
              <a:rPr lang="tr-TR" sz="1600" i="1" dirty="0" err="1"/>
              <a:t>terditli</a:t>
            </a:r>
            <a:r>
              <a:rPr lang="tr-TR" sz="1600" i="1" dirty="0"/>
              <a:t> olan bu yöndeki taleplerinin de değerlendirilerek bu talepler hakkında hüküm verilmesi gerekirken yazılı şekilde hüküm verilmesi doğru görülmeyip sair temyiz itirazları incelenmeksizin bozmayı gerektirmiştir.</a:t>
            </a:r>
            <a:r>
              <a:rPr lang="tr-TR" sz="1600" dirty="0"/>
              <a:t> YARGITAY </a:t>
            </a:r>
            <a:r>
              <a:rPr lang="tr-TR" sz="1600" i="1" dirty="0"/>
              <a:t>2. HUKUK DAİRESİ E. 2025/627 K. 2025/7793T. 24.9.2025</a:t>
            </a:r>
          </a:p>
        </p:txBody>
      </p:sp>
    </p:spTree>
    <p:extLst>
      <p:ext uri="{BB962C8B-B14F-4D97-AF65-F5344CB8AC3E}">
        <p14:creationId xmlns:p14="http://schemas.microsoft.com/office/powerpoint/2010/main" val="2798994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588E1D-E687-BD73-EF01-E0E6CFFB376C}"/>
            </a:ext>
          </a:extLst>
        </p:cNvPr>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CD78CA58-0D51-E81B-F274-6BBEEDABF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E4D88842-D4D2-BC84-78C0-A7175126E8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FD297E4B-40F3-A8C0-CBCD-F74A76A95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041F6F69-2CB1-FBBE-A4A4-4588A537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DBFEC12D-9E0A-8415-C591-4B4C5262B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730B3E1-E155-84F1-83A6-4949492297ED}"/>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Zina ispatlanamamıştır…</a:t>
            </a:r>
          </a:p>
        </p:txBody>
      </p:sp>
      <p:sp>
        <p:nvSpPr>
          <p:cNvPr id="3" name="İçerik Yer Tutucusu 2">
            <a:extLst>
              <a:ext uri="{FF2B5EF4-FFF2-40B4-BE49-F238E27FC236}">
                <a16:creationId xmlns:a16="http://schemas.microsoft.com/office/drawing/2014/main" id="{DF6130EC-75C8-E4BB-71C5-E2241B983CD0}"/>
              </a:ext>
            </a:extLst>
          </p:cNvPr>
          <p:cNvSpPr>
            <a:spLocks noGrp="1"/>
          </p:cNvSpPr>
          <p:nvPr>
            <p:ph idx="1"/>
          </p:nvPr>
        </p:nvSpPr>
        <p:spPr>
          <a:xfrm>
            <a:off x="1371599" y="2318197"/>
            <a:ext cx="9724031" cy="3683358"/>
          </a:xfrm>
        </p:spPr>
        <p:txBody>
          <a:bodyPr anchor="ctr">
            <a:normAutofit fontScale="70000" lnSpcReduction="20000"/>
          </a:bodyPr>
          <a:lstStyle/>
          <a:p>
            <a:pPr algn="just"/>
            <a:r>
              <a:rPr lang="tr-TR" dirty="0"/>
              <a:t>"Eşlerden biri zina ederse diğer eş boşanma davası açabilir. Davaya hakkı olan eşin boşanma sebebini öğrenmesinden başlayarak altı ay ve her hâlde zina eyleminin üzerinden beş yıl geçmekle dava hakkı düşer. Affeden tarafın dava hakkı yoktur ( TMK m.</a:t>
            </a:r>
            <a:r>
              <a:rPr lang="tr-TR" dirty="0">
                <a:hlinkClick r:id="rId2" tooltip="İlgili maddeyi görmek için tıklayınız"/>
              </a:rPr>
              <a:t>161</a:t>
            </a:r>
            <a:r>
              <a:rPr lang="tr-TR" dirty="0"/>
              <a:t> ). </a:t>
            </a:r>
            <a:r>
              <a:rPr lang="tr-TR" sz="2900" b="1" dirty="0">
                <a:solidFill>
                  <a:schemeClr val="accent1"/>
                </a:solidFill>
              </a:rPr>
              <a:t>Zina hukuki sebebi ile açılan boşanma davasının kabul edilmesi için cinsel ilişkinin gerçekleşmesi veya gerçekleştiğine delalet edecek hiçbir kuşkuya yer vermeyecek şekilde karinenin bulunması gerekir. Somut olayda dava dışı F. isimli erkeğin o gün ortak konutta olduğunun kabulü ikrara dayalıdır. Ancak Mahkeme vicdani kanaatine göre ikrarı delil olarak kabul edebilir. Kadının bu konudaki ikrarı F. isimli kişinin o gün eve kitap getirdiğine ilişkindir. Kadının kapıyı kilitlediği ve geç açtığına, F. isimli erkek ile aralarında zina eyleminin gerçekleştiğine dair bir ikrarı bulunmamaktadır. Kadının ikrarının dışına çıkılarak zina eyleminin gerçekleştiğinin kabulü doğru değildir. Aksine zina eyleminin gerçekleştiği iddia edilen F. isimli kişi Mahkemece tanık olarak dinlenmiş, kadının ikrarı doğrultusunda anlatımda bulunmuş ve kadının beyanlarını teyit etmiştir. Bu durumda zina davasının kanıtlandığından söz edilemez. </a:t>
            </a:r>
            <a:r>
              <a:rPr lang="tr-TR" dirty="0"/>
              <a:t>Yargıtay 2. Hukuk 2024/491 esas 2025/2705 karar</a:t>
            </a:r>
            <a:endParaRPr lang="tr-TR" sz="2000" dirty="0"/>
          </a:p>
        </p:txBody>
      </p:sp>
    </p:spTree>
    <p:extLst>
      <p:ext uri="{BB962C8B-B14F-4D97-AF65-F5344CB8AC3E}">
        <p14:creationId xmlns:p14="http://schemas.microsoft.com/office/powerpoint/2010/main" val="2807333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91D39D9-F857-383F-6D89-E884A84AE805}"/>
              </a:ext>
            </a:extLst>
          </p:cNvPr>
          <p:cNvSpPr>
            <a:spLocks noGrp="1"/>
          </p:cNvSpPr>
          <p:nvPr>
            <p:ph type="title"/>
          </p:nvPr>
        </p:nvSpPr>
        <p:spPr>
          <a:xfrm>
            <a:off x="1371599" y="294538"/>
            <a:ext cx="9895951" cy="1033669"/>
          </a:xfrm>
        </p:spPr>
        <p:txBody>
          <a:bodyPr>
            <a:normAutofit/>
          </a:bodyPr>
          <a:lstStyle/>
          <a:p>
            <a:r>
              <a:rPr lang="tr-TR" sz="3400" dirty="0">
                <a:solidFill>
                  <a:srgbClr val="FFFFFF"/>
                </a:solidFill>
              </a:rPr>
              <a:t>     Zina Sebebiyle Açılan Boşanma Davalarında</a:t>
            </a:r>
            <a:br>
              <a:rPr lang="tr-TR" sz="3400" dirty="0">
                <a:solidFill>
                  <a:srgbClr val="FFFFFF"/>
                </a:solidFill>
              </a:rPr>
            </a:br>
            <a:r>
              <a:rPr lang="tr-TR" sz="3400" dirty="0">
                <a:solidFill>
                  <a:srgbClr val="FFFFFF"/>
                </a:solidFill>
              </a:rPr>
              <a:t>                          İspatın Konusu</a:t>
            </a:r>
          </a:p>
        </p:txBody>
      </p:sp>
      <p:sp>
        <p:nvSpPr>
          <p:cNvPr id="3" name="İçerik Yer Tutucusu 2">
            <a:extLst>
              <a:ext uri="{FF2B5EF4-FFF2-40B4-BE49-F238E27FC236}">
                <a16:creationId xmlns:a16="http://schemas.microsoft.com/office/drawing/2014/main" id="{30003A40-A9F1-EBF1-F802-CF582890BE11}"/>
              </a:ext>
            </a:extLst>
          </p:cNvPr>
          <p:cNvSpPr>
            <a:spLocks noGrp="1"/>
          </p:cNvSpPr>
          <p:nvPr>
            <p:ph idx="1"/>
          </p:nvPr>
        </p:nvSpPr>
        <p:spPr>
          <a:xfrm>
            <a:off x="1371599" y="2318197"/>
            <a:ext cx="9724031" cy="3683358"/>
          </a:xfrm>
        </p:spPr>
        <p:txBody>
          <a:bodyPr anchor="ctr">
            <a:normAutofit/>
          </a:bodyPr>
          <a:lstStyle/>
          <a:p>
            <a:pPr algn="just"/>
            <a:r>
              <a:rPr lang="tr-TR" sz="2000" dirty="0"/>
              <a:t>Türk Medeni Kanunu’nun 161. maddesindeki düzenleme: “Eşlerden biri zina ederse, diğer eş boşanma davası açabilir. Davaya hakkı olan eşin boşanma sebebini öğrenmesinden başlayarak altı ay ve her hâlde zina eyleminin üzerinden beş yıl geçmekle dava hakkı düşer. Affeden tarafın dava hakkı yoktur.” şeklindedir</a:t>
            </a:r>
          </a:p>
          <a:p>
            <a:pPr marL="0" indent="0">
              <a:buNone/>
            </a:pPr>
            <a:endParaRPr lang="tr-TR" sz="2000" dirty="0"/>
          </a:p>
        </p:txBody>
      </p:sp>
    </p:spTree>
    <p:extLst>
      <p:ext uri="{BB962C8B-B14F-4D97-AF65-F5344CB8AC3E}">
        <p14:creationId xmlns:p14="http://schemas.microsoft.com/office/powerpoint/2010/main" val="1795281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75C6B0B-BE0B-D62A-2663-3B65449E2121}"/>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HAK DÜŞÜRÜCÜ SÜRE</a:t>
            </a:r>
          </a:p>
        </p:txBody>
      </p:sp>
      <p:sp>
        <p:nvSpPr>
          <p:cNvPr id="3" name="İçerik Yer Tutucusu 2">
            <a:extLst>
              <a:ext uri="{FF2B5EF4-FFF2-40B4-BE49-F238E27FC236}">
                <a16:creationId xmlns:a16="http://schemas.microsoft.com/office/drawing/2014/main" id="{88515DB2-DDC8-F44C-8F23-2839AA5205FC}"/>
              </a:ext>
            </a:extLst>
          </p:cNvPr>
          <p:cNvSpPr>
            <a:spLocks noGrp="1"/>
          </p:cNvSpPr>
          <p:nvPr>
            <p:ph idx="1"/>
          </p:nvPr>
        </p:nvSpPr>
        <p:spPr>
          <a:xfrm>
            <a:off x="662153" y="2318197"/>
            <a:ext cx="10983310" cy="3683358"/>
          </a:xfrm>
        </p:spPr>
        <p:txBody>
          <a:bodyPr anchor="ctr">
            <a:normAutofit lnSpcReduction="10000"/>
          </a:bodyPr>
          <a:lstStyle/>
          <a:p>
            <a:pPr algn="just"/>
            <a:r>
              <a:rPr lang="tr-TR" sz="1800" i="1" dirty="0"/>
              <a:t>Somut uyuşmazlıkta İlk Derece Mahkemesi'nce her ne kadar erkeğin, ortak çocuklarıyla birlikte gittiği tatilde telefonunda başka bir kadınla samimî mesajlaşmalarına büyük oğlunun şahit olması ile olayın bu şekilde 2021 yılı yaz tatili döneminde ortaya çıktığı ve otel kayıtları da dikkate alınmakla bu suretle zina eylemini gerçekleştirdiği gerekçesi ile kadının zina hukuki nedenine dayalı davasının kabulüne karar verilmiş ise de yapılan yargılama ve toplanan delillerden </a:t>
            </a:r>
            <a:r>
              <a:rPr lang="tr-TR" sz="2000" b="1" dirty="0">
                <a:solidFill>
                  <a:schemeClr val="accent1"/>
                </a:solidFill>
              </a:rPr>
              <a:t>davacı-davalı erkeğin eyleminden 2021 yılının Temmuz ayında kadının haberdar olduğu, dosya arasına alınan otel kayıtlarından erkeğin en son başka bir kadınla aynı otel odasında 02.01.2021 tarihinde konakladığı, kadının davasını zina hukuki sebebine dayalı boşanma davası olarak ıslah ettiği tarih dikkate alındığında erkeğin devamlılık </a:t>
            </a:r>
            <a:r>
              <a:rPr lang="tr-TR" sz="2000" b="1" dirty="0" err="1">
                <a:solidFill>
                  <a:schemeClr val="accent1"/>
                </a:solidFill>
              </a:rPr>
              <a:t>arzedecek</a:t>
            </a:r>
            <a:r>
              <a:rPr lang="tr-TR" sz="2000" b="1" dirty="0">
                <a:solidFill>
                  <a:schemeClr val="accent1"/>
                </a:solidFill>
              </a:rPr>
              <a:t> şekilde başkası ile cinsel ilişkiye girdiğinin dosya kapsamından kanıtlanamadığı, bu durumda öğrenme tarihi dikkate alındığında dava sebebinin ıslah edildiği 05.05.2022 tarihi itibariyle zina davası açabilmek için Kanun'un öngördüğü hak düşürücü sürenin geçtiği anlaşılmıştır. </a:t>
            </a:r>
            <a:r>
              <a:rPr lang="tr-TR" sz="1800" i="1" dirty="0"/>
              <a:t>Bu halde Mahkemece kadının zina hukuki nedenine dayalı boşanma davasının reddine karar verilmesi gerekirken yazılı şekilde kabulüne karar verilmesi usul ve kanuna aykırı olup kadının </a:t>
            </a:r>
            <a:r>
              <a:rPr lang="tr-TR" sz="1800" i="1" dirty="0" err="1"/>
              <a:t>terditli</a:t>
            </a:r>
            <a:r>
              <a:rPr lang="tr-TR" sz="1800" i="1" dirty="0"/>
              <a:t> talebi olan evlilik birliğinin temelinden sarsılması hukuki nedenine dayalı boşanma davası yönünden tüm deliller hep birlikte değerlendirilerek sonucu uyarınca bir hüküm kurulmak üzere hükmün bozulmasına karar vermek gerekmiştir. </a:t>
            </a:r>
            <a:r>
              <a:rPr lang="tr-TR" sz="1800" dirty="0"/>
              <a:t>2. HUKUK DAİRESİ </a:t>
            </a:r>
            <a:r>
              <a:rPr lang="tr-TR" sz="1800" i="1" dirty="0"/>
              <a:t>E. 2025/527 K. 2025/6502 T. 25.6.2025</a:t>
            </a:r>
          </a:p>
          <a:p>
            <a:endParaRPr lang="tr-TR" sz="1600" dirty="0"/>
          </a:p>
        </p:txBody>
      </p:sp>
    </p:spTree>
    <p:extLst>
      <p:ext uri="{BB962C8B-B14F-4D97-AF65-F5344CB8AC3E}">
        <p14:creationId xmlns:p14="http://schemas.microsoft.com/office/powerpoint/2010/main" val="827142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A5FE585-3B9F-F802-B0A7-2E0ACFE67D5C}"/>
              </a:ext>
            </a:extLst>
          </p:cNvPr>
          <p:cNvSpPr>
            <a:spLocks noGrp="1"/>
          </p:cNvSpPr>
          <p:nvPr>
            <p:ph type="title"/>
          </p:nvPr>
        </p:nvSpPr>
        <p:spPr>
          <a:xfrm>
            <a:off x="1371599" y="294538"/>
            <a:ext cx="9895951" cy="1033669"/>
          </a:xfrm>
        </p:spPr>
        <p:txBody>
          <a:bodyPr>
            <a:normAutofit fontScale="90000"/>
          </a:bodyPr>
          <a:lstStyle/>
          <a:p>
            <a:r>
              <a:rPr lang="tr-TR" sz="4000" dirty="0">
                <a:solidFill>
                  <a:srgbClr val="FFFFFF"/>
                </a:solidFill>
              </a:rPr>
              <a:t>MESAJ İÇERİKLERİNE GÖRE ZİNA EYLEMİNİN İSPATI</a:t>
            </a:r>
          </a:p>
        </p:txBody>
      </p:sp>
      <p:sp>
        <p:nvSpPr>
          <p:cNvPr id="3" name="İçerik Yer Tutucusu 2">
            <a:extLst>
              <a:ext uri="{FF2B5EF4-FFF2-40B4-BE49-F238E27FC236}">
                <a16:creationId xmlns:a16="http://schemas.microsoft.com/office/drawing/2014/main" id="{E75817E3-7014-79BA-4FAA-62F208104FD4}"/>
              </a:ext>
            </a:extLst>
          </p:cNvPr>
          <p:cNvSpPr>
            <a:spLocks noGrp="1"/>
          </p:cNvSpPr>
          <p:nvPr>
            <p:ph idx="1"/>
          </p:nvPr>
        </p:nvSpPr>
        <p:spPr>
          <a:xfrm>
            <a:off x="459351" y="2104845"/>
            <a:ext cx="10636280" cy="3896710"/>
          </a:xfrm>
        </p:spPr>
        <p:txBody>
          <a:bodyPr anchor="ctr">
            <a:normAutofit fontScale="62500" lnSpcReduction="20000"/>
          </a:bodyPr>
          <a:lstStyle/>
          <a:p>
            <a:pPr algn="just"/>
            <a:r>
              <a:rPr lang="tr-TR" i="1" dirty="0"/>
              <a:t>İlk Derece Mahkemesince her ne kadar erkeğin 4721 Sayılı Kanunu`nun </a:t>
            </a:r>
            <a:r>
              <a:rPr lang="tr-TR" i="1" dirty="0">
                <a:hlinkClick r:id="rId2" tooltip="İlgili maddeyi görmek için tıklayınız"/>
              </a:rPr>
              <a:t>161</a:t>
            </a:r>
            <a:r>
              <a:rPr lang="tr-TR" i="1" dirty="0"/>
              <a:t>. maddesine dayalı boşanma davasının ispat edilemediği gerekçesi ile reddine karar verilmiş, ancak kadına sadakatsizlik vakıası kusur olarak yüklenilerek erkeğin 4721 Sayılı Kanun'un </a:t>
            </a:r>
            <a:r>
              <a:rPr lang="tr-TR" i="1" dirty="0">
                <a:hlinkClick r:id="rId3" tooltip="İlgili maddeyi görmek için tıklayınız"/>
              </a:rPr>
              <a:t>166</a:t>
            </a:r>
            <a:r>
              <a:rPr lang="tr-TR" i="1" dirty="0"/>
              <a:t>. maddesinin birinci fıkrasına dayalı davasının kabulüne karar verilmiş, Bölge Adliye Mahkemesince de kadına sadakatsizlik vakıasının kusur olarak yüklenmesinin doğru olduğu belirtilmesine rağmen erkeğin zina sebebine dayalı boşanma davasının reddine ilişkin istinaf başvurusunun </a:t>
            </a:r>
            <a:r>
              <a:rPr lang="tr-TR" sz="3200" b="1" dirty="0">
                <a:solidFill>
                  <a:schemeClr val="accent1"/>
                </a:solidFill>
              </a:rPr>
              <a:t>esastan reddine karar verilmiş ise de yapılan yargılama, toplanan deliller ve mesaj kayıtlarından; kayıtların bulunduğu cep telefonunun davacı-karşı davalı kadın eşe ait olduğu, bu hususun davacı-karşı davalı kadının, davalı-karşı davacı eş tarafından yakalanan mesaj içerikleri sonrasında aile içerisinde çıkan tartışma ortamında davalı-karşı davacı erkeğin tanıkları ... ile ...'</a:t>
            </a:r>
            <a:r>
              <a:rPr lang="tr-TR" sz="3200" b="1" dirty="0" err="1">
                <a:solidFill>
                  <a:schemeClr val="accent1"/>
                </a:solidFill>
              </a:rPr>
              <a:t>nin</a:t>
            </a:r>
            <a:r>
              <a:rPr lang="tr-TR" sz="3200" b="1" dirty="0">
                <a:solidFill>
                  <a:schemeClr val="accent1"/>
                </a:solidFill>
              </a:rPr>
              <a:t> yanında mesaj içeriklerinin kendisine ait olduğunu gösterir tavır ve davranışları ve erkek eşten bu yönde özür ve af dileyen sözleri ile anlaşıldığı, bu haliyle davalı-karşı davacı erkeğin tanıkları ... ile ...'</a:t>
            </a:r>
            <a:r>
              <a:rPr lang="tr-TR" sz="3200" b="1" dirty="0" err="1">
                <a:solidFill>
                  <a:schemeClr val="accent1"/>
                </a:solidFill>
              </a:rPr>
              <a:t>nin</a:t>
            </a:r>
            <a:r>
              <a:rPr lang="tr-TR" sz="3200" b="1" dirty="0">
                <a:solidFill>
                  <a:schemeClr val="accent1"/>
                </a:solidFill>
              </a:rPr>
              <a:t> beyanları da nazara alındığında işbu mesajların kadın eş tarafından gönderildiğinin ve alındığının ispatlandığı, kadın eş tarafından gönderildiği ve alındığı anlaşılan iş bu mesaj içeriklerine göre de zina eyleminin varlığının ispatlandığı anlaşılmaktadır. </a:t>
            </a:r>
            <a:r>
              <a:rPr lang="tr-TR" i="1" dirty="0"/>
              <a:t>O halde, erkeğin zinaya dayalı boşanma davasının kabulü gerekirken, delillerin takdirinde hataya düşülerek yazılı gerekçe ile erkeğin zinaya dayalı boşanma davasının reddine karar verilmesi doğru görülmemiş ve kararın bu nedenle bozulmasına karar vermek gerekmiştir. </a:t>
            </a:r>
            <a:r>
              <a:rPr lang="tr-TR" dirty="0"/>
              <a:t>2. HUKUK DAİRESİ </a:t>
            </a:r>
            <a:r>
              <a:rPr lang="tr-TR" i="1" dirty="0"/>
              <a:t>E. 2024/9853 K. 2025/6237 T. 23.6.2025</a:t>
            </a:r>
          </a:p>
          <a:p>
            <a:endParaRPr lang="tr-TR" sz="2000" dirty="0"/>
          </a:p>
        </p:txBody>
      </p:sp>
    </p:spTree>
    <p:extLst>
      <p:ext uri="{BB962C8B-B14F-4D97-AF65-F5344CB8AC3E}">
        <p14:creationId xmlns:p14="http://schemas.microsoft.com/office/powerpoint/2010/main" val="428143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AC965A-B0B3-10F7-3826-B415AA5A4C4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E3DC1B-42B9-98EB-F669-9D184B66E0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C6D92F-659D-0F89-C008-A15BDDD4E8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024E897-5647-E588-D341-6C1CEB96E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ED0DBA6-7512-F146-DE2D-964489BB5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F7BA097-8E5E-7F27-994A-1FCFEEA34F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CACD1DB-CEDE-E4BB-05B6-8F60768859E1}"/>
              </a:ext>
            </a:extLst>
          </p:cNvPr>
          <p:cNvSpPr>
            <a:spLocks noGrp="1"/>
          </p:cNvSpPr>
          <p:nvPr>
            <p:ph type="title"/>
          </p:nvPr>
        </p:nvSpPr>
        <p:spPr>
          <a:xfrm>
            <a:off x="1371599" y="294538"/>
            <a:ext cx="9895951" cy="1033669"/>
          </a:xfrm>
        </p:spPr>
        <p:txBody>
          <a:bodyPr>
            <a:normAutofit fontScale="90000"/>
          </a:bodyPr>
          <a:lstStyle/>
          <a:p>
            <a:r>
              <a:rPr lang="tr-TR" sz="4000" dirty="0">
                <a:solidFill>
                  <a:srgbClr val="FFFFFF"/>
                </a:solidFill>
              </a:rPr>
              <a:t>MESAJ İÇERİKLERİNE GÖRE ZİNA EYLEMİNİN İSPATI</a:t>
            </a:r>
          </a:p>
        </p:txBody>
      </p:sp>
      <p:sp>
        <p:nvSpPr>
          <p:cNvPr id="3" name="İçerik Yer Tutucusu 2">
            <a:extLst>
              <a:ext uri="{FF2B5EF4-FFF2-40B4-BE49-F238E27FC236}">
                <a16:creationId xmlns:a16="http://schemas.microsoft.com/office/drawing/2014/main" id="{72B6C17E-55B9-931E-AF8B-E7C106AEE5F3}"/>
              </a:ext>
            </a:extLst>
          </p:cNvPr>
          <p:cNvSpPr>
            <a:spLocks noGrp="1"/>
          </p:cNvSpPr>
          <p:nvPr>
            <p:ph idx="1"/>
          </p:nvPr>
        </p:nvSpPr>
        <p:spPr>
          <a:xfrm>
            <a:off x="459351" y="2104845"/>
            <a:ext cx="10636280" cy="3896710"/>
          </a:xfrm>
        </p:spPr>
        <p:txBody>
          <a:bodyPr anchor="ctr">
            <a:normAutofit fontScale="85000" lnSpcReduction="20000"/>
          </a:bodyPr>
          <a:lstStyle/>
          <a:p>
            <a:pPr algn="just"/>
            <a:r>
              <a:rPr lang="tr-TR" dirty="0"/>
              <a:t>“…Yapılan yargılama ve toplanan delillerden, mahkemenin de kabulünde olduğu üzere; davacı-karşı davalı kadın, </a:t>
            </a:r>
            <a:r>
              <a:rPr lang="tr-TR" sz="2600" b="1" dirty="0">
                <a:solidFill>
                  <a:schemeClr val="accent1"/>
                </a:solidFill>
              </a:rPr>
              <a:t>evlilik devam ederken, sadakat yükümlülüğüne aykırı davrandığı,…… isimli şahısla </a:t>
            </a:r>
            <a:r>
              <a:rPr lang="tr-TR" sz="2600" b="1" dirty="0" err="1">
                <a:solidFill>
                  <a:schemeClr val="accent1"/>
                </a:solidFill>
              </a:rPr>
              <a:t>mutad</a:t>
            </a:r>
            <a:r>
              <a:rPr lang="tr-TR" sz="2600" b="1" dirty="0">
                <a:solidFill>
                  <a:schemeClr val="accent1"/>
                </a:solidFill>
              </a:rPr>
              <a:t> sayıdan fazla telefon görüşmeleri ile mesajlaşmalarının </a:t>
            </a:r>
            <a:r>
              <a:rPr lang="tr-TR" sz="2400" b="1" dirty="0">
                <a:solidFill>
                  <a:schemeClr val="accent1"/>
                </a:solidFill>
              </a:rPr>
              <a:t>olduğu</a:t>
            </a:r>
            <a:r>
              <a:rPr lang="tr-TR" sz="2600" b="1" dirty="0">
                <a:solidFill>
                  <a:schemeClr val="accent1"/>
                </a:solidFill>
              </a:rPr>
              <a:t>, tanık olarak dinlenen ortak çocuk tarafından da belirtildiği üzere, cinsel birleşmenin gerçekleştiğine delalet eden mesajlaşma içeriklerinin açığa çıktığı, kadının bazı günler eve gelmeyerek eve gelmeme nedeni, nerede kaldığı hakkında bilgi vermekten imtina ettiği gibi bu konuda yalan beyanda bulunduğu, bu durumunda tanık beyanlarınca açıkça ifade edildiği, ayrıca ….isimli şahısla alkollü mekanlarda samimi şekilde göründüğü, bu durumunda eşinden gizlenmesi için bu hadiseye şahit olan tanıklarla görüştüğü anlaşılmaktadır. Bu durumda davalı-karşı davacı erkeğin zinaya dayalı boşanma davasını ispatladığının kabulü gerekir. </a:t>
            </a:r>
            <a:r>
              <a:rPr lang="tr-TR" dirty="0"/>
              <a:t>O halde davalı-karşı davacı erkeğin zinaya dayalı (TMK m. 161) boşanma davasının kabul edilmesi gerekirken, yetersiz gerekçe ile reddine karar verilmesi doğru olmayıp bozmayı gerektirmiştir…”(Yargıtay 2. Hukuk Dairesinin 05.06.2018 tarih, 2017/1870E. Ve 2018/7294K. Sayılı kararı.)</a:t>
            </a:r>
          </a:p>
          <a:p>
            <a:endParaRPr lang="tr-TR" sz="2000" dirty="0"/>
          </a:p>
        </p:txBody>
      </p:sp>
    </p:spTree>
    <p:extLst>
      <p:ext uri="{BB962C8B-B14F-4D97-AF65-F5344CB8AC3E}">
        <p14:creationId xmlns:p14="http://schemas.microsoft.com/office/powerpoint/2010/main" val="2968374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483211D-FA56-3B70-3E28-95A0992F17F2}"/>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Evlilik dışı doğan çocuğun resmi tanınması</a:t>
            </a:r>
          </a:p>
        </p:txBody>
      </p:sp>
      <p:sp>
        <p:nvSpPr>
          <p:cNvPr id="3" name="İçerik Yer Tutucusu 2">
            <a:extLst>
              <a:ext uri="{FF2B5EF4-FFF2-40B4-BE49-F238E27FC236}">
                <a16:creationId xmlns:a16="http://schemas.microsoft.com/office/drawing/2014/main" id="{37A2695D-B3B4-017E-B01A-33EB4D9C23B4}"/>
              </a:ext>
            </a:extLst>
          </p:cNvPr>
          <p:cNvSpPr>
            <a:spLocks noGrp="1"/>
          </p:cNvSpPr>
          <p:nvPr>
            <p:ph idx="1"/>
          </p:nvPr>
        </p:nvSpPr>
        <p:spPr>
          <a:xfrm>
            <a:off x="1371599" y="2318197"/>
            <a:ext cx="9724031" cy="3683358"/>
          </a:xfrm>
        </p:spPr>
        <p:txBody>
          <a:bodyPr anchor="ctr">
            <a:normAutofit/>
          </a:bodyPr>
          <a:lstStyle/>
          <a:p>
            <a:pPr algn="just"/>
            <a:r>
              <a:rPr lang="tr-TR" sz="2000" dirty="0"/>
              <a:t>…Mahkemece, davacı-davalı erkeğin zina eyleminin ispatlanamadığı gerekçesiyle, davalı-davacı kadının zina (TMK m.161) hukuksal sebebine dayalı boşanma davasının reddine karar verilmiş ise de; yapılan yargılama ve toplanan delillerden</a:t>
            </a:r>
            <a:r>
              <a:rPr lang="tr-TR" sz="2000" b="1" dirty="0">
                <a:solidFill>
                  <a:srgbClr val="FF0000"/>
                </a:solidFill>
              </a:rPr>
              <a:t>; </a:t>
            </a:r>
            <a:r>
              <a:rPr lang="tr-TR" sz="2000" b="1" dirty="0">
                <a:solidFill>
                  <a:schemeClr val="accent1"/>
                </a:solidFill>
              </a:rPr>
              <a:t>davacı-davalı erkeğin, evlilik birliği devam ederken, …..’da davet ve eğlencelere … isimli kadınla el ele katıldıkları ve buradan birlikte ayrıldıkları, yine tanık ….ile telefon konuşmaları sırasında davacı-davalı erkeğin tanığa imam nikahlı eşinin selamı olduğunu söylediği, diğer yandan nüfus kayıtlarından davacı-davalı erkeğin 28.12.2017 tarihli tanıma senedi ile evlilik dışı doğan çocuğu tanıdığı anlaşılmaktadır. Bu durumda davacı-davalı erkeğin zina eyleminin ispatlandığının kabulü gerekir. O halde, davalı-davacı kadının zina hukuki sebebine (TMK m.161) dayalı boşanma davasının kabul edilmesi gerekirken, yetersiz gerekçe ile reddine karar verilmesi doğru bulunmamış ve bozmayı gerektirmiştir…”</a:t>
            </a:r>
            <a:r>
              <a:rPr lang="tr-TR" sz="2000" dirty="0">
                <a:solidFill>
                  <a:schemeClr val="accent1"/>
                </a:solidFill>
              </a:rPr>
              <a:t> </a:t>
            </a:r>
            <a:r>
              <a:rPr lang="tr-TR" sz="2000" dirty="0"/>
              <a:t>Yargıtay 2.Hukuk Dairesi 2017/7203 esas 2018/12098 karar</a:t>
            </a:r>
          </a:p>
        </p:txBody>
      </p:sp>
    </p:spTree>
    <p:extLst>
      <p:ext uri="{BB962C8B-B14F-4D97-AF65-F5344CB8AC3E}">
        <p14:creationId xmlns:p14="http://schemas.microsoft.com/office/powerpoint/2010/main" val="3373878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B377B54-4906-3A95-6895-4F72B6C5DA1A}"/>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Zinaya Dayalı Boşanma Davalarında Delillerimiz</a:t>
            </a:r>
          </a:p>
        </p:txBody>
      </p:sp>
      <p:sp>
        <p:nvSpPr>
          <p:cNvPr id="3" name="İçerik Yer Tutucusu 2">
            <a:extLst>
              <a:ext uri="{FF2B5EF4-FFF2-40B4-BE49-F238E27FC236}">
                <a16:creationId xmlns:a16="http://schemas.microsoft.com/office/drawing/2014/main" id="{17AD3AF1-FB00-5360-8AD4-0041AEF7D94A}"/>
              </a:ext>
            </a:extLst>
          </p:cNvPr>
          <p:cNvSpPr>
            <a:spLocks noGrp="1"/>
          </p:cNvSpPr>
          <p:nvPr>
            <p:ph idx="1"/>
          </p:nvPr>
        </p:nvSpPr>
        <p:spPr>
          <a:xfrm>
            <a:off x="1371599" y="2318197"/>
            <a:ext cx="9724031" cy="3683358"/>
          </a:xfrm>
        </p:spPr>
        <p:txBody>
          <a:bodyPr anchor="ctr">
            <a:normAutofit/>
          </a:bodyPr>
          <a:lstStyle/>
          <a:p>
            <a:r>
              <a:rPr lang="tr-TR" sz="2000"/>
              <a:t>Tanık</a:t>
            </a:r>
          </a:p>
          <a:p>
            <a:r>
              <a:rPr lang="tr-TR" sz="2000"/>
              <a:t>Belge Deliller</a:t>
            </a:r>
          </a:p>
          <a:p>
            <a:r>
              <a:rPr lang="tr-TR" sz="2000"/>
              <a:t>Banka Kayıtları</a:t>
            </a:r>
          </a:p>
          <a:p>
            <a:r>
              <a:rPr lang="tr-TR" sz="2000"/>
              <a:t>Otel Kayıtları</a:t>
            </a:r>
          </a:p>
          <a:p>
            <a:r>
              <a:rPr lang="tr-TR" sz="2000"/>
              <a:t>Ses Görüntü Kayıtları</a:t>
            </a:r>
          </a:p>
          <a:p>
            <a:r>
              <a:rPr lang="tr-TR" sz="2000"/>
              <a:t>Bilirkişi </a:t>
            </a:r>
          </a:p>
          <a:p>
            <a:r>
              <a:rPr lang="tr-TR" sz="2000"/>
              <a:t>Keşif </a:t>
            </a:r>
          </a:p>
          <a:p>
            <a:r>
              <a:rPr lang="tr-TR" sz="2000"/>
              <a:t>Sed Raporu</a:t>
            </a:r>
          </a:p>
          <a:p>
            <a:r>
              <a:rPr lang="tr-TR" sz="2000"/>
              <a:t>Sir Raporu…</a:t>
            </a:r>
          </a:p>
          <a:p>
            <a:endParaRPr lang="tr-TR" sz="2000"/>
          </a:p>
        </p:txBody>
      </p:sp>
    </p:spTree>
    <p:extLst>
      <p:ext uri="{BB962C8B-B14F-4D97-AF65-F5344CB8AC3E}">
        <p14:creationId xmlns:p14="http://schemas.microsoft.com/office/powerpoint/2010/main" val="3857389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170CB8F-EB0D-B52F-67BB-5BCA35FD0F08}"/>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Örnek Delil Listesi</a:t>
            </a:r>
          </a:p>
        </p:txBody>
      </p:sp>
      <p:sp>
        <p:nvSpPr>
          <p:cNvPr id="3" name="İçerik Yer Tutucusu 2">
            <a:extLst>
              <a:ext uri="{FF2B5EF4-FFF2-40B4-BE49-F238E27FC236}">
                <a16:creationId xmlns:a16="http://schemas.microsoft.com/office/drawing/2014/main" id="{6C4BA49D-205B-D75B-4738-6A161E841059}"/>
              </a:ext>
            </a:extLst>
          </p:cNvPr>
          <p:cNvSpPr>
            <a:spLocks noGrp="1"/>
          </p:cNvSpPr>
          <p:nvPr>
            <p:ph idx="1"/>
          </p:nvPr>
        </p:nvSpPr>
        <p:spPr>
          <a:xfrm>
            <a:off x="1371599" y="2318197"/>
            <a:ext cx="9724031" cy="3683358"/>
          </a:xfrm>
        </p:spPr>
        <p:txBody>
          <a:bodyPr anchor="ctr">
            <a:normAutofit/>
          </a:bodyPr>
          <a:lstStyle/>
          <a:p>
            <a:r>
              <a:rPr lang="tr-TR" sz="2000" dirty="0"/>
              <a:t>Nüfus Kayıtları    (</a:t>
            </a:r>
            <a:r>
              <a:rPr lang="tr-TR" sz="2000" dirty="0" err="1"/>
              <a:t>Uyap</a:t>
            </a:r>
            <a:r>
              <a:rPr lang="tr-TR" sz="2000" dirty="0"/>
              <a:t> Üzerinden celp edilmelidir.) </a:t>
            </a:r>
          </a:p>
          <a:p>
            <a:r>
              <a:rPr lang="tr-TR" sz="2000" dirty="0"/>
              <a:t>Bakırköy . Aile Mahkemesi 20…/…. esas numaralı dosyası (Celp edilmelidir.) </a:t>
            </a:r>
          </a:p>
          <a:p>
            <a:r>
              <a:rPr lang="tr-TR" sz="2000" dirty="0"/>
              <a:t>Davalının çalıştığı ……. Firmasına müzekkere yazılarak gelirinin ve yan gelirlerinin tespiti (Celp edilmelidir.) </a:t>
            </a:r>
          </a:p>
          <a:p>
            <a:r>
              <a:rPr lang="tr-TR" sz="2000" dirty="0"/>
              <a:t>Taraflara ait UYAP, TAKBİS, POLNET, SGK Kayıtları  (</a:t>
            </a:r>
            <a:r>
              <a:rPr lang="tr-TR" sz="2000" dirty="0" err="1"/>
              <a:t>Uyap</a:t>
            </a:r>
            <a:r>
              <a:rPr lang="tr-TR" sz="2000" dirty="0"/>
              <a:t> üzerinden celp edilmelidir)</a:t>
            </a:r>
          </a:p>
          <a:p>
            <a:r>
              <a:rPr lang="tr-TR" sz="2000" b="1" dirty="0"/>
              <a:t>Tanık İsim ve Adresleri</a:t>
            </a:r>
          </a:p>
          <a:p>
            <a:endParaRPr lang="tr-TR" sz="2000" dirty="0"/>
          </a:p>
        </p:txBody>
      </p:sp>
    </p:spTree>
    <p:extLst>
      <p:ext uri="{BB962C8B-B14F-4D97-AF65-F5344CB8AC3E}">
        <p14:creationId xmlns:p14="http://schemas.microsoft.com/office/powerpoint/2010/main" val="3344850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A0554F0-B1F1-8B9D-A88C-99B49EE4942B}"/>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9D518362-8FB8-539F-13AA-A2262CF9C734}"/>
              </a:ext>
            </a:extLst>
          </p:cNvPr>
          <p:cNvSpPr>
            <a:spLocks noGrp="1"/>
          </p:cNvSpPr>
          <p:nvPr>
            <p:ph idx="1"/>
          </p:nvPr>
        </p:nvSpPr>
        <p:spPr>
          <a:xfrm>
            <a:off x="646981" y="1891970"/>
            <a:ext cx="10448649" cy="4776249"/>
          </a:xfrm>
        </p:spPr>
        <p:txBody>
          <a:bodyPr anchor="ctr">
            <a:normAutofit fontScale="77500" lnSpcReduction="20000"/>
          </a:bodyPr>
          <a:lstStyle/>
          <a:p>
            <a:endParaRPr lang="tr-TR" sz="1400" dirty="0"/>
          </a:p>
          <a:p>
            <a:pPr algn="just"/>
            <a:r>
              <a:rPr lang="tr-TR" sz="1700" dirty="0"/>
              <a:t>Taraflar için ekonomik ve sosyal durum araştırması  (Her iki taraf için de yaptırılmalıdır)</a:t>
            </a:r>
          </a:p>
          <a:p>
            <a:pPr algn="just"/>
            <a:r>
              <a:rPr lang="tr-TR" sz="1700" dirty="0"/>
              <a:t>Çocukların ve tarafların dinlenilerek Sosyal Hizmetler Raporu alınması</a:t>
            </a:r>
          </a:p>
          <a:p>
            <a:pPr algn="just"/>
            <a:r>
              <a:rPr lang="tr-TR" sz="2000" b="1" dirty="0">
                <a:solidFill>
                  <a:schemeClr val="accent1"/>
                </a:solidFill>
              </a:rPr>
              <a:t>Birleşen dosya  davalısının adına kayıtlı …….numaralı telefonun ilgili GSM şirketinden evlilik birliği içerisindeki  HTS ve  telefon GÖRÜŞME kayıtlarının dava tarihinden geriye dönük üç yıllık celbi (Celp  edilmelidir)</a:t>
            </a:r>
          </a:p>
          <a:p>
            <a:pPr algn="just"/>
            <a:r>
              <a:rPr lang="tr-TR" sz="2000" b="1" dirty="0">
                <a:solidFill>
                  <a:schemeClr val="accent1"/>
                </a:solidFill>
              </a:rPr>
              <a:t>Birleşen dosya  davalısının evlilik birliği içerisinde bugüne dek Türkiye sınırları içerisinde kalmış olduğu tüm otel kayıtlarının ve kiminle konaklama yapıldığının sorulması için dava tarihinden geriye dönük üç yıllık  Emniyetin ilgili birimlerine yazılarak kolluk araştırması yapılmasına (Celp  edilmelidir)</a:t>
            </a:r>
          </a:p>
          <a:p>
            <a:pPr algn="just"/>
            <a:r>
              <a:rPr lang="tr-TR" sz="2000" b="1" dirty="0">
                <a:solidFill>
                  <a:schemeClr val="accent1"/>
                </a:solidFill>
              </a:rPr>
              <a:t>Birleşen dosya  davalısının adına başkaca bir GSM hattı olup olmadığının sorgulanmasına VARSA TÜM NUMARALARIN VE DÖKÜMLERİNİN  dava tarihinden geriye dönük üç yıllık İSTENMESİNE (Celp  edilmelidir)</a:t>
            </a:r>
          </a:p>
          <a:p>
            <a:pPr algn="just"/>
            <a:r>
              <a:rPr lang="tr-TR" sz="1700" dirty="0"/>
              <a:t>Birleşen dosya  davalısının adına kayıtlı Bireysel Emeklilik hesabı olup olmadığına ilişkin ilgili kuruma müzekkere yazılmasına varsa dökümlerinin dava tarihinden geriye dönük üç yıllık sunulmasına (Celp  edilmelidir)</a:t>
            </a:r>
          </a:p>
          <a:p>
            <a:pPr algn="just"/>
            <a:r>
              <a:rPr lang="tr-TR" sz="2200" b="1" dirty="0">
                <a:solidFill>
                  <a:schemeClr val="accent1"/>
                </a:solidFill>
              </a:rPr>
              <a:t>Birleşen dosya  davalısının adına kayıtlı başta AKBANK, YAPI KREDİ VE GARANTİ BANKASI OLMAK ÜZERE  tüm banka hesaplarının sorgulanarak, dava tarihinden geriye dönük üç yıllık  dökümlerinin dosyaya alınması için müzekkere yazılmasına (Celp  edilmelidir)</a:t>
            </a:r>
          </a:p>
          <a:p>
            <a:pPr algn="just"/>
            <a:r>
              <a:rPr lang="tr-TR" sz="2200" b="1" dirty="0">
                <a:solidFill>
                  <a:schemeClr val="accent1"/>
                </a:solidFill>
              </a:rPr>
              <a:t>Birleşen dosya  davalısının adına BAŞTA AKBANK, YAPI KREDİ VE GARANTİ BANKASI OLMAK ÜZERE dava tarihinden geriye dönük üç yıllık kayıtlı tüm  kredi kartı dökümlerinin müzekkere yazılarak dosya içerisine alınmasına ((Celp  edilmelidir)</a:t>
            </a:r>
          </a:p>
          <a:p>
            <a:pPr algn="just"/>
            <a:r>
              <a:rPr lang="tr-TR" sz="2200" b="1" dirty="0">
                <a:solidFill>
                  <a:schemeClr val="accent1"/>
                </a:solidFill>
              </a:rPr>
              <a:t>Çiçek Sepetine müzekkere yazılarak davalının gönderimlerinin, kime gönderim yaptığına ilişkin bilgilerin ne gönderi notlarının istenmesine ilişkin dava tarihinden geriye dönük üç yıllık müzekkere yazılmasına ((Celp  edilmelidir)</a:t>
            </a:r>
            <a:endParaRPr lang="tr-TR" sz="1100" dirty="0">
              <a:highlight>
                <a:srgbClr val="FFFF00"/>
              </a:highlight>
            </a:endParaRPr>
          </a:p>
          <a:p>
            <a:endParaRPr lang="tr-TR" sz="1100" dirty="0"/>
          </a:p>
        </p:txBody>
      </p:sp>
    </p:spTree>
    <p:extLst>
      <p:ext uri="{BB962C8B-B14F-4D97-AF65-F5344CB8AC3E}">
        <p14:creationId xmlns:p14="http://schemas.microsoft.com/office/powerpoint/2010/main" val="4175852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5C47033-511E-7F3D-F095-31D3DA490594}"/>
              </a:ext>
            </a:extLst>
          </p:cNvPr>
          <p:cNvSpPr>
            <a:spLocks noGrp="1"/>
          </p:cNvSpPr>
          <p:nvPr>
            <p:ph type="title"/>
          </p:nvPr>
        </p:nvSpPr>
        <p:spPr>
          <a:xfrm>
            <a:off x="1371599" y="294538"/>
            <a:ext cx="9895951" cy="1033669"/>
          </a:xfrm>
        </p:spPr>
        <p:txBody>
          <a:bodyPr>
            <a:normAutofit/>
          </a:bodyPr>
          <a:lstStyle/>
          <a:p>
            <a:endParaRPr lang="tr-TR" sz="4000">
              <a:solidFill>
                <a:srgbClr val="FFFFFF"/>
              </a:solidFill>
            </a:endParaRPr>
          </a:p>
        </p:txBody>
      </p:sp>
      <p:sp>
        <p:nvSpPr>
          <p:cNvPr id="3" name="İçerik Yer Tutucusu 2">
            <a:extLst>
              <a:ext uri="{FF2B5EF4-FFF2-40B4-BE49-F238E27FC236}">
                <a16:creationId xmlns:a16="http://schemas.microsoft.com/office/drawing/2014/main" id="{B095F2E2-3171-9CB2-C206-E58FB334EFDE}"/>
              </a:ext>
            </a:extLst>
          </p:cNvPr>
          <p:cNvSpPr>
            <a:spLocks noGrp="1"/>
          </p:cNvSpPr>
          <p:nvPr>
            <p:ph idx="1"/>
          </p:nvPr>
        </p:nvSpPr>
        <p:spPr>
          <a:xfrm>
            <a:off x="1371599" y="1975448"/>
            <a:ext cx="9724031" cy="4304327"/>
          </a:xfrm>
        </p:spPr>
        <p:txBody>
          <a:bodyPr anchor="ctr">
            <a:normAutofit/>
          </a:bodyPr>
          <a:lstStyle/>
          <a:p>
            <a:pPr algn="just"/>
            <a:r>
              <a:rPr lang="tr-TR" sz="1600" b="1" dirty="0">
                <a:solidFill>
                  <a:schemeClr val="accent1"/>
                </a:solidFill>
              </a:rPr>
              <a:t>Birleşen dosya  davalısının ikamet ettiği ……..Sitesine müzekkere yazılarak dava tarihinden geriye dönük üç yıllık  davalının tüm misafir kayıtlarının ve kapı giriş kayıtlarının istenmesine  (Celp  edilmelidir)</a:t>
            </a:r>
          </a:p>
          <a:p>
            <a:pPr algn="just"/>
            <a:r>
              <a:rPr lang="tr-TR" sz="1600" dirty="0"/>
              <a:t>Müşterek çocukların ve evin değişken giderleri (Kira, okul kırtasiye ve müşterek çocukların bir  kısım giderlerin dökümü ektedir)</a:t>
            </a:r>
          </a:p>
          <a:p>
            <a:pPr algn="just"/>
            <a:r>
              <a:rPr lang="tr-TR" sz="1600" dirty="0"/>
              <a:t>Bakırköy Bahçeşehir Kolejine ( Yenimahalle, İstanbul </a:t>
            </a:r>
            <a:r>
              <a:rPr lang="tr-TR" sz="1600" dirty="0" err="1"/>
              <a:t>Cd</a:t>
            </a:r>
            <a:r>
              <a:rPr lang="tr-TR" sz="1600" dirty="0"/>
              <a:t>. No:87, 34142 Bakırköy/İstanbul) müzekkere yazılarak müşterek çocuğun okul eğitim, kıyafet, kitap, servis ücretlerinin istenmesine (Celp  edilmelidir)</a:t>
            </a:r>
          </a:p>
          <a:p>
            <a:pPr algn="just"/>
            <a:r>
              <a:rPr lang="tr-TR" sz="1600" dirty="0"/>
              <a:t>Basketbol Okuluna ( Bahçelievler Merkez, 34180, Bozkır </a:t>
            </a:r>
            <a:r>
              <a:rPr lang="tr-TR" sz="1600" dirty="0" err="1"/>
              <a:t>Sk</a:t>
            </a:r>
            <a:r>
              <a:rPr lang="tr-TR" sz="1600" dirty="0"/>
              <a:t>. </a:t>
            </a:r>
            <a:r>
              <a:rPr lang="tr-TR" sz="1600" dirty="0" err="1"/>
              <a:t>no</a:t>
            </a:r>
            <a:r>
              <a:rPr lang="tr-TR" sz="1600" dirty="0"/>
              <a:t> 7, 34100 Bahçelievler/İstanbul )müzekkere yazılarak aylık basketbol eğitimi ücretinin istenmesine (Celp  edilmelidir)</a:t>
            </a:r>
          </a:p>
          <a:p>
            <a:pPr algn="just"/>
            <a:r>
              <a:rPr lang="tr-TR" sz="1600" dirty="0"/>
              <a:t>Taraflar arası yazışmalar </a:t>
            </a:r>
          </a:p>
          <a:p>
            <a:pPr algn="just"/>
            <a:r>
              <a:rPr lang="tr-TR" sz="1600" dirty="0"/>
              <a:t>Ticaret Sicile müzekkere yazılarak. …….    isimli şirkette ….tarihinde başka bir ortaklık kurmuştur. Daha sonra ise …..tarihinde alınan ortaklar kurulu kararı ile yapılan hisse devrine ilişkin evrakların celbi  (Celp  edilmelidir)</a:t>
            </a:r>
          </a:p>
          <a:p>
            <a:pPr algn="just"/>
            <a:r>
              <a:rPr lang="tr-TR" sz="1600" dirty="0"/>
              <a:t>Birleşen dosya  davalısının adına kayıtlı BTC hesaplarının ilgili kurumlara yazılarak dosya </a:t>
            </a:r>
            <a:r>
              <a:rPr lang="tr-TR" sz="1600" dirty="0" err="1"/>
              <a:t>iççerisine</a:t>
            </a:r>
            <a:r>
              <a:rPr lang="tr-TR" sz="1600" dirty="0"/>
              <a:t> alınması (Celp  edilmelidir)</a:t>
            </a:r>
          </a:p>
          <a:p>
            <a:pPr algn="just"/>
            <a:r>
              <a:rPr lang="tr-TR" sz="1600" dirty="0"/>
              <a:t>Birleşen dosya  davalısının delil olarak gösterdiği belgelere karşı delillerimizi sunma hakkımız saklı kalmak kaydıyla sair deliller.</a:t>
            </a:r>
          </a:p>
        </p:txBody>
      </p:sp>
    </p:spTree>
    <p:extLst>
      <p:ext uri="{BB962C8B-B14F-4D97-AF65-F5344CB8AC3E}">
        <p14:creationId xmlns:p14="http://schemas.microsoft.com/office/powerpoint/2010/main" val="516233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4BDFB31-E97B-9F8D-EAEB-212CA3F1EEEC}"/>
              </a:ext>
            </a:extLst>
          </p:cNvPr>
          <p:cNvSpPr>
            <a:spLocks noGrp="1"/>
          </p:cNvSpPr>
          <p:nvPr>
            <p:ph type="title"/>
          </p:nvPr>
        </p:nvSpPr>
        <p:spPr>
          <a:xfrm>
            <a:off x="1371599" y="294538"/>
            <a:ext cx="9895951" cy="1033669"/>
          </a:xfrm>
        </p:spPr>
        <p:txBody>
          <a:bodyPr>
            <a:normAutofit/>
          </a:bodyPr>
          <a:lstStyle/>
          <a:p>
            <a:r>
              <a:rPr lang="tr-TR" sz="3400" dirty="0">
                <a:solidFill>
                  <a:srgbClr val="FFFFFF"/>
                </a:solidFill>
              </a:rPr>
              <a:t>Zina Sebebiyle Boşanma Davalarında Üçüncü Kişilerin Kişisel Verileri ?</a:t>
            </a:r>
          </a:p>
        </p:txBody>
      </p:sp>
      <p:sp>
        <p:nvSpPr>
          <p:cNvPr id="3" name="İçerik Yer Tutucusu 2">
            <a:extLst>
              <a:ext uri="{FF2B5EF4-FFF2-40B4-BE49-F238E27FC236}">
                <a16:creationId xmlns:a16="http://schemas.microsoft.com/office/drawing/2014/main" id="{06F3C1D4-74B5-CDBE-56C3-BD4E577C4137}"/>
              </a:ext>
            </a:extLst>
          </p:cNvPr>
          <p:cNvSpPr>
            <a:spLocks noGrp="1"/>
          </p:cNvSpPr>
          <p:nvPr>
            <p:ph idx="1"/>
          </p:nvPr>
        </p:nvSpPr>
        <p:spPr>
          <a:xfrm>
            <a:off x="1371599" y="2318197"/>
            <a:ext cx="9724031" cy="3683358"/>
          </a:xfrm>
        </p:spPr>
        <p:txBody>
          <a:bodyPr anchor="ctr">
            <a:normAutofit/>
          </a:bodyPr>
          <a:lstStyle/>
          <a:p>
            <a:r>
              <a:rPr lang="tr-TR" sz="2000" dirty="0"/>
              <a:t>Telefon Kayıtları</a:t>
            </a:r>
          </a:p>
          <a:p>
            <a:r>
              <a:rPr lang="tr-TR" sz="2000" dirty="0"/>
              <a:t>Otel Kayıtları</a:t>
            </a:r>
          </a:p>
          <a:p>
            <a:r>
              <a:rPr lang="tr-TR" sz="2000" dirty="0"/>
              <a:t>Site Güvenlik Kayıtları </a:t>
            </a:r>
          </a:p>
        </p:txBody>
      </p:sp>
    </p:spTree>
    <p:extLst>
      <p:ext uri="{BB962C8B-B14F-4D97-AF65-F5344CB8AC3E}">
        <p14:creationId xmlns:p14="http://schemas.microsoft.com/office/powerpoint/2010/main" val="3814230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Başlık 1">
            <a:extLst>
              <a:ext uri="{FF2B5EF4-FFF2-40B4-BE49-F238E27FC236}">
                <a16:creationId xmlns:a16="http://schemas.microsoft.com/office/drawing/2014/main" id="{24810575-9C6A-F4D3-3A39-12EED7279F74}"/>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HUKUKA AYKIRI DELİLLER</a:t>
            </a:r>
          </a:p>
        </p:txBody>
      </p:sp>
    </p:spTree>
    <p:extLst>
      <p:ext uri="{BB962C8B-B14F-4D97-AF65-F5344CB8AC3E}">
        <p14:creationId xmlns:p14="http://schemas.microsoft.com/office/powerpoint/2010/main" val="330101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DCCF4EB-FCE4-33B5-04D8-E850B90E9F4F}"/>
              </a:ext>
            </a:extLst>
          </p:cNvPr>
          <p:cNvSpPr>
            <a:spLocks noGrp="1"/>
          </p:cNvSpPr>
          <p:nvPr>
            <p:ph type="title"/>
          </p:nvPr>
        </p:nvSpPr>
        <p:spPr>
          <a:xfrm>
            <a:off x="1371599" y="294538"/>
            <a:ext cx="9895951" cy="1033669"/>
          </a:xfrm>
        </p:spPr>
        <p:txBody>
          <a:bodyPr>
            <a:normAutofit/>
          </a:bodyPr>
          <a:lstStyle/>
          <a:p>
            <a:r>
              <a:rPr lang="tr-TR" sz="4000">
                <a:solidFill>
                  <a:srgbClr val="FFFFFF"/>
                </a:solidFill>
              </a:rPr>
              <a:t>Mutlak Boşanma Nedeni Olması …</a:t>
            </a:r>
          </a:p>
        </p:txBody>
      </p:sp>
      <p:sp>
        <p:nvSpPr>
          <p:cNvPr id="3" name="İçerik Yer Tutucusu 2">
            <a:extLst>
              <a:ext uri="{FF2B5EF4-FFF2-40B4-BE49-F238E27FC236}">
                <a16:creationId xmlns:a16="http://schemas.microsoft.com/office/drawing/2014/main" id="{8B4AC3DB-371F-9DD8-5C45-F88592CCE727}"/>
              </a:ext>
            </a:extLst>
          </p:cNvPr>
          <p:cNvSpPr>
            <a:spLocks noGrp="1"/>
          </p:cNvSpPr>
          <p:nvPr>
            <p:ph idx="1"/>
          </p:nvPr>
        </p:nvSpPr>
        <p:spPr>
          <a:xfrm>
            <a:off x="1371599" y="2318197"/>
            <a:ext cx="9724031" cy="3683358"/>
          </a:xfrm>
        </p:spPr>
        <p:txBody>
          <a:bodyPr anchor="ctr">
            <a:normAutofit/>
          </a:bodyPr>
          <a:lstStyle/>
          <a:p>
            <a:pPr algn="just"/>
            <a:r>
              <a:rPr lang="tr-TR" sz="2000" dirty="0"/>
              <a:t>Zina sebebiyle açılan bir boşanma davasında hakimin boşanmaya karar vermesi için, davacı eş tarafından davalının zina eyleminin ispatlanmış olması gerekmektedir. Bu ispatın gerçekleşmiş olması halinde hakim boşanmaya karar vermek zorundadır. </a:t>
            </a:r>
          </a:p>
          <a:p>
            <a:pPr algn="just"/>
            <a:r>
              <a:rPr lang="tr-TR" sz="2000" dirty="0"/>
              <a:t>Her ne kadar zinanın doğrudan ispatı zor olsa da zinaya karine teşkil eden bazı olayların ispat edilmiş olması, zina sebebi ile boşanma kararı verilmesi noktasında yeterli görülmektedir . Burada önemli olan husus, ispat aracı olarak hukuka aykırı yoldan elde edilmiş delillere başvurulmamasıdır</a:t>
            </a:r>
          </a:p>
        </p:txBody>
      </p:sp>
    </p:spTree>
    <p:extLst>
      <p:ext uri="{BB962C8B-B14F-4D97-AF65-F5344CB8AC3E}">
        <p14:creationId xmlns:p14="http://schemas.microsoft.com/office/powerpoint/2010/main" val="3376036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7166315-E141-CAFD-2C39-288B87476E45}"/>
              </a:ext>
            </a:extLst>
          </p:cNvPr>
          <p:cNvSpPr>
            <a:spLocks noGrp="1"/>
          </p:cNvSpPr>
          <p:nvPr>
            <p:ph type="title"/>
          </p:nvPr>
        </p:nvSpPr>
        <p:spPr>
          <a:xfrm>
            <a:off x="466722" y="586855"/>
            <a:ext cx="3201366" cy="3387497"/>
          </a:xfrm>
        </p:spPr>
        <p:txBody>
          <a:bodyPr anchor="b">
            <a:normAutofit/>
          </a:bodyPr>
          <a:lstStyle/>
          <a:p>
            <a:pPr algn="r"/>
            <a:endParaRPr lang="tr-TR" sz="4000">
              <a:solidFill>
                <a:srgbClr val="FFFFFF"/>
              </a:solidFill>
            </a:endParaRPr>
          </a:p>
        </p:txBody>
      </p:sp>
      <p:sp>
        <p:nvSpPr>
          <p:cNvPr id="3" name="İçerik Yer Tutucusu 2">
            <a:extLst>
              <a:ext uri="{FF2B5EF4-FFF2-40B4-BE49-F238E27FC236}">
                <a16:creationId xmlns:a16="http://schemas.microsoft.com/office/drawing/2014/main" id="{8C37E700-F1B1-0829-5058-8580EB4BF521}"/>
              </a:ext>
            </a:extLst>
          </p:cNvPr>
          <p:cNvSpPr>
            <a:spLocks noGrp="1"/>
          </p:cNvSpPr>
          <p:nvPr>
            <p:ph idx="1"/>
          </p:nvPr>
        </p:nvSpPr>
        <p:spPr>
          <a:xfrm>
            <a:off x="4676503" y="1140823"/>
            <a:ext cx="6689103" cy="5085806"/>
          </a:xfrm>
        </p:spPr>
        <p:txBody>
          <a:bodyPr anchor="ctr">
            <a:normAutofit/>
          </a:bodyPr>
          <a:lstStyle/>
          <a:p>
            <a:pPr algn="just">
              <a:spcAft>
                <a:spcPts val="800"/>
              </a:spcAft>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03.10.2001 Tarihinde Anayasa 38. Maddesi eklenen 6. Fıkra </a:t>
            </a:r>
          </a:p>
          <a:p>
            <a:pPr marL="0" indent="0" algn="just">
              <a:spcAft>
                <a:spcPts val="800"/>
              </a:spcAft>
              <a:buNone/>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 “Kanuna aykırı olarak elde edilmiş bulgular delil olarak kabul edilemez”</a:t>
            </a:r>
          </a:p>
          <a:p>
            <a:pPr algn="just">
              <a:spcAft>
                <a:spcPts val="800"/>
              </a:spcAft>
            </a:pPr>
            <a:r>
              <a:rPr lang="tr-TR" sz="2000" kern="100" dirty="0">
                <a:effectLst/>
                <a:latin typeface="Times New Roman" panose="02020603050405020304" pitchFamily="18" charset="0"/>
                <a:ea typeface="Calibri" panose="020F0502020204030204" pitchFamily="34" charset="0"/>
                <a:cs typeface="Times New Roman" panose="02020603050405020304" pitchFamily="18" charset="0"/>
              </a:rPr>
              <a:t>HMK 189</a:t>
            </a:r>
          </a:p>
          <a:p>
            <a:pPr marL="0" indent="0" algn="just">
              <a:buNone/>
            </a:pPr>
            <a:r>
              <a:rPr lang="tr-TR" sz="2000" i="0" dirty="0">
                <a:effectLst/>
                <a:latin typeface="Times New Roman" panose="02020603050405020304" pitchFamily="18" charset="0"/>
                <a:cs typeface="Times New Roman" panose="02020603050405020304" pitchFamily="18" charset="0"/>
              </a:rPr>
              <a:t>(1) Taraflar, kanunda belirtilen süre ve usule uygun olarak ispat hakkına sahiptir.</a:t>
            </a:r>
          </a:p>
          <a:p>
            <a:pPr marL="0" indent="0" algn="just">
              <a:buNone/>
            </a:pPr>
            <a:r>
              <a:rPr lang="tr-TR" sz="2000" b="1" dirty="0">
                <a:solidFill>
                  <a:schemeClr val="accent1"/>
                </a:solidFill>
              </a:rPr>
              <a:t>(2) Hukuka aykırı olarak elde edilmiş olan deliller, mahkeme tarafından bir vakıanın ispatında dikkate alınamaz.</a:t>
            </a:r>
          </a:p>
          <a:p>
            <a:pPr marL="0" indent="0" algn="just">
              <a:buNone/>
            </a:pPr>
            <a:r>
              <a:rPr lang="tr-TR" sz="2000" i="0" dirty="0">
                <a:effectLst/>
                <a:latin typeface="Times New Roman" panose="02020603050405020304" pitchFamily="18" charset="0"/>
                <a:cs typeface="Times New Roman" panose="02020603050405020304" pitchFamily="18" charset="0"/>
              </a:rPr>
              <a:t>(3) Kanunun belirli delillerle ispatını emrettiği hususlar, başka delillerle ispat olunamaz.</a:t>
            </a:r>
          </a:p>
          <a:p>
            <a:pPr marL="0" indent="0" algn="just">
              <a:buNone/>
            </a:pPr>
            <a:r>
              <a:rPr lang="tr-TR" sz="2000" i="0" dirty="0">
                <a:effectLst/>
                <a:latin typeface="Times New Roman" panose="02020603050405020304" pitchFamily="18" charset="0"/>
                <a:cs typeface="Times New Roman" panose="02020603050405020304" pitchFamily="18" charset="0"/>
              </a:rPr>
              <a:t>(4) Bir vakıanın ispatı için gösterilen delilin caiz olup olmadığına mahkemece karar verilir.</a:t>
            </a:r>
          </a:p>
          <a:p>
            <a:pPr marL="0" indent="0">
              <a:spcAft>
                <a:spcPts val="800"/>
              </a:spcAft>
              <a:buNone/>
            </a:pPr>
            <a:endParaRPr lang="tr-TR"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46830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E1E0C5C-F983-4C7F-1B94-34FFA1BE83C9}"/>
              </a:ext>
            </a:extLst>
          </p:cNvPr>
          <p:cNvSpPr>
            <a:spLocks noGrp="1"/>
          </p:cNvSpPr>
          <p:nvPr>
            <p:ph type="title"/>
          </p:nvPr>
        </p:nvSpPr>
        <p:spPr>
          <a:xfrm>
            <a:off x="1371599" y="294538"/>
            <a:ext cx="9895951" cy="1033669"/>
          </a:xfrm>
        </p:spPr>
        <p:txBody>
          <a:bodyPr>
            <a:normAutofit/>
          </a:bodyPr>
          <a:lstStyle/>
          <a:p>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Gizli Ses Kaydına İlişkin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Yargıtay 2. Hukuk 2016/34 esas  2017/6403 karar 29.05.2017</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3D6C608-46BB-176B-C82D-EC4F34CC4DA5}"/>
              </a:ext>
            </a:extLst>
          </p:cNvPr>
          <p:cNvSpPr>
            <a:spLocks noGrp="1"/>
          </p:cNvSpPr>
          <p:nvPr>
            <p:ph idx="1"/>
          </p:nvPr>
        </p:nvSpPr>
        <p:spPr>
          <a:xfrm>
            <a:off x="1140542" y="1885279"/>
            <a:ext cx="10127007" cy="4309044"/>
          </a:xfrm>
        </p:spPr>
        <p:txBody>
          <a:bodyPr anchor="ctr">
            <a:noAutofit/>
          </a:bodyPr>
          <a:lstStyle/>
          <a:p>
            <a:pPr marL="0" indent="0" algn="just">
              <a:buNone/>
            </a:pPr>
            <a:r>
              <a:rPr lang="tr-TR" sz="2000" b="0" dirty="0">
                <a:solidFill>
                  <a:srgbClr val="555555"/>
                </a:solidFill>
                <a:effectLst/>
                <a:latin typeface="Times New Roman" panose="02020603050405020304" pitchFamily="18" charset="0"/>
                <a:cs typeface="Times New Roman" panose="02020603050405020304" pitchFamily="18" charset="0"/>
              </a:rPr>
              <a:t>“… Mahkemece davacı-karşı davalı kadının boşanma davasının kabulüne, davalı-karşı davacı erkeğin boşanma davasının ise reddine karar verilmiştir. </a:t>
            </a:r>
            <a:r>
              <a:rPr lang="tr-TR" sz="2000" b="1" dirty="0">
                <a:solidFill>
                  <a:srgbClr val="555555"/>
                </a:solidFill>
                <a:effectLst/>
                <a:latin typeface="Times New Roman" panose="02020603050405020304" pitchFamily="18" charset="0"/>
                <a:cs typeface="Times New Roman" panose="02020603050405020304" pitchFamily="18" charset="0"/>
              </a:rPr>
              <a:t>Mahkemece davacı-karşı davalı kadın tarafından sunulan ses kaydı kusur belirlemesinde dikkate alınmış ise de, ses kaydının hukuka aykırı olarak elde edilmesi sebebiyle hükme esas alınması mümkün değildir</a:t>
            </a:r>
            <a:r>
              <a:rPr lang="tr-TR" sz="2000" b="0" dirty="0">
                <a:solidFill>
                  <a:srgbClr val="555555"/>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14535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E1E0C5C-F983-4C7F-1B94-34FFA1BE83C9}"/>
              </a:ext>
            </a:extLst>
          </p:cNvPr>
          <p:cNvSpPr>
            <a:spLocks noGrp="1"/>
          </p:cNvSpPr>
          <p:nvPr>
            <p:ph type="title"/>
          </p:nvPr>
        </p:nvSpPr>
        <p:spPr>
          <a:xfrm>
            <a:off x="1371599" y="294538"/>
            <a:ext cx="9895951" cy="1033669"/>
          </a:xfrm>
        </p:spPr>
        <p:txBody>
          <a:bodyPr>
            <a:normAutofit fontScale="90000"/>
          </a:bodyPr>
          <a:lstStyle/>
          <a:p>
            <a:r>
              <a:rPr lang="tr-TR" sz="4000" b="1" i="0" dirty="0">
                <a:solidFill>
                  <a:srgbClr val="FFFFFF"/>
                </a:solidFill>
                <a:effectLst/>
                <a:latin typeface="Times New Roman" panose="02020603050405020304" pitchFamily="18" charset="0"/>
                <a:cs typeface="Times New Roman" panose="02020603050405020304" pitchFamily="18" charset="0"/>
              </a:rPr>
              <a:t>                       </a:t>
            </a:r>
            <a:r>
              <a:rPr lang="tr-TR" sz="2200" b="1" i="0" dirty="0">
                <a:solidFill>
                  <a:srgbClr val="FFFFFF"/>
                </a:solidFill>
                <a:effectLst/>
                <a:latin typeface="Times New Roman" panose="02020603050405020304" pitchFamily="18" charset="0"/>
                <a:cs typeface="Times New Roman" panose="02020603050405020304" pitchFamily="18" charset="0"/>
              </a:rPr>
              <a:t>Gizli Ses Kaydına İlişkin</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Yargıtay </a:t>
            </a:r>
            <a:r>
              <a:rPr lang="tr-TR" sz="2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2.Hukuk Dairesi 2016/24760 esas 2018/10726 karar 08.10.2018</a:t>
            </a:r>
            <a:br>
              <a:rPr lang="tr-TR" sz="4000" b="1" i="0" dirty="0">
                <a:solidFill>
                  <a:srgbClr val="FFFFFF"/>
                </a:solidFill>
                <a:effectLst/>
                <a:latin typeface="Roboto" panose="02000000000000000000" pitchFamily="2" charset="0"/>
              </a:rPr>
            </a:br>
            <a:endParaRPr lang="tr-TR" sz="4000" dirty="0">
              <a:solidFill>
                <a:srgbClr val="FFFFFF"/>
              </a:solidFill>
            </a:endParaRPr>
          </a:p>
        </p:txBody>
      </p:sp>
      <p:sp>
        <p:nvSpPr>
          <p:cNvPr id="3" name="İçerik Yer Tutucusu 2">
            <a:extLst>
              <a:ext uri="{FF2B5EF4-FFF2-40B4-BE49-F238E27FC236}">
                <a16:creationId xmlns:a16="http://schemas.microsoft.com/office/drawing/2014/main" id="{53D6C608-46BB-176B-C82D-EC4F34CC4DA5}"/>
              </a:ext>
            </a:extLst>
          </p:cNvPr>
          <p:cNvSpPr>
            <a:spLocks noGrp="1"/>
          </p:cNvSpPr>
          <p:nvPr>
            <p:ph idx="1"/>
          </p:nvPr>
        </p:nvSpPr>
        <p:spPr>
          <a:xfrm>
            <a:off x="459350" y="2065107"/>
            <a:ext cx="10808199" cy="4129216"/>
          </a:xfrm>
        </p:spPr>
        <p:txBody>
          <a:bodyPr anchor="ctr">
            <a:noAutofit/>
          </a:bodyPr>
          <a:lstStyle/>
          <a:p>
            <a:pPr marL="0" indent="0" algn="just">
              <a:buNone/>
            </a:pPr>
            <a:r>
              <a:rPr lang="tr-TR" sz="2000" b="0" i="0" dirty="0">
                <a:solidFill>
                  <a:srgbClr val="000000"/>
                </a:solidFill>
                <a:effectLst/>
                <a:latin typeface="Times New Roman" panose="02020603050405020304" pitchFamily="18" charset="0"/>
                <a:cs typeface="Times New Roman" panose="02020603050405020304" pitchFamily="18" charset="0"/>
              </a:rPr>
              <a:t>…Mahkemece, davalı erkek kusurlu kabul edilerek kadının boşanma davası kabul edilmiş ise de, yapılan yargılama ve toplanan delillerden; </a:t>
            </a:r>
            <a:r>
              <a:rPr lang="tr-TR" sz="2000" b="1" dirty="0">
                <a:solidFill>
                  <a:schemeClr val="accent1"/>
                </a:solidFill>
              </a:rPr>
              <a:t>davacı kadın tarafından sunulan ses kayıtlarına ilişkin CD'nin erkeğin "özel hayatının gizliliği" ihlal edilmek suretiyle hukuka aykırı yolla elde edildiği anlaşılmaktadır. Hukuka aykırı delil, hükme esas alınamaz. </a:t>
            </a:r>
            <a:r>
              <a:rPr lang="tr-TR" sz="2000" b="0" i="0" dirty="0">
                <a:solidFill>
                  <a:srgbClr val="000000"/>
                </a:solidFill>
                <a:effectLst/>
                <a:latin typeface="Times New Roman" panose="02020603050405020304" pitchFamily="18" charset="0"/>
                <a:cs typeface="Times New Roman" panose="02020603050405020304" pitchFamily="18" charset="0"/>
              </a:rPr>
              <a:t>Davalı erkeğin boşanmayı gerektirecek başkaca kusurlu bir davranışı ise kanıtlanamamıştır. Gerçekleşen bu durum karşısında, evlilik birliğinin temelinden sarsılmasına sebep olan olaylarda davalının kusuru ispatlanamadığından boşanma davasının reddi gerekirken, yazılı şekilde kabulüne karar verilmesi doğru görülmemiştir.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143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DFC6F17-C877-CC4D-D455-1E5FD60FBA94}"/>
              </a:ext>
            </a:extLst>
          </p:cNvPr>
          <p:cNvSpPr>
            <a:spLocks noGrp="1"/>
          </p:cNvSpPr>
          <p:nvPr>
            <p:ph type="title"/>
          </p:nvPr>
        </p:nvSpPr>
        <p:spPr>
          <a:xfrm>
            <a:off x="1371599" y="294538"/>
            <a:ext cx="9895951" cy="1033669"/>
          </a:xfrm>
        </p:spPr>
        <p:txBody>
          <a:bodyPr>
            <a:normAutofit fontScale="90000"/>
          </a:bodyPr>
          <a:lstStyle/>
          <a:p>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Dedektif Kararı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Dairesi 2018/1268 2019/3978 tarih 03.04.2019</a:t>
            </a:r>
            <a:br>
              <a:rPr lang="tr-TR" sz="2200" b="1" i="0" dirty="0">
                <a:solidFill>
                  <a:srgbClr val="FFFFFF"/>
                </a:solidFill>
                <a:effectLst/>
                <a:latin typeface="Times New Roman" panose="02020603050405020304" pitchFamily="18" charset="0"/>
                <a:cs typeface="Times New Roman" panose="02020603050405020304" pitchFamily="18" charset="0"/>
              </a:rPr>
            </a:br>
            <a:endParaRPr lang="tr-TR" sz="2200"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EF1A1750-4F9C-5B89-A1B9-2A0BEF58FDF5}"/>
              </a:ext>
            </a:extLst>
          </p:cNvPr>
          <p:cNvSpPr>
            <a:spLocks noGrp="1"/>
          </p:cNvSpPr>
          <p:nvPr>
            <p:ph idx="1"/>
          </p:nvPr>
        </p:nvSpPr>
        <p:spPr>
          <a:xfrm>
            <a:off x="636999" y="1993188"/>
            <a:ext cx="11198830" cy="4570274"/>
          </a:xfrm>
        </p:spPr>
        <p:txBody>
          <a:bodyPr anchor="ctr">
            <a:noAutofit/>
          </a:bodyPr>
          <a:lstStyle/>
          <a:p>
            <a:pPr marL="0" indent="0" algn="just">
              <a:buNone/>
            </a:pPr>
            <a:r>
              <a:rPr lang="tr-TR" sz="2000" b="0" i="0" dirty="0">
                <a:effectLst/>
                <a:latin typeface="Times New Roman" panose="02020603050405020304" pitchFamily="18" charset="0"/>
                <a:cs typeface="Times New Roman" panose="02020603050405020304" pitchFamily="18" charset="0"/>
              </a:rPr>
              <a:t>Taraflar arasındaki davanın yapılan muhakemesi sonunda bölge adliye mahkemesi hukuk dairesince verilen, yukarıda tarihi ve numarası gösterilen hüküm davalı kadın tarafından; kusur belirlemesi ve aleyhine hükmedilen tazminatlar yönünden temyiz edilmekle, evrak okunup gereği görüşülüp düşünüldü:</a:t>
            </a:r>
            <a:br>
              <a:rPr lang="tr-TR" sz="2000" dirty="0">
                <a:latin typeface="Times New Roman" panose="02020603050405020304" pitchFamily="18" charset="0"/>
                <a:cs typeface="Times New Roman" panose="02020603050405020304" pitchFamily="18" charset="0"/>
              </a:rPr>
            </a:br>
            <a:r>
              <a:rPr lang="tr-TR" sz="2000" b="1" dirty="0">
                <a:solidFill>
                  <a:schemeClr val="accent1"/>
                </a:solidFill>
              </a:rPr>
              <a:t>Dosyadaki yazılara, kararın dayandığı delillerle kanuni gerektirici sebeplere ve özellikle, davalı kadına yüklenen sadakat yükümlülüğüne aykırı davranış fiilinin ispatında kullanılan ve dedektif tarafından çekilen fotoğrafların hukuka aykırı delil niteliğinde olması sebebiyle kusur belirlemesinde esas alınamayacağı, </a:t>
            </a:r>
            <a:r>
              <a:rPr lang="tr-TR" sz="2000" b="0" i="0" dirty="0">
                <a:effectLst/>
                <a:latin typeface="Times New Roman" panose="02020603050405020304" pitchFamily="18" charset="0"/>
                <a:cs typeface="Times New Roman" panose="02020603050405020304" pitchFamily="18" charset="0"/>
              </a:rPr>
              <a:t>ancak yapılan yargılama ve toplanan diğer delillerden davalıya ait telefon görüşme dökümlerine göre davalı kadının güven sarsıcı davranışlarda bulunduğunun, </a:t>
            </a:r>
            <a:r>
              <a:rPr lang="tr-TR" sz="2000" b="1" dirty="0">
                <a:solidFill>
                  <a:schemeClr val="accent1"/>
                </a:solidFill>
              </a:rPr>
              <a:t>ayrıca davacı erkeğin de dedektif tutmak suretiyle kusurlu olduğunun, boşanmaya sebebiyet veren olaylarda davalı kadının yine de ağır kusurlu bulunduğunun </a:t>
            </a:r>
            <a:r>
              <a:rPr lang="tr-TR" sz="2000" b="0" i="0" dirty="0">
                <a:effectLst/>
                <a:latin typeface="Times New Roman" panose="02020603050405020304" pitchFamily="18" charset="0"/>
                <a:cs typeface="Times New Roman" panose="02020603050405020304" pitchFamily="18" charset="0"/>
              </a:rPr>
              <a:t>anlaşılmasına göre, yerinde bulunmayan temyiz itirazlarının reddiyle usul ve kanuna uygun olan hükmün ONANMASINA,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9232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E36491A-2DF4-4A9C-AC12-DC610BC67FEA}"/>
              </a:ext>
            </a:extLst>
          </p:cNvPr>
          <p:cNvSpPr>
            <a:spLocks noGrp="1"/>
          </p:cNvSpPr>
          <p:nvPr>
            <p:ph type="title"/>
          </p:nvPr>
        </p:nvSpPr>
        <p:spPr>
          <a:xfrm>
            <a:off x="1371599" y="294538"/>
            <a:ext cx="9895951" cy="1033669"/>
          </a:xfrm>
        </p:spPr>
        <p:txBody>
          <a:bodyPr>
            <a:noAutofit/>
          </a:bodyPr>
          <a:lstStyle/>
          <a:p>
            <a:r>
              <a:rPr lang="tr-TR" sz="2000" dirty="0">
                <a:effectLst/>
                <a:latin typeface="Calibri" panose="020F0502020204030204" pitchFamily="34" charset="0"/>
                <a:ea typeface="Calibri" panose="020F0502020204030204" pitchFamily="34" charset="0"/>
                <a:cs typeface="Times New Roman" panose="02020603050405020304" pitchFamily="18" charset="0"/>
              </a:rPr>
              <a:t>                                            </a:t>
            </a:r>
            <a:br>
              <a:rPr lang="tr-TR" sz="2000" b="1" dirty="0">
                <a:effectLst/>
                <a:latin typeface="Calibri" panose="020F0502020204030204" pitchFamily="34" charset="0"/>
                <a:ea typeface="Calibri" panose="020F0502020204030204" pitchFamily="34" charset="0"/>
                <a:cs typeface="Times New Roman" panose="02020603050405020304" pitchFamily="18" charset="0"/>
              </a:rPr>
            </a:br>
            <a:r>
              <a:rPr lang="tr-TR" sz="2000" b="1" dirty="0">
                <a:effectLst/>
                <a:latin typeface="Calibri" panose="020F0502020204030204" pitchFamily="34" charset="0"/>
                <a:ea typeface="Calibri" panose="020F0502020204030204" pitchFamily="34"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Görüntülerin casus yazılımla elde edilmesi </a:t>
            </a: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Yargıtay 2. Hukuk 2016/16760 2018/5112  16.04.2018</a:t>
            </a:r>
            <a:br>
              <a:rPr lang="tr-TR" sz="2000" b="1" i="0" dirty="0">
                <a:solidFill>
                  <a:srgbClr val="FFFFFF"/>
                </a:solidFill>
                <a:effectLst/>
                <a:latin typeface="Times New Roman" panose="02020603050405020304" pitchFamily="18" charset="0"/>
                <a:cs typeface="Times New Roman" panose="02020603050405020304" pitchFamily="18" charset="0"/>
              </a:rPr>
            </a:br>
            <a:endParaRPr lang="tr-TR" sz="2000" dirty="0">
              <a:solidFill>
                <a:srgbClr val="FFFFFF"/>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8C443C29-5E28-5C8E-46B9-DBFE5323E642}"/>
              </a:ext>
            </a:extLst>
          </p:cNvPr>
          <p:cNvSpPr>
            <a:spLocks noGrp="1"/>
          </p:cNvSpPr>
          <p:nvPr>
            <p:ph idx="1"/>
          </p:nvPr>
        </p:nvSpPr>
        <p:spPr>
          <a:xfrm>
            <a:off x="791111" y="2188396"/>
            <a:ext cx="10664574" cy="3750067"/>
          </a:xfrm>
        </p:spPr>
        <p:txBody>
          <a:bodyPr anchor="ctr">
            <a:normAutofit/>
          </a:bodyPr>
          <a:lstStyle/>
          <a:p>
            <a:pPr marL="0" indent="0">
              <a:buNone/>
            </a:pPr>
            <a:endParaRPr lang="tr-TR" sz="1700" b="0" i="0" dirty="0">
              <a:effectLst/>
              <a:latin typeface="Times New Roman" panose="02020603050405020304" pitchFamily="18" charset="0"/>
              <a:cs typeface="Times New Roman" panose="02020603050405020304" pitchFamily="18" charset="0"/>
            </a:endParaRPr>
          </a:p>
          <a:p>
            <a:pPr marL="0" indent="0" algn="just">
              <a:buNone/>
            </a:pPr>
            <a:r>
              <a:rPr lang="tr-TR" sz="2000" b="0" i="0" dirty="0">
                <a:solidFill>
                  <a:srgbClr val="333333"/>
                </a:solidFill>
                <a:effectLst/>
                <a:latin typeface="Times New Roman" panose="02020603050405020304" pitchFamily="18" charset="0"/>
                <a:cs typeface="Times New Roman" panose="02020603050405020304" pitchFamily="18" charset="0"/>
              </a:rPr>
              <a:t>Mahkemece boşanmaya sebebiyet veren vakıalarda davalı-karşı davacı kadın ağır kusurlu bulunarak her iki tarafın davasının kabulüne karar verilmiştir. Yapılan yargılama ve toplanan delillerden, davacı-karşı davalı erkeğin eşinin telefonuna yüklediği program ile elde edilen görüşme kayıtlarının hukuka aykırı delil olduğu anlaşılmaktadır</a:t>
            </a:r>
            <a:r>
              <a:rPr lang="tr-TR" sz="2000" b="1" i="0" dirty="0">
                <a:solidFill>
                  <a:srgbClr val="333333"/>
                </a:solidFill>
                <a:effectLst/>
                <a:latin typeface="Times New Roman" panose="02020603050405020304" pitchFamily="18" charset="0"/>
                <a:cs typeface="Times New Roman" panose="02020603050405020304" pitchFamily="18" charset="0"/>
              </a:rPr>
              <a:t>. </a:t>
            </a:r>
            <a:r>
              <a:rPr lang="tr-TR" sz="2000" b="1" dirty="0">
                <a:solidFill>
                  <a:schemeClr val="accent1"/>
                </a:solidFill>
              </a:rPr>
              <a:t>Gerçekleşen bu durum karşısında bu delil hukuka aykırı nitelikte olduğundan kusur belirlemesinde dikkate alınamaz ve kadına kusur olarak yüklenemez. </a:t>
            </a:r>
            <a:r>
              <a:rPr lang="tr-TR" sz="2000" b="0" i="0" dirty="0">
                <a:solidFill>
                  <a:srgbClr val="333333"/>
                </a:solidFill>
                <a:effectLst/>
                <a:latin typeface="Times New Roman" panose="02020603050405020304" pitchFamily="18" charset="0"/>
                <a:cs typeface="Times New Roman" panose="02020603050405020304" pitchFamily="18" charset="0"/>
              </a:rPr>
              <a:t>Öyleyse, boşanmaya sebep olan olaylarda, mahkemece taraflara yüklenen ve gerçekleşen diğer kusurlu davranışların yanında, </a:t>
            </a:r>
            <a:r>
              <a:rPr lang="tr-TR" sz="2000" b="1" dirty="0">
                <a:solidFill>
                  <a:schemeClr val="accent1"/>
                </a:solidFill>
              </a:rPr>
              <a:t>davacı-karşı davalı erkeğin eşinin telefonuna gizlice program yükleyerek eşinin özel hayatının gizliliğini ihlal ettiği anlaşılmakla, </a:t>
            </a:r>
            <a:r>
              <a:rPr lang="tr-TR" sz="2000" b="0" i="0" dirty="0">
                <a:solidFill>
                  <a:srgbClr val="333333"/>
                </a:solidFill>
                <a:effectLst/>
                <a:latin typeface="Times New Roman" panose="02020603050405020304" pitchFamily="18" charset="0"/>
                <a:cs typeface="Times New Roman" panose="02020603050405020304" pitchFamily="18" charset="0"/>
              </a:rPr>
              <a:t>erkeğin kadına göre daha fazla kusurlu olduğunun kabul edilmesi gerekir. Bu husus nazara alınmadan, kadının ağır kusurlu kabul edilmesi doğru olmamıştır.</a:t>
            </a:r>
            <a:endParaRPr lang="tr-T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3668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7BCE62C-6D3C-96DA-FE79-732A7FF203CC}"/>
              </a:ext>
            </a:extLst>
          </p:cNvPr>
          <p:cNvSpPr>
            <a:spLocks noGrp="1"/>
          </p:cNvSpPr>
          <p:nvPr>
            <p:ph type="title"/>
          </p:nvPr>
        </p:nvSpPr>
        <p:spPr>
          <a:xfrm>
            <a:off x="1371599" y="294538"/>
            <a:ext cx="9895951" cy="1033669"/>
          </a:xfrm>
        </p:spPr>
        <p:txBody>
          <a:bodyPr>
            <a:normAutofit/>
          </a:bodyPr>
          <a:lstStyle/>
          <a:p>
            <a:r>
              <a:rPr lang="tr-TR" sz="2200" b="1" i="0" dirty="0">
                <a:solidFill>
                  <a:srgbClr val="FFFFFF"/>
                </a:solidFill>
                <a:effectLst/>
                <a:latin typeface="Times New Roman" panose="02020603050405020304" pitchFamily="18" charset="0"/>
                <a:cs typeface="Times New Roman" panose="02020603050405020304" pitchFamily="18" charset="0"/>
              </a:rPr>
              <a:t>                     Silinen kayıtların programla geri getirilmesi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2022/6424 2022/7549 tarih 27.09.2022</a:t>
            </a:r>
            <a:br>
              <a:rPr lang="tr-TR" sz="2200" b="1" i="0" dirty="0">
                <a:solidFill>
                  <a:srgbClr val="FFFFFF"/>
                </a:solidFill>
                <a:effectLst/>
                <a:latin typeface="Roboto" panose="02000000000000000000" pitchFamily="2"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94EBBB95-3635-42D4-A4C8-9D958FBC1031}"/>
              </a:ext>
            </a:extLst>
          </p:cNvPr>
          <p:cNvSpPr>
            <a:spLocks noGrp="1"/>
          </p:cNvSpPr>
          <p:nvPr>
            <p:ph idx="1"/>
          </p:nvPr>
        </p:nvSpPr>
        <p:spPr>
          <a:xfrm>
            <a:off x="705395" y="2464527"/>
            <a:ext cx="10798628" cy="3537028"/>
          </a:xfrm>
        </p:spPr>
        <p:txBody>
          <a:bodyPr anchor="ctr">
            <a:normAutofit lnSpcReduction="10000"/>
          </a:bodyPr>
          <a:lstStyle/>
          <a:p>
            <a:endParaRPr lang="tr-TR" sz="1900" b="0" i="0" dirty="0">
              <a:effectLst/>
              <a:latin typeface="Times New Roman" panose="02020603050405020304" pitchFamily="18" charset="0"/>
              <a:cs typeface="Times New Roman" panose="02020603050405020304" pitchFamily="18" charset="0"/>
            </a:endParaRPr>
          </a:p>
          <a:p>
            <a:pPr algn="just"/>
            <a:r>
              <a:rPr lang="tr-TR" sz="1800" b="0" i="0" dirty="0">
                <a:solidFill>
                  <a:srgbClr val="000000"/>
                </a:solidFill>
                <a:effectLst/>
                <a:latin typeface="Times New Roman" panose="02020603050405020304" pitchFamily="18" charset="0"/>
                <a:cs typeface="Times New Roman" panose="02020603050405020304" pitchFamily="18" charset="0"/>
              </a:rPr>
              <a:t>“ Yapılan yargılama ve toplanan delillerden; davacı tanıkları, davalı kadına ait telefonda resim ve yazışmalar gördüklerini beyan etseler de davacı erkeğin duruşmadaki </a:t>
            </a:r>
            <a:r>
              <a:rPr lang="tr-TR" sz="1800" b="1" i="0" dirty="0">
                <a:solidFill>
                  <a:srgbClr val="000000"/>
                </a:solidFill>
                <a:effectLst/>
                <a:latin typeface="Times New Roman" panose="02020603050405020304" pitchFamily="18" charset="0"/>
                <a:cs typeface="Times New Roman" panose="02020603050405020304" pitchFamily="18" charset="0"/>
              </a:rPr>
              <a:t>“ </a:t>
            </a:r>
            <a:r>
              <a:rPr lang="tr-TR" sz="2000" b="1" dirty="0">
                <a:solidFill>
                  <a:schemeClr val="accent1"/>
                </a:solidFill>
              </a:rPr>
              <a:t>kadının telefonuna “disk </a:t>
            </a:r>
            <a:r>
              <a:rPr lang="tr-TR" sz="2000" b="1" dirty="0" err="1">
                <a:solidFill>
                  <a:schemeClr val="accent1"/>
                </a:solidFill>
              </a:rPr>
              <a:t>digger</a:t>
            </a:r>
            <a:r>
              <a:rPr lang="tr-TR" sz="2000" b="1" dirty="0">
                <a:solidFill>
                  <a:schemeClr val="accent1"/>
                </a:solidFill>
              </a:rPr>
              <a:t>" isimli programı kurduğu, telefondaki silinen kayıtları geri getirdiği” beyanı dikkate alındığında erkeğin eşinin telefonuna yüklediği program ile elde edilen görüşme kayıtlarının hukuka aykırı olarak elde edilen delil niteliğinde olduğu anlaşılmaktadır. Gerçekleşen bu durum karşısında, hukuka aykırı bu delil kusur belirlemesinde dikkate alınamaz ve bu delil ile kanıtlanmak istenen vakıa kadına kusur olarak yüklenemez. </a:t>
            </a:r>
            <a:r>
              <a:rPr lang="tr-TR" sz="1800" b="0" i="0" dirty="0">
                <a:solidFill>
                  <a:srgbClr val="000000"/>
                </a:solidFill>
                <a:effectLst/>
                <a:latin typeface="Times New Roman" panose="02020603050405020304" pitchFamily="18" charset="0"/>
                <a:cs typeface="Times New Roman" panose="02020603050405020304" pitchFamily="18" charset="0"/>
              </a:rPr>
              <a:t>Diğer yandan davacı erkek tarafından dosyaya sunulan ve davalı kadına ait olduğunu iddia ettiği yazışmaların davalı kadın tarafından kabul edilmediği, davalı tarafından yazıldığı iddiasının soyut kaldığı anlaşılmakla bu yazışmalar da kusur belirlemesinde dikkate alınamaz. Bu durumda, dinlenen tanıkların davacıdan edindikleri duyuma dayalı anlatımları da dikkate alındığında, davalı kadına yüklenen güven sarsıcı davranış vakıasının ispatlanamadığı anlaşılmaktadır. O halde, davacı erkeğin davasının reddine karar verilmesi gerekirken yazılı şekilde davanın kabulü hatalı olup bozmayı gerektirmiştir”</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7786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2194296-694E-EA02-CEDE-77D426A4B913}"/>
              </a:ext>
            </a:extLst>
          </p:cNvPr>
          <p:cNvSpPr>
            <a:spLocks noGrp="1"/>
          </p:cNvSpPr>
          <p:nvPr>
            <p:ph type="title"/>
          </p:nvPr>
        </p:nvSpPr>
        <p:spPr>
          <a:xfrm>
            <a:off x="1371599" y="294538"/>
            <a:ext cx="9895951" cy="1033669"/>
          </a:xfrm>
        </p:spPr>
        <p:txBody>
          <a:bodyPr>
            <a:normAutofit/>
          </a:bodyPr>
          <a:lstStyle/>
          <a:p>
            <a:r>
              <a:rPr lang="tr-TR" sz="2200" b="1" i="0" dirty="0">
                <a:solidFill>
                  <a:srgbClr val="FFFFFF"/>
                </a:solidFill>
                <a:effectLst/>
                <a:latin typeface="Times New Roman" panose="02020603050405020304" pitchFamily="18" charset="0"/>
                <a:cs typeface="Times New Roman" panose="02020603050405020304" pitchFamily="18" charset="0"/>
              </a:rPr>
              <a:t>       Skype – Ekran Görüntüsü  Hukuka Aykırı Delil Değildir.</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Yargıtay 2. Hukuk 2021/478 2021/1604 karar 23.02.2021</a:t>
            </a:r>
            <a:br>
              <a:rPr lang="tr-TR" sz="2200" b="1" i="0" dirty="0">
                <a:solidFill>
                  <a:srgbClr val="FFFFFF"/>
                </a:solidFill>
                <a:effectLst/>
                <a:latin typeface="Roboto" panose="02000000000000000000" pitchFamily="2"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9BE46569-5AB0-2A4B-2140-394A3FE0503D}"/>
              </a:ext>
            </a:extLst>
          </p:cNvPr>
          <p:cNvSpPr>
            <a:spLocks noGrp="1"/>
          </p:cNvSpPr>
          <p:nvPr>
            <p:ph idx="1"/>
          </p:nvPr>
        </p:nvSpPr>
        <p:spPr>
          <a:xfrm>
            <a:off x="575353" y="2462036"/>
            <a:ext cx="11035412" cy="4101426"/>
          </a:xfrm>
        </p:spPr>
        <p:txBody>
          <a:bodyPr anchor="ctr">
            <a:normAutofit/>
          </a:bodyPr>
          <a:lstStyle/>
          <a:p>
            <a:pPr algn="just">
              <a:lnSpc>
                <a:spcPct val="107000"/>
              </a:lnSpc>
              <a:spcAft>
                <a:spcPts val="600"/>
              </a:spcAft>
            </a:pP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Davacı kadın tarafından, </a:t>
            </a:r>
            <a:r>
              <a:rPr lang="tr-TR" sz="2000" b="1" dirty="0">
                <a:solidFill>
                  <a:schemeClr val="accent1"/>
                </a:solidFill>
              </a:rPr>
              <a:t>davalı erkeğin telefonundaki SKYPE isimli sesli, görüntülü ve yazılı sohbet ve iletişim uygulaması üzerinden başka kadınlarla yapmış olduğu cinsel içerikli yazışmaların ekran görüntüleri alınmak suretiyle dosyaya sunulan çıktıların erkeğin haberi olmaksızın, onun bilgisi ve rızası dışında sırf delil oluşturmak maksatlı olarak hukuka aykırı bir şekilde elde edildiğinden bahsedilemez. </a:t>
            </a:r>
            <a:r>
              <a:rPr lang="tr-TR" sz="2000" kern="0" dirty="0">
                <a:solidFill>
                  <a:srgbClr val="050505"/>
                </a:solidFill>
                <a:effectLst/>
                <a:latin typeface="Times New Roman" panose="02020603050405020304" pitchFamily="18" charset="0"/>
                <a:ea typeface="Times New Roman" panose="02020603050405020304" pitchFamily="18" charset="0"/>
                <a:cs typeface="Times New Roman" panose="02020603050405020304" pitchFamily="18" charset="0"/>
              </a:rPr>
              <a:t>Bu durumda, davacı tarafça usulüne uygun olarak elde edilen ve dosyaya sunulan bu delilin hükme esas alınmasında herhangi bir hukuka aykırılık bulunmamaktadır. O halde istinaf incelemesi yapan bölge adliye mahkemesince, davacı kadın tarafından sunulan bu delil de dikkate alınarak hüküm kurulmak ve istinaf incelemesi buna göre yapılarak bir karar verilmek üzere hükmün münhasıran bu sebeple bozulmasına karar vermek gerekmiştir.</a:t>
            </a:r>
            <a:endParaRPr lang="tr-TR"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66469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3BA59D8-D18C-BA30-FBFF-CF170A750227}"/>
              </a:ext>
            </a:extLst>
          </p:cNvPr>
          <p:cNvSpPr>
            <a:spLocks noGrp="1"/>
          </p:cNvSpPr>
          <p:nvPr>
            <p:ph type="title"/>
          </p:nvPr>
        </p:nvSpPr>
        <p:spPr>
          <a:xfrm>
            <a:off x="1371599" y="294538"/>
            <a:ext cx="9895951" cy="1033669"/>
          </a:xfrm>
        </p:spPr>
        <p:txBody>
          <a:bodyPr>
            <a:normAutofit fontScale="90000"/>
          </a:bodyPr>
          <a:lstStyle/>
          <a:p>
            <a:br>
              <a:rPr lang="tr-TR" sz="16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SMS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i="0" dirty="0">
                <a:solidFill>
                  <a:schemeClr val="bg1"/>
                </a:solidFill>
                <a:effectLst/>
                <a:latin typeface="Times New Roman" panose="02020603050405020304" pitchFamily="18" charset="0"/>
                <a:cs typeface="Times New Roman" panose="02020603050405020304" pitchFamily="18" charset="0"/>
              </a:rPr>
            </a:br>
            <a:r>
              <a:rPr lang="tr-TR" sz="2200" i="0" dirty="0">
                <a:solidFill>
                  <a:schemeClr val="bg1"/>
                </a:solidFill>
                <a:effectLst/>
                <a:latin typeface="Times New Roman" panose="02020603050405020304" pitchFamily="18" charset="0"/>
                <a:cs typeface="Times New Roman" panose="02020603050405020304" pitchFamily="18" charset="0"/>
              </a:rPr>
              <a:t>           </a:t>
            </a:r>
            <a:r>
              <a:rPr lang="tr-TR" sz="2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Yargıtay 2. Hukuk Dairesi 2021/563 2021/1768 tarih 01.03.2021</a:t>
            </a:r>
            <a:br>
              <a:rPr lang="tr-TR" sz="2200" i="0" dirty="0">
                <a:solidFill>
                  <a:schemeClr val="bg1"/>
                </a:solidFill>
                <a:effectLst/>
                <a:latin typeface="Roboto" panose="02000000000000000000" pitchFamily="2" charset="0"/>
              </a:rPr>
            </a:br>
            <a:endParaRPr lang="tr-TR" sz="2200" dirty="0">
              <a:solidFill>
                <a:schemeClr val="bg1"/>
              </a:solidFill>
            </a:endParaRPr>
          </a:p>
        </p:txBody>
      </p:sp>
      <p:sp>
        <p:nvSpPr>
          <p:cNvPr id="3" name="İçerik Yer Tutucusu 2">
            <a:extLst>
              <a:ext uri="{FF2B5EF4-FFF2-40B4-BE49-F238E27FC236}">
                <a16:creationId xmlns:a16="http://schemas.microsoft.com/office/drawing/2014/main" id="{D0A77B79-2119-1B5D-5658-E30CB0BD53EA}"/>
              </a:ext>
            </a:extLst>
          </p:cNvPr>
          <p:cNvSpPr>
            <a:spLocks noGrp="1"/>
          </p:cNvSpPr>
          <p:nvPr>
            <p:ph idx="1"/>
          </p:nvPr>
        </p:nvSpPr>
        <p:spPr>
          <a:xfrm>
            <a:off x="616448" y="1787704"/>
            <a:ext cx="11373493" cy="5070296"/>
          </a:xfrm>
        </p:spPr>
        <p:txBody>
          <a:bodyPr anchor="ctr">
            <a:normAutofit/>
          </a:bodyPr>
          <a:lstStyle/>
          <a:p>
            <a:pPr marL="0" indent="0" algn="just">
              <a:buNone/>
            </a:pPr>
            <a:r>
              <a:rPr lang="tr-TR" sz="2000" b="0" i="0" dirty="0">
                <a:effectLst/>
                <a:latin typeface="Times New Roman" panose="02020603050405020304" pitchFamily="18" charset="0"/>
                <a:cs typeface="Times New Roman" panose="02020603050405020304" pitchFamily="18" charset="0"/>
              </a:rPr>
              <a:t>Dosya incelendiğinde; </a:t>
            </a:r>
            <a:r>
              <a:rPr lang="tr-TR" sz="2000" b="1" dirty="0">
                <a:solidFill>
                  <a:schemeClr val="accent1"/>
                </a:solidFill>
              </a:rPr>
              <a:t>davalı-davacı kadının evden ayrılırken eşyalarını almasına izin verilmediği, bu şekilde cep telefonunu da yanına alamadığı sabittir. Telefonu unuttuğu varsayımında dahi telefondaki mesajların özel hayatın gizliliğini ihlal edecek şekilde kusur belirlemesinde dikkate alınması doğru görülmemiştir. </a:t>
            </a:r>
            <a:r>
              <a:rPr lang="tr-TR" sz="2000" b="0" i="0" dirty="0">
                <a:effectLst/>
                <a:latin typeface="Times New Roman" panose="02020603050405020304" pitchFamily="18" charset="0"/>
                <a:cs typeface="Times New Roman" panose="02020603050405020304" pitchFamily="18" charset="0"/>
              </a:rPr>
              <a:t>Bu nedenle davalı-davacı kadının cep telefonunda yer alan mesajlar hukuka aykırı olarak elde edilmiş delil kapsamında olup, kusur belirlemesinde dikkate alınamayacağından davalı-davacı kadına, eşine “</a:t>
            </a:r>
            <a:r>
              <a:rPr lang="tr-TR" sz="2000" b="0" i="0" dirty="0" err="1">
                <a:effectLst/>
                <a:latin typeface="Times New Roman" panose="02020603050405020304" pitchFamily="18" charset="0"/>
                <a:cs typeface="Times New Roman" panose="02020603050405020304" pitchFamily="18" charset="0"/>
              </a:rPr>
              <a:t>hanzo</a:t>
            </a:r>
            <a:r>
              <a:rPr lang="tr-TR" sz="2000" b="0" i="0" dirty="0">
                <a:effectLst/>
                <a:latin typeface="Times New Roman" panose="02020603050405020304" pitchFamily="18" charset="0"/>
                <a:cs typeface="Times New Roman" panose="02020603050405020304" pitchFamily="18" charset="0"/>
              </a:rPr>
              <a:t>” diye hitap ettiği, babasının eşine “</a:t>
            </a:r>
            <a:r>
              <a:rPr lang="tr-TR" sz="2000" b="0" i="0" dirty="0" err="1">
                <a:effectLst/>
                <a:latin typeface="Times New Roman" panose="02020603050405020304" pitchFamily="18" charset="0"/>
                <a:cs typeface="Times New Roman" panose="02020603050405020304" pitchFamily="18" charset="0"/>
              </a:rPr>
              <a:t>maloş</a:t>
            </a:r>
            <a:r>
              <a:rPr lang="tr-TR" sz="2000" b="0" i="0" dirty="0">
                <a:effectLst/>
                <a:latin typeface="Times New Roman" panose="02020603050405020304" pitchFamily="18" charset="0"/>
                <a:cs typeface="Times New Roman" panose="02020603050405020304" pitchFamily="18" charset="0"/>
              </a:rPr>
              <a:t>” diye hitap etmesine ses çıkarmadığı vakıaları kusur olarak yüklenemez.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7631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E84D094-E3FB-7601-29A9-DBFF34DD6667}"/>
              </a:ext>
            </a:extLst>
          </p:cNvPr>
          <p:cNvSpPr>
            <a:spLocks noGrp="1"/>
          </p:cNvSpPr>
          <p:nvPr>
            <p:ph type="title"/>
          </p:nvPr>
        </p:nvSpPr>
        <p:spPr>
          <a:xfrm>
            <a:off x="1371599" y="294538"/>
            <a:ext cx="9895951" cy="1033669"/>
          </a:xfrm>
        </p:spPr>
        <p:txBody>
          <a:bodyPr>
            <a:noAutofit/>
          </a:bodyPr>
          <a:lstStyle/>
          <a:p>
            <a:pPr>
              <a:lnSpc>
                <a:spcPts val="1445"/>
              </a:lnSpc>
              <a:spcAft>
                <a:spcPts val="800"/>
              </a:spcAft>
            </a:pPr>
            <a:r>
              <a:rPr lang="tr-TR" sz="2000" b="1" i="0" dirty="0">
                <a:solidFill>
                  <a:srgbClr val="FFFFFF"/>
                </a:solidFill>
                <a:effectLst/>
                <a:latin typeface="Times New Roman" panose="02020603050405020304" pitchFamily="18" charset="0"/>
                <a:cs typeface="Times New Roman" panose="02020603050405020304" pitchFamily="18" charset="0"/>
              </a:rPr>
              <a:t>                             </a:t>
            </a: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Sosyal Medya Paylaşımları </a:t>
            </a:r>
            <a:br>
              <a:rPr lang="tr-TR" sz="2000" b="1" i="0" dirty="0">
                <a:solidFill>
                  <a:srgbClr val="FFFFFF"/>
                </a:solidFill>
                <a:effectLst/>
                <a:latin typeface="Times New Roman" panose="02020603050405020304" pitchFamily="18" charset="0"/>
                <a:cs typeface="Times New Roman" panose="02020603050405020304" pitchFamily="18" charset="0"/>
              </a:rPr>
            </a:br>
            <a:br>
              <a:rPr lang="tr-TR" sz="2000" b="1" i="0" dirty="0">
                <a:solidFill>
                  <a:srgbClr val="FFFFFF"/>
                </a:solidFill>
                <a:effectLst/>
                <a:latin typeface="Times New Roman" panose="02020603050405020304" pitchFamily="18" charset="0"/>
                <a:cs typeface="Times New Roman" panose="02020603050405020304" pitchFamily="18" charset="0"/>
              </a:rPr>
            </a:br>
            <a:r>
              <a:rPr lang="tr-TR" sz="2000" b="1" i="0" dirty="0">
                <a:solidFill>
                  <a:srgbClr val="FFFFFF"/>
                </a:solidFill>
                <a:effectLst/>
                <a:latin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2013/19577</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2014/1926</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5.2.2014</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2000" b="1" i="0" dirty="0">
                <a:solidFill>
                  <a:srgbClr val="FFFFFF"/>
                </a:solidFill>
                <a:effectLst/>
                <a:latin typeface="Roboto" panose="02000000000000000000" pitchFamily="2" charset="0"/>
              </a:rPr>
            </a:br>
            <a:endParaRPr lang="tr-TR" sz="2000" dirty="0">
              <a:solidFill>
                <a:srgbClr val="FFFFFF"/>
              </a:solidFill>
            </a:endParaRPr>
          </a:p>
        </p:txBody>
      </p:sp>
      <p:sp>
        <p:nvSpPr>
          <p:cNvPr id="3" name="İçerik Yer Tutucusu 2">
            <a:extLst>
              <a:ext uri="{FF2B5EF4-FFF2-40B4-BE49-F238E27FC236}">
                <a16:creationId xmlns:a16="http://schemas.microsoft.com/office/drawing/2014/main" id="{7AEC168B-E9C2-65B0-DD0D-92DBD771C469}"/>
              </a:ext>
            </a:extLst>
          </p:cNvPr>
          <p:cNvSpPr>
            <a:spLocks noGrp="1"/>
          </p:cNvSpPr>
          <p:nvPr>
            <p:ph idx="1"/>
          </p:nvPr>
        </p:nvSpPr>
        <p:spPr>
          <a:xfrm>
            <a:off x="459351" y="2246810"/>
            <a:ext cx="11314638" cy="4441373"/>
          </a:xfrm>
        </p:spPr>
        <p:txBody>
          <a:bodyPr anchor="ctr">
            <a:normAutofit lnSpcReduction="10000"/>
          </a:bodyPr>
          <a:lstStyle/>
          <a:p>
            <a:pPr marL="0" indent="0">
              <a:buNone/>
            </a:pPr>
            <a:endParaRPr lang="tr-TR" sz="1800" b="0" i="0" dirty="0">
              <a:effectLst/>
              <a:latin typeface="Times New Roman" panose="02020603050405020304" pitchFamily="18" charset="0"/>
              <a:cs typeface="Times New Roman" panose="02020603050405020304" pitchFamily="18" charset="0"/>
            </a:endParaRPr>
          </a:p>
          <a:p>
            <a:pPr algn="just">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Elektronik ortamdaki fotoğraf, film, görüntü veya ses kaydı gibi veriler ve bunlara benzer bilgi taşıyıcılar, diğer delillerle desteklendikleri takdirde "delil" olarak hükme esas alınabilir. Bu veriler tek başına vakıaların ispatına yeterli değildir. Hükme esas alınan elektronik ortamdan elde edilen görüntülerdeki şahısların kocanın yakınları olduğu anlaşılmaktadır. "</a:t>
            </a:r>
            <a:r>
              <a:rPr lang="tr-TR" sz="2000" b="1" dirty="0">
                <a:solidFill>
                  <a:schemeClr val="accent1"/>
                </a:solidFill>
              </a:rPr>
              <a:t>Facebook" isimli sosyal paylaşım sitesi kullanılarak kocanın, dayısıyla görüşmelerine ilişkin iletişim kayıtlarının da; davacının, sosyal paylaşım sitesinde kendisini "kocanın dayısı" yerine koymak suretiyle "dayısı ile koca" yazışıyormuş görüntüsü verilerek davacı tarafından oluşturulduğu, davacının da bunu kabul ettiği anlaşılmaktadır. Bu halde, sosyal paylaşım sitesi üzerinden yapılan görüşme kayıtları da vakıaların ispatında dikkate alınamaz ( HMK </a:t>
            </a:r>
            <a:r>
              <a:rPr lang="tr-TR" sz="2000" b="1" dirty="0" err="1">
                <a:solidFill>
                  <a:schemeClr val="accent1"/>
                </a:solidFill>
              </a:rPr>
              <a:t>md.</a:t>
            </a:r>
            <a:r>
              <a:rPr lang="tr-TR" sz="2000" b="1" dirty="0">
                <a:solidFill>
                  <a:schemeClr val="accent1"/>
                </a:solidFill>
              </a:rPr>
              <a:t> </a:t>
            </a:r>
            <a:r>
              <a:rPr lang="tr-TR" sz="2000" b="1" dirty="0">
                <a:solidFill>
                  <a:schemeClr val="accent1"/>
                </a:solidFill>
                <a:hlinkClick r:id="rId2" tooltip="İlgili maddeyi görmek için tıklayınız">
                  <a:extLst>
                    <a:ext uri="{A12FA001-AC4F-418D-AE19-62706E023703}">
                      <ahyp:hlinkClr xmlns:ahyp="http://schemas.microsoft.com/office/drawing/2018/hyperlinkcolor" val="tx"/>
                    </a:ext>
                  </a:extLst>
                </a:hlinkClick>
              </a:rPr>
              <a:t>189</a:t>
            </a:r>
            <a:r>
              <a:rPr lang="tr-TR" sz="2000" b="1" dirty="0">
                <a:solidFill>
                  <a:schemeClr val="accent1"/>
                </a:solidFill>
              </a:rPr>
              <a:t>/2 ).</a:t>
            </a:r>
          </a:p>
          <a:p>
            <a:pPr algn="just">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Dosyada sözü edilen elektronik veriler dışında taraflar arasında ortak hayatı temelinden sarsacak derecede ve birliğin devamına imkan bırakmayacak nitelikte bir geçimsizliği kabule elverişli ciddi sebep ve deliller tespit edilememiş, Türk Medeni Kanununun 166. maddesinde yer alan çekilmezlik ve temelden sarsılma olgusu davada gerçekleşmemiştir. Bu durumda davanın reddi gerekirken, yetersiz gerekçe ile boşanmaya karar verilmesi doğru bulunmamıştır.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sz="2000" dirty="0"/>
          </a:p>
        </p:txBody>
      </p:sp>
    </p:spTree>
    <p:extLst>
      <p:ext uri="{BB962C8B-B14F-4D97-AF65-F5344CB8AC3E}">
        <p14:creationId xmlns:p14="http://schemas.microsoft.com/office/powerpoint/2010/main" val="15726645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Kamera Kayıtları - Hukuka Uygun Delil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(Karşı oy rıza olmadığından hukuka aykırıdır diyor)</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000" b="1" dirty="0">
                <a:solidFill>
                  <a:schemeClr val="bg1"/>
                </a:solidFill>
                <a:latin typeface="Times New Roman" panose="02020603050405020304" pitchFamily="18" charset="0"/>
                <a:cs typeface="Times New Roman" panose="02020603050405020304" pitchFamily="18" charset="0"/>
              </a:rPr>
              <a:t>Y</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ARGITAY HUKUK GENEL KURULU</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2020/2-26</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2022/1434</a:t>
            </a:r>
            <a:r>
              <a:rPr lang="tr-TR" sz="20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2.11.2022</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fontScale="92500" lnSpcReduction="20000"/>
          </a:bodyPr>
          <a:lstStyle/>
          <a:p>
            <a:pPr algn="just">
              <a:lnSpc>
                <a:spcPct val="107000"/>
              </a:lnSpc>
              <a:spcAft>
                <a:spcPts val="800"/>
              </a:spcAft>
            </a:pPr>
            <a:r>
              <a:rPr lang="tr-TR" sz="1400" kern="0" dirty="0">
                <a:effectLst/>
                <a:latin typeface="Times New Roman" panose="02020603050405020304" pitchFamily="18" charset="0"/>
                <a:ea typeface="Times New Roman" panose="02020603050405020304" pitchFamily="18" charset="0"/>
                <a:cs typeface="Times New Roman" panose="02020603050405020304" pitchFamily="18" charset="0"/>
              </a:rPr>
              <a:t>Bu aşamada “bir delilin hangi durumda hukuka aykırı olarak elde edildiği” noktasının aydınlatılması gerekmektedir. 6100 sayılı Hukuk Muhakemeleri Kanunu'nun ( HMK ) “İspat hakkı” başlığını taşıyan 189. maddesinin 2. fıkrasında yer alan “Hukuka aykırı olarak elde edilmiş olan deliller mahkeme tarafından bir vakıanın ispatında dikkate alınamaz” hükmü ile açıkça hukuka aykırı olarak elde edilmiş delillerin ispat gücü olamayacağı kabul edilmiştir. Böylece ispat hakkının delillere ilişkin yönünün hukukî çerçevesi çizilmiş; bir davada ileri sürülebilecek her türlü delilin mutlaka hukuka uygun yollardan elde edilmiş olması esası getirilmiştir. Uygulamada kişilik haklarının, özel yaşam alanı ve sır alanının ihlâli sonucu elde edilen kayıtların delil olarak değerlendirilemeyeceği kabul edilmektedir. Burada özenle üzerinde vurgulanması gereken husus; “hukuka aykırı olarak elde edilen delilin değerlendirilmesi konusunda” medeni usul hukukunda da geçerli olan dürüstlük kuralı esas alınarak karar verilmesi ve bu konuda her somut olayda, o olayın özelliğine göre değerlendirme yapılması gerektiğidir. Bu konuda ihlâl edilen kanun hükmü ile ispatlanmak istenen menfaat arasında amaca uygunluk hususu da esas alınmalıdır.</a:t>
            </a:r>
            <a:r>
              <a:rPr lang="tr-TR" sz="2000" b="1" dirty="0">
                <a:solidFill>
                  <a:schemeClr val="accent1"/>
                </a:solidFill>
              </a:rPr>
              <a:t> Eldeki davada erkek eş tarafından dosyaya sunulan altı adet DVD ve içerisindeki videolar ile belirli aralıklarla alınan ekran görüntülerinin dökümüne ilişkin 17.03.2015 tarihli bilirkişi raporunun incelenmesinde; kadının “ya bak beni çekip durma, beni çekme, sen niye sürekli çekiyorsun senin amacın ne, neden çekiyorsun anlayamıyorum, </a:t>
            </a:r>
            <a:r>
              <a:rPr lang="tr-TR" sz="2000" b="1" dirty="0" err="1">
                <a:solidFill>
                  <a:schemeClr val="accent1"/>
                </a:solidFill>
              </a:rPr>
              <a:t>napacan</a:t>
            </a:r>
            <a:r>
              <a:rPr lang="tr-TR" sz="2000" b="1" dirty="0">
                <a:solidFill>
                  <a:schemeClr val="accent1"/>
                </a:solidFill>
              </a:rPr>
              <a:t> mahkemede delil olarak mı </a:t>
            </a:r>
            <a:r>
              <a:rPr lang="tr-TR" sz="2000" b="1" dirty="0" err="1">
                <a:solidFill>
                  <a:schemeClr val="accent1"/>
                </a:solidFill>
              </a:rPr>
              <a:t>kullanacan</a:t>
            </a:r>
            <a:r>
              <a:rPr lang="tr-TR" sz="2000" b="1" dirty="0">
                <a:solidFill>
                  <a:schemeClr val="accent1"/>
                </a:solidFill>
              </a:rPr>
              <a:t>” şeklindeki beyanlarından erkeğin ortak konut içerisinde çekim yaptığının kadın tarafından bilindiği bir başka ifade ile erkeğin bu çekimleri gizli olarak yapmadığı anlaşılmaktadır. Öyle ise dosya içerisinde yar alan CD'nin kadının bilgisi dışında hukuka aykırı yolla elde edildiğinden söz edilemeyeceği tartışmasızdır.</a:t>
            </a:r>
          </a:p>
        </p:txBody>
      </p:sp>
    </p:spTree>
    <p:extLst>
      <p:ext uri="{BB962C8B-B14F-4D97-AF65-F5344CB8AC3E}">
        <p14:creationId xmlns:p14="http://schemas.microsoft.com/office/powerpoint/2010/main" val="167055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CE292AA-0715-418B-3ABB-F998A216B3C2}"/>
              </a:ext>
            </a:extLst>
          </p:cNvPr>
          <p:cNvSpPr>
            <a:spLocks noGrp="1"/>
          </p:cNvSpPr>
          <p:nvPr>
            <p:ph type="title"/>
          </p:nvPr>
        </p:nvSpPr>
        <p:spPr>
          <a:xfrm>
            <a:off x="1371599" y="294538"/>
            <a:ext cx="9895951" cy="1033669"/>
          </a:xfrm>
        </p:spPr>
        <p:txBody>
          <a:bodyPr>
            <a:normAutofit/>
          </a:bodyPr>
          <a:lstStyle/>
          <a:p>
            <a:r>
              <a:rPr lang="tr-TR" sz="3400">
                <a:solidFill>
                  <a:srgbClr val="FFFFFF"/>
                </a:solidFill>
              </a:rPr>
              <a:t>                               ZİNA KAVRAMI</a:t>
            </a:r>
            <a:br>
              <a:rPr lang="tr-TR" sz="3400">
                <a:solidFill>
                  <a:srgbClr val="FFFFFF"/>
                </a:solidFill>
              </a:rPr>
            </a:br>
            <a:endParaRPr lang="tr-TR" sz="3400">
              <a:solidFill>
                <a:srgbClr val="FFFFFF"/>
              </a:solidFill>
            </a:endParaRPr>
          </a:p>
        </p:txBody>
      </p:sp>
      <p:sp>
        <p:nvSpPr>
          <p:cNvPr id="3" name="İçerik Yer Tutucusu 2">
            <a:extLst>
              <a:ext uri="{FF2B5EF4-FFF2-40B4-BE49-F238E27FC236}">
                <a16:creationId xmlns:a16="http://schemas.microsoft.com/office/drawing/2014/main" id="{C55A0E90-5DAC-4152-5219-62E08102AD7D}"/>
              </a:ext>
            </a:extLst>
          </p:cNvPr>
          <p:cNvSpPr>
            <a:spLocks noGrp="1"/>
          </p:cNvSpPr>
          <p:nvPr>
            <p:ph idx="1"/>
          </p:nvPr>
        </p:nvSpPr>
        <p:spPr>
          <a:xfrm>
            <a:off x="283779" y="2318196"/>
            <a:ext cx="11732646" cy="4245265"/>
          </a:xfrm>
        </p:spPr>
        <p:txBody>
          <a:bodyPr anchor="ctr">
            <a:normAutofit/>
          </a:bodyPr>
          <a:lstStyle/>
          <a:p>
            <a:pPr algn="just"/>
            <a:r>
              <a:rPr lang="tr-TR" sz="2000" dirty="0"/>
              <a:t>Zina TMK’da tanımlanmamıştır fakat doktrin, 13.03.1926 tarih 320 sayılı Resmi Gazetede yayımlanmış 765 sayılı Ceza Kanunu ve mahkeme kararları ile tanımına dair açıklamalar yapılmıştır. Türk Dil Kurumu tanımı kısa ve yoruma açıktır. Türk Dil Kurumu tanımına göre zina, “evlilik birliği içerisinde olmayan kişiler arasındaki cinsel </a:t>
            </a:r>
            <a:r>
              <a:rPr lang="tr-TR" sz="2000" dirty="0" err="1"/>
              <a:t>ilişki”yi</a:t>
            </a:r>
            <a:r>
              <a:rPr lang="tr-TR" sz="2000" dirty="0"/>
              <a:t> ifade etmektedir. Doktrinde kabul gören bir tanıma göre de zina, evlilik birliği içerisindeki taraflardan birinin, birliğin devamı esnasında karşı cinsten fakat eşi dışında biri ile cinsel birliktelik gerçekleştirmesidir </a:t>
            </a:r>
          </a:p>
          <a:p>
            <a:pPr algn="just"/>
            <a:r>
              <a:rPr lang="tr-TR" sz="2000" dirty="0"/>
              <a:t>Örneğin, aynı cinsten iki kişinin cinsel birlikteliği durumunun evlilik birliği içerisinde olan taraflar bakımından zina oluşturup oluşturmayacağı, cinsel birlikteliğin ne şekilde gerçekleştirilebileceği gibi hususlara cevap vermekten çok uzaktır. Diğer bir daha geniş tanıma göre zina; evli bir erkek ya da kadının, eşi olmayan karşı cinsten bir kimse ile bilerek ve isteyerek cinsel ilişkide bulunmasıdır </a:t>
            </a:r>
          </a:p>
          <a:p>
            <a:pPr marL="0" indent="0">
              <a:buNone/>
            </a:pPr>
            <a:endParaRPr lang="tr-TR" sz="1700" dirty="0"/>
          </a:p>
          <a:p>
            <a:endParaRPr lang="tr-TR" sz="1700" dirty="0"/>
          </a:p>
        </p:txBody>
      </p:sp>
    </p:spTree>
    <p:extLst>
      <p:ext uri="{BB962C8B-B14F-4D97-AF65-F5344CB8AC3E}">
        <p14:creationId xmlns:p14="http://schemas.microsoft.com/office/powerpoint/2010/main" val="16742152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EF86FD4-8679-694B-5E06-CE3248A21317}"/>
              </a:ext>
            </a:extLst>
          </p:cNvPr>
          <p:cNvSpPr>
            <a:spLocks noGrp="1"/>
          </p:cNvSpPr>
          <p:nvPr>
            <p:ph type="title"/>
          </p:nvPr>
        </p:nvSpPr>
        <p:spPr>
          <a:xfrm>
            <a:off x="1371599" y="294538"/>
            <a:ext cx="9895951" cy="1033669"/>
          </a:xfrm>
        </p:spPr>
        <p:txBody>
          <a:bodyPr>
            <a:normAutofit/>
          </a:bodyPr>
          <a:lstStyle/>
          <a:p>
            <a:r>
              <a:rPr lang="tr-TR" sz="1900" b="1" i="0">
                <a:solidFill>
                  <a:srgbClr val="FFFFFF"/>
                </a:solidFill>
                <a:effectLst/>
                <a:latin typeface="Raleway" pitchFamily="2" charset="-94"/>
              </a:rPr>
              <a:t>ORTAK KONUTA KONULAN GİZLİ KAMERA İLE ELDE EDİLEN DELİLLER HUKUKA AYKIRIDIR.</a:t>
            </a:r>
            <a:br>
              <a:rPr lang="tr-TR" sz="1900" b="1" i="0">
                <a:solidFill>
                  <a:srgbClr val="FFFFFF"/>
                </a:solidFill>
                <a:effectLst/>
                <a:latin typeface="Raleway" pitchFamily="2" charset="-94"/>
              </a:rPr>
            </a:br>
            <a:r>
              <a:rPr lang="tr-TR" sz="1900" b="1" i="0">
                <a:solidFill>
                  <a:srgbClr val="FFFFFF"/>
                </a:solidFill>
                <a:effectLst/>
                <a:latin typeface="Raleway" pitchFamily="2" charset="-94"/>
              </a:rPr>
              <a:t>Yargıtay 2. Hukuk Dairesi’nin 2023/7996 E. 2024/5004 K. 27.6.2024 tarihli kararı :</a:t>
            </a:r>
            <a:endParaRPr lang="tr-TR" sz="1900">
              <a:solidFill>
                <a:srgbClr val="FFFFFF"/>
              </a:solidFill>
            </a:endParaRPr>
          </a:p>
        </p:txBody>
      </p:sp>
      <p:sp>
        <p:nvSpPr>
          <p:cNvPr id="3" name="İçerik Yer Tutucusu 2">
            <a:extLst>
              <a:ext uri="{FF2B5EF4-FFF2-40B4-BE49-F238E27FC236}">
                <a16:creationId xmlns:a16="http://schemas.microsoft.com/office/drawing/2014/main" id="{FD67AB2D-33D9-B0D5-23ED-B105341D3EC6}"/>
              </a:ext>
            </a:extLst>
          </p:cNvPr>
          <p:cNvSpPr>
            <a:spLocks noGrp="1"/>
          </p:cNvSpPr>
          <p:nvPr>
            <p:ph idx="1"/>
          </p:nvPr>
        </p:nvSpPr>
        <p:spPr>
          <a:xfrm>
            <a:off x="1371599" y="2318197"/>
            <a:ext cx="9724031" cy="3683358"/>
          </a:xfrm>
        </p:spPr>
        <p:txBody>
          <a:bodyPr anchor="ctr">
            <a:normAutofit/>
          </a:bodyPr>
          <a:lstStyle/>
          <a:p>
            <a:pPr algn="just"/>
            <a:r>
              <a:rPr lang="tr-TR" sz="2000" b="0" i="1" dirty="0">
                <a:effectLst/>
              </a:rPr>
              <a:t>Bölge Adliye Mahkemesinin yukarıda tarih ve sayısı belirtilen kararı ile İlk Derece Mahkemesinin ilk kararındaki kusur belirlemesine yönelik istinaf yoluna başvurmaması nedeniyle kadın aleyhine yüklenen kusurun kesinleştiği, </a:t>
            </a:r>
            <a:r>
              <a:rPr lang="tr-TR" sz="2000" b="1" dirty="0">
                <a:solidFill>
                  <a:schemeClr val="accent1"/>
                </a:solidFill>
              </a:rPr>
              <a:t>erkeğin ortak konuta gizli kamera yerleştirdiği ve resim, video ve ses kayıtlarını USB içinde mahkemeye delil olarak sunduğu, mahkemece hukuka aykırı delil olması nedeniyle bu delilin hükme esas alınmamasında bir isabetsizlik bulunmadığı, </a:t>
            </a:r>
            <a:r>
              <a:rPr lang="tr-TR" sz="2000" b="0" i="1" dirty="0">
                <a:effectLst/>
              </a:rPr>
              <a:t>iletişim kayıtlarına göre kadının güven sarsıcı davranışlarının olduğu ancak birleşen dava dilekçesinde münhasıran zina hukuki sebebine dayalı açılan davada zinanın usulüne uygun delillerle ispat edilemediği, bu duruma göre boşanmaya neden olan olaylarda tarafların eşit kusurlu olduğuna ilişkin kusur tespitinin yerinde olduğu, erkeğin zinaya dayalı davasını hukuka uygun delillerle ispat edemediği sebebi ile reddine karar verilmesinin isabetli olduğu, boşanmaya neden olan olaylarda</a:t>
            </a:r>
            <a:endParaRPr lang="tr-TR" sz="2000" dirty="0"/>
          </a:p>
        </p:txBody>
      </p:sp>
    </p:spTree>
    <p:extLst>
      <p:ext uri="{BB962C8B-B14F-4D97-AF65-F5344CB8AC3E}">
        <p14:creationId xmlns:p14="http://schemas.microsoft.com/office/powerpoint/2010/main" val="24148289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i="0" dirty="0">
                <a:solidFill>
                  <a:schemeClr val="bg1"/>
                </a:solidFill>
                <a:effectLst/>
                <a:latin typeface="Times New Roman" panose="02020603050405020304" pitchFamily="18" charset="0"/>
                <a:cs typeface="Times New Roman" panose="02020603050405020304" pitchFamily="18" charset="0"/>
              </a:rPr>
            </a:b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2022/11259</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2023/3786</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5.7.2023</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a:bodyPr>
          <a:lstStyle/>
          <a:p>
            <a:pPr algn="just">
              <a:lnSpc>
                <a:spcPct val="107000"/>
              </a:lnSpc>
              <a:spcAft>
                <a:spcPts val="800"/>
              </a:spcAft>
            </a:pPr>
            <a:r>
              <a:rPr lang="tr-TR" sz="1800" kern="0" dirty="0">
                <a:latin typeface="Times New Roman" panose="02020603050405020304" pitchFamily="18" charset="0"/>
                <a:ea typeface="Times New Roman" panose="02020603050405020304" pitchFamily="18" charset="0"/>
                <a:cs typeface="Times New Roman" panose="02020603050405020304" pitchFamily="18" charset="0"/>
              </a:rPr>
              <a:t>S</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omut olay incelendiğinde davacı birleşen dava davalısı erkeğin davalı birleşen dava </a:t>
            </a:r>
            <a:r>
              <a:rPr lang="tr-TR" sz="2000" b="1" dirty="0">
                <a:solidFill>
                  <a:schemeClr val="accent1"/>
                </a:solidFill>
              </a:rPr>
              <a:t>davacısı eşinde gizli olarak karşılıklı konuştukları esnada ses kayıt cihazının kaydettiği verilerin hukuka aykırı olarak elde edilen delil statüsünde bulunduğundan ve dökümü alınan ses kaydındaki erkek ve kadın sesinin taraflara ait olduğu, hangi ortamda ne şekilde kayda alındığı, ses kaydında oynama yapılıp yapılmadığı gibi hususların kesin olarak tespiti mümkün olmadığından da ses kaydına ilişkin delile mahkemece itibar edilmeyeceğinden </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tanık beyanlarının görgüye dayalı olmayan, herhangi bir bilgi de ihtiva etmeyen beyanlarının, davanın kabulü için de yeterli olmadığı;</a:t>
            </a:r>
            <a:endParaRPr lang="tr-TR" sz="14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41215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dirty="0">
                <a:solidFill>
                  <a:schemeClr val="bg1"/>
                </a:solidFill>
                <a:latin typeface="Times New Roman" panose="02020603050405020304" pitchFamily="18" charset="0"/>
                <a:cs typeface="Times New Roman" panose="02020603050405020304" pitchFamily="18" charset="0"/>
              </a:rPr>
            </a:b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2022/1633</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2022/3801</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19.4.2022</a:t>
            </a: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fontScale="92500" lnSpcReduction="20000"/>
          </a:bodyPr>
          <a:lstStyle/>
          <a:p>
            <a:pPr algn="just">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Mahkemece, dosyaya delil olarak sunulan </a:t>
            </a:r>
            <a:r>
              <a:rPr lang="tr-TR" sz="2000" b="1" dirty="0">
                <a:solidFill>
                  <a:schemeClr val="accent1"/>
                </a:solidFill>
              </a:rPr>
              <a:t>sosyal medya mesajları esas alınarak, davalı-karşı davacı kadına "bir başka erkeğe yönelik olarak sana hastayım ve avradınım gibi sözler söylediği gerekçesiyle, "sadakat yükümlülüğünü ihlal ettiği" vakıası kusur olarak yüklenilmişse de, erkeğin 2015 yılında, kadının eski IPHONE marka telefonu kendisine verdiği, bu telefonda tesadüfen ses kayıtları tespit ettiği, kadının ise söz konusu ses kaydının kendisine ait olmadığını belirttiği, kadına ses kayıtlarına yönelik isticvap celsesinin tebliğine rağmen kadının hazır olmadığı, isticvap duruşmasına iştirak etmediği gibi, geçerli mazeret de ileri </a:t>
            </a:r>
            <a:r>
              <a:rPr lang="tr-TR" sz="2000" b="1" dirty="0" err="1">
                <a:solidFill>
                  <a:schemeClr val="accent1"/>
                </a:solidFill>
              </a:rPr>
              <a:t>sürmediği,bu</a:t>
            </a:r>
            <a:r>
              <a:rPr lang="tr-TR" sz="2000" b="1" dirty="0">
                <a:solidFill>
                  <a:schemeClr val="accent1"/>
                </a:solidFill>
              </a:rPr>
              <a:t> sebeple HMK </a:t>
            </a:r>
            <a:r>
              <a:rPr lang="tr-TR" sz="2000" b="1" dirty="0">
                <a:solidFill>
                  <a:schemeClr val="accent1"/>
                </a:solidFill>
                <a:hlinkClick r:id="rId2" tooltip="İlgili maddeyi görmek için tıklayınız">
                  <a:extLst>
                    <a:ext uri="{A12FA001-AC4F-418D-AE19-62706E023703}">
                      <ahyp:hlinkClr xmlns:ahyp="http://schemas.microsoft.com/office/drawing/2018/hyperlinkcolor" val="tx"/>
                    </a:ext>
                  </a:extLst>
                </a:hlinkClick>
              </a:rPr>
              <a:t>171</a:t>
            </a:r>
            <a:r>
              <a:rPr lang="tr-TR" sz="2000" b="1" dirty="0">
                <a:solidFill>
                  <a:schemeClr val="accent1"/>
                </a:solidFill>
              </a:rPr>
              <a:t>/2. maddesi uyarınca söz konusu görüşmelerin kendisine ait olduğu hususunu ikrar ettiği ve bu suretle TMK'nın </a:t>
            </a:r>
            <a:r>
              <a:rPr lang="tr-TR" sz="2000" b="1" dirty="0">
                <a:solidFill>
                  <a:schemeClr val="accent1"/>
                </a:solidFill>
                <a:hlinkClick r:id="rId3" tooltip="İlgili maddeyi görmek için tıklayınız">
                  <a:extLst>
                    <a:ext uri="{A12FA001-AC4F-418D-AE19-62706E023703}">
                      <ahyp:hlinkClr xmlns:ahyp="http://schemas.microsoft.com/office/drawing/2018/hyperlinkcolor" val="tx"/>
                    </a:ext>
                  </a:extLst>
                </a:hlinkClick>
              </a:rPr>
              <a:t>185</a:t>
            </a:r>
            <a:r>
              <a:rPr lang="tr-TR" sz="2000" b="1" dirty="0">
                <a:solidFill>
                  <a:schemeClr val="accent1"/>
                </a:solidFill>
              </a:rPr>
              <a:t>/3 madde belirtilen eşlerin birbirine sadık kalma yükümlülüğünün ihlal ettiği gerekçesiyle, davacı-karşı davalı kadına kusur yüklenmesi doğru görülmemiştir. Mahkemece yapılması gereken işlem HMK'nın </a:t>
            </a:r>
            <a:r>
              <a:rPr lang="tr-TR" sz="2000" b="1" dirty="0">
                <a:solidFill>
                  <a:schemeClr val="accent1"/>
                </a:solidFill>
                <a:hlinkClick r:id="rId4" tooltip="İlgili maddeyi görmek için tıklayınız">
                  <a:extLst>
                    <a:ext uri="{A12FA001-AC4F-418D-AE19-62706E023703}">
                      <ahyp:hlinkClr xmlns:ahyp="http://schemas.microsoft.com/office/drawing/2018/hyperlinkcolor" val="tx"/>
                    </a:ext>
                  </a:extLst>
                </a:hlinkClick>
              </a:rPr>
              <a:t>189</a:t>
            </a:r>
            <a:r>
              <a:rPr lang="tr-TR" sz="2000" b="1" dirty="0">
                <a:solidFill>
                  <a:schemeClr val="accent1"/>
                </a:solidFill>
              </a:rPr>
              <a:t>/2-3. maddesi gereğince, dosya içine sunulan flaş belleğin hukuka uygun elde edilip edilmediğinin üzerinde durulması hukuka uygun delil vasfı taşıdığı taktirde, </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bilirkişi incelemesi yapıldıktan sonra hüküm kurulması gerekirken bu konuda eksik incelemeyle yazılı şekilde karar verilmesi usul ve kanuna aykırı olup, bozmayı gerektirmiştir.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80214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B8DD60-8099-6FD6-0789-04D037AA6BDB}"/>
              </a:ext>
            </a:extLst>
          </p:cNvPr>
          <p:cNvSpPr>
            <a:spLocks noGrp="1"/>
          </p:cNvSpPr>
          <p:nvPr>
            <p:ph type="title"/>
          </p:nvPr>
        </p:nvSpPr>
        <p:spPr>
          <a:xfrm>
            <a:off x="1371599" y="294538"/>
            <a:ext cx="9895951" cy="1033669"/>
          </a:xfrm>
        </p:spPr>
        <p:txBody>
          <a:bodyPr>
            <a:normAutofit fontScale="90000"/>
          </a:bodyPr>
          <a:lstStyle/>
          <a:p>
            <a:pPr>
              <a:lnSpc>
                <a:spcPts val="1445"/>
              </a:lnSpc>
              <a:spcAft>
                <a:spcPts val="800"/>
              </a:spcAft>
            </a:pP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a:t>
            </a:r>
            <a:r>
              <a:rPr lang="tr-TR" sz="2200" b="1" dirty="0">
                <a:solidFill>
                  <a:srgbClr val="FFFFFF"/>
                </a:solidFill>
                <a:latin typeface="Times New Roman" panose="02020603050405020304" pitchFamily="18" charset="0"/>
                <a:cs typeface="Times New Roman" panose="02020603050405020304" pitchFamily="18" charset="0"/>
              </a:rPr>
              <a:t>Ses</a:t>
            </a:r>
            <a:r>
              <a:rPr lang="tr-TR" sz="2200" b="1" i="0" dirty="0">
                <a:solidFill>
                  <a:srgbClr val="FFFFFF"/>
                </a:solidFill>
                <a:effectLst/>
                <a:latin typeface="Times New Roman" panose="02020603050405020304" pitchFamily="18" charset="0"/>
                <a:cs typeface="Times New Roman" panose="02020603050405020304" pitchFamily="18" charset="0"/>
              </a:rPr>
              <a:t> Kayıtları </a:t>
            </a:r>
            <a:br>
              <a:rPr lang="tr-TR" sz="2200" b="1" i="0" dirty="0">
                <a:solidFill>
                  <a:srgbClr val="FFFFFF"/>
                </a:solidFill>
                <a:effectLst/>
                <a:latin typeface="Times New Roman" panose="02020603050405020304" pitchFamily="18" charset="0"/>
                <a:cs typeface="Times New Roman" panose="02020603050405020304" pitchFamily="18" charset="0"/>
              </a:rPr>
            </a:br>
            <a:br>
              <a:rPr lang="tr-TR" sz="2200" b="1" dirty="0">
                <a:solidFill>
                  <a:schemeClr val="bg1"/>
                </a:solidFill>
                <a:latin typeface="Times New Roman" panose="02020603050405020304" pitchFamily="18" charset="0"/>
                <a:cs typeface="Times New Roman" panose="02020603050405020304" pitchFamily="18" charset="0"/>
              </a:rPr>
            </a:br>
            <a:r>
              <a:rPr lang="tr-TR" sz="2200" b="1" dirty="0">
                <a:solidFill>
                  <a:schemeClr val="bg1"/>
                </a:solidFill>
                <a:latin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YARGITAY</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 HUKUK DAİRESİ</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 2021/794</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 2021/2440</a:t>
            </a:r>
            <a:r>
              <a:rPr lang="tr-TR" sz="2200" b="1" kern="1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 22.3.2021</a:t>
            </a:r>
            <a:b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22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br>
              <a:rPr lang="tr-T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sz="2200" dirty="0">
              <a:solidFill>
                <a:srgbClr val="FFFFFF"/>
              </a:solidFill>
            </a:endParaRPr>
          </a:p>
        </p:txBody>
      </p:sp>
      <p:sp>
        <p:nvSpPr>
          <p:cNvPr id="3" name="İçerik Yer Tutucusu 2">
            <a:extLst>
              <a:ext uri="{FF2B5EF4-FFF2-40B4-BE49-F238E27FC236}">
                <a16:creationId xmlns:a16="http://schemas.microsoft.com/office/drawing/2014/main" id="{F5BC72D1-0F84-2BC8-7FB9-4BD3FC05554F}"/>
              </a:ext>
            </a:extLst>
          </p:cNvPr>
          <p:cNvSpPr>
            <a:spLocks noGrp="1"/>
          </p:cNvSpPr>
          <p:nvPr>
            <p:ph idx="1"/>
          </p:nvPr>
        </p:nvSpPr>
        <p:spPr>
          <a:xfrm>
            <a:off x="530942" y="2318196"/>
            <a:ext cx="11307097" cy="3551661"/>
          </a:xfrm>
        </p:spPr>
        <p:txBody>
          <a:bodyPr anchor="ctr">
            <a:normAutofit/>
          </a:bodyPr>
          <a:lstStyle/>
          <a:p>
            <a:pPr algn="just">
              <a:lnSpc>
                <a:spcPct val="107000"/>
              </a:lnSpc>
              <a:spcAft>
                <a:spcPts val="800"/>
              </a:spcAft>
            </a:pP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Bölge adliye mahkemesi, davacı-davalı erkeğin dosyaya sunduğu ses ve mesaj kayıtlarının hukuka uygun şekilde elde edildiğinin kanıtlanamadığından ve kayıtların hukuka aykırı delil olduğundan bahisle, erkeğin boşanma sebebine yönelik istinaf başvurusunun esastan reddine karar vermiştir. </a:t>
            </a:r>
            <a:r>
              <a:rPr lang="tr-TR" sz="2000" b="1" dirty="0">
                <a:solidFill>
                  <a:schemeClr val="accent1"/>
                </a:solidFill>
              </a:rPr>
              <a:t>Davalı-davacı kadın erkeğin dosyaya sunduğu kayıtların hukuka aykırı olarak elde edildiğini ispatlayamamıştır. Mesaj kayıtlarının elde edilişi hukuka uygun olduğu gibi, zinanın varlığı dosya kapsamındaki tanık beyanları ve diğer delillerle de sübut bulmuştur. Öyleyse, erkeğin zinaya dayalı boşanma davasının kabulü gerekirken, </a:t>
            </a:r>
            <a:r>
              <a:rPr lang="tr-TR" sz="1800" kern="0" dirty="0">
                <a:effectLst/>
                <a:latin typeface="Times New Roman" panose="02020603050405020304" pitchFamily="18" charset="0"/>
                <a:ea typeface="Times New Roman" panose="02020603050405020304" pitchFamily="18" charset="0"/>
                <a:cs typeface="Times New Roman" panose="02020603050405020304" pitchFamily="18" charset="0"/>
              </a:rPr>
              <a:t>delillerin takdirinde hataya düşülerek yazılı şekilde davanın reddine karar verilmesi doğru görülmemiş ve kararın bozulmasını gerektirmiştir.</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69044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0BAF1E9-5BBD-2349-600D-F8272674649D}"/>
              </a:ext>
            </a:extLst>
          </p:cNvPr>
          <p:cNvSpPr>
            <a:spLocks noGrp="1"/>
          </p:cNvSpPr>
          <p:nvPr>
            <p:ph type="title"/>
          </p:nvPr>
        </p:nvSpPr>
        <p:spPr>
          <a:xfrm>
            <a:off x="1371599" y="294538"/>
            <a:ext cx="9895951" cy="1033669"/>
          </a:xfrm>
        </p:spPr>
        <p:txBody>
          <a:bodyPr>
            <a:normAutofit fontScale="90000"/>
          </a:bodyPr>
          <a:lstStyle/>
          <a:p>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dirty="0">
                <a:solidFill>
                  <a:srgbClr val="FFFFFF"/>
                </a:solidFill>
                <a:latin typeface="Times New Roman" panose="02020603050405020304" pitchFamily="18" charset="0"/>
                <a:cs typeface="Times New Roman" panose="02020603050405020304" pitchFamily="18" charset="0"/>
              </a:rPr>
              <a:t>                                                        </a:t>
            </a:r>
            <a:r>
              <a:rPr lang="tr-TR" sz="2200" b="1" i="0" dirty="0">
                <a:solidFill>
                  <a:srgbClr val="FFFFFF"/>
                </a:solidFill>
                <a:effectLst/>
                <a:latin typeface="Times New Roman" panose="02020603050405020304" pitchFamily="18" charset="0"/>
                <a:cs typeface="Times New Roman" panose="02020603050405020304" pitchFamily="18" charset="0"/>
              </a:rPr>
              <a:t>Mesaj Kayıtları</a:t>
            </a:r>
            <a:br>
              <a:rPr lang="tr-TR" sz="2200" b="1" i="0" dirty="0">
                <a:solidFill>
                  <a:srgbClr val="FFFFFF"/>
                </a:solidFill>
                <a:effectLst/>
                <a:latin typeface="Times New Roman" panose="02020603050405020304" pitchFamily="18" charset="0"/>
                <a:cs typeface="Times New Roman" panose="02020603050405020304" pitchFamily="18" charset="0"/>
              </a:rPr>
            </a:br>
            <a:r>
              <a:rPr lang="tr-TR" sz="2200" b="1" i="0" dirty="0">
                <a:solidFill>
                  <a:srgbClr val="FFFFFF"/>
                </a:solidFill>
                <a:effectLst/>
                <a:latin typeface="Times New Roman" panose="02020603050405020304" pitchFamily="18" charset="0"/>
                <a:cs typeface="Times New Roman" panose="02020603050405020304" pitchFamily="18" charset="0"/>
              </a:rPr>
              <a:t>      YARGITAY 2. HUKUK DAİRESİ E. 2019/1601 K.2019/8698 T. 16.9.2019</a:t>
            </a:r>
            <a:br>
              <a:rPr lang="tr-TR" sz="1600" b="1" i="0" dirty="0">
                <a:solidFill>
                  <a:srgbClr val="FFFFFF"/>
                </a:solidFill>
                <a:effectLst/>
                <a:latin typeface="Arial" panose="020B0604020202020204" pitchFamily="34" charset="0"/>
              </a:rPr>
            </a:br>
            <a:endParaRPr lang="tr-TR" sz="1600" dirty="0">
              <a:solidFill>
                <a:srgbClr val="FFFFFF"/>
              </a:solidFill>
            </a:endParaRPr>
          </a:p>
        </p:txBody>
      </p:sp>
      <p:sp>
        <p:nvSpPr>
          <p:cNvPr id="3" name="İçerik Yer Tutucusu 2">
            <a:extLst>
              <a:ext uri="{FF2B5EF4-FFF2-40B4-BE49-F238E27FC236}">
                <a16:creationId xmlns:a16="http://schemas.microsoft.com/office/drawing/2014/main" id="{F40E1B9F-D439-6E8E-39BF-97BD1E76CF66}"/>
              </a:ext>
            </a:extLst>
          </p:cNvPr>
          <p:cNvSpPr>
            <a:spLocks noGrp="1"/>
          </p:cNvSpPr>
          <p:nvPr>
            <p:ph idx="1"/>
          </p:nvPr>
        </p:nvSpPr>
        <p:spPr>
          <a:xfrm>
            <a:off x="1371599" y="2318197"/>
            <a:ext cx="9724031" cy="3683358"/>
          </a:xfrm>
        </p:spPr>
        <p:txBody>
          <a:bodyPr anchor="ctr">
            <a:normAutofit/>
          </a:bodyPr>
          <a:lstStyle/>
          <a:p>
            <a:pPr algn="just"/>
            <a:r>
              <a:rPr lang="tr-TR" sz="2000" b="0" i="0" dirty="0">
                <a:effectLst/>
                <a:latin typeface="Times New Roman" panose="02020603050405020304" pitchFamily="18" charset="0"/>
                <a:cs typeface="Times New Roman" panose="02020603050405020304" pitchFamily="18" charset="0"/>
              </a:rPr>
              <a:t>Davacı-karşı davalı kadın, erkeğin güven sarsıcı davranışları vakıasına ilk kez davalı-karşı davacı erkeğin karşı dava dilekçesine verdiği cevap dilekçesinde dayanmış ve erkeğin davacı-karşı davalı kadının arkadaşına sosyal medyadan mesajlar gönderdiğini belirtmiştir. Davalı-karşı davacı erkeğe kusur olarak yüklenen güven sarsıcı davranışa konu olan mesaj kayıtları davacı-karşı davalı kadının delil listesi ekinde sunulan ve erkeğin, kadının arkadaşı dışında, başka bir kadınla yaptığı yazışmalardır. Bölge adliye mahkemesi kararında</a:t>
            </a:r>
            <a:r>
              <a:rPr lang="tr-TR" sz="2000" b="1" i="0" dirty="0">
                <a:effectLst/>
                <a:latin typeface="Times New Roman" panose="02020603050405020304" pitchFamily="18" charset="0"/>
                <a:cs typeface="Times New Roman" panose="02020603050405020304" pitchFamily="18" charset="0"/>
              </a:rPr>
              <a:t>,</a:t>
            </a:r>
            <a:r>
              <a:rPr lang="tr-TR" sz="2000" b="1" dirty="0">
                <a:solidFill>
                  <a:schemeClr val="accent1"/>
                </a:solidFill>
              </a:rPr>
              <a:t> erkeğin yazışmaları kabul ettiğinden bahisle, erkeğin başvurusunun esastan reddine karar verilmişse de fiili ayrılık döneminde yapıldığı ileri sürülen yazışmaların tarihi belli değildir. Bunun yanında, davalı-karşı davacı erkeğin fiili ayrılık döneminde üçüncü bir kişi ile yaptığı yazışmaların davacı-karşı davalı kadın tarafından ne şekilde elde edildiği belli olmadığından, hukuka aykırı olan bu delile itibar edilerek davalı-karşı davacı erkeğe kusur yüklenmesi yerinde olmamıştır.</a:t>
            </a:r>
          </a:p>
        </p:txBody>
      </p:sp>
    </p:spTree>
    <p:extLst>
      <p:ext uri="{BB962C8B-B14F-4D97-AF65-F5344CB8AC3E}">
        <p14:creationId xmlns:p14="http://schemas.microsoft.com/office/powerpoint/2010/main" val="40914944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7B0E7E-94FA-C1F7-5EAD-FD7A3ED6DD0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C21C4C2-92D9-29EB-9206-FBA7B81CF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EA0B23-A147-889B-E918-6D47ACC99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D3F9D9-0DAE-E724-762E-A389AF7C2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65CF454-29F4-5244-0FFD-4420BD01D6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CDFC11F-9E5C-C1C2-09F8-9C2BCB082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261C9CB-B35A-D0BF-BAB1-E7CD4F2C72F7}"/>
              </a:ext>
            </a:extLst>
          </p:cNvPr>
          <p:cNvSpPr>
            <a:spLocks noGrp="1"/>
          </p:cNvSpPr>
          <p:nvPr>
            <p:ph type="title"/>
          </p:nvPr>
        </p:nvSpPr>
        <p:spPr>
          <a:xfrm>
            <a:off x="1371599" y="294538"/>
            <a:ext cx="9895951" cy="1033669"/>
          </a:xfrm>
        </p:spPr>
        <p:txBody>
          <a:bodyPr>
            <a:normAutofit/>
          </a:bodyPr>
          <a:lstStyle/>
          <a:p>
            <a:r>
              <a:rPr lang="tr-TR" sz="2000" b="1" i="0" dirty="0">
                <a:solidFill>
                  <a:schemeClr val="bg1"/>
                </a:solidFill>
                <a:effectLst/>
                <a:latin typeface="Times New Roman" panose="02020603050405020304" pitchFamily="18" charset="0"/>
                <a:cs typeface="Times New Roman" panose="02020603050405020304" pitchFamily="18" charset="0"/>
              </a:rPr>
              <a:t>SONUÇ VE DEĞERLENDİRME</a:t>
            </a:r>
            <a:endParaRPr lang="tr-TR" sz="20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72485C7-02A8-88AB-1949-526746A60DBC}"/>
              </a:ext>
            </a:extLst>
          </p:cNvPr>
          <p:cNvSpPr>
            <a:spLocks noGrp="1"/>
          </p:cNvSpPr>
          <p:nvPr>
            <p:ph idx="1"/>
          </p:nvPr>
        </p:nvSpPr>
        <p:spPr>
          <a:xfrm>
            <a:off x="1371599" y="2318197"/>
            <a:ext cx="9724031" cy="3683358"/>
          </a:xfrm>
        </p:spPr>
        <p:txBody>
          <a:bodyPr anchor="ctr">
            <a:normAutofit lnSpcReduction="10000"/>
          </a:bodyPr>
          <a:lstStyle/>
          <a:p>
            <a:pPr algn="just"/>
            <a:r>
              <a:rPr lang="tr-TR" sz="1800" dirty="0"/>
              <a:t>Zina, Türk Medeni Kanunu’nda mutlak boşanma sebebi olarak düzenlenmiş olmakla birlikte, ispat rejimi fiilin varlığından çok, </a:t>
            </a:r>
            <a:r>
              <a:rPr lang="tr-TR" sz="2000" b="1" dirty="0">
                <a:solidFill>
                  <a:schemeClr val="accent1"/>
                </a:solidFill>
              </a:rPr>
              <a:t>bu fiile hangi yöntemlerle ulaşıldığını </a:t>
            </a:r>
            <a:r>
              <a:rPr lang="tr-TR" sz="1800" dirty="0"/>
              <a:t>esas almaktadır. Yargıtay içtihatları, zinanın ortaya çıkarılmasından ziyade, </a:t>
            </a:r>
            <a:r>
              <a:rPr lang="tr-TR" sz="2000" b="1" dirty="0">
                <a:solidFill>
                  <a:schemeClr val="accent1"/>
                </a:solidFill>
              </a:rPr>
              <a:t>özel hayatın gizliliğini ihlal etmeyen yollarla ispatlanıp ispatlanmadığını </a:t>
            </a:r>
            <a:r>
              <a:rPr lang="tr-TR" sz="1800" dirty="0"/>
              <a:t>belirleyici ölçüt olarak kabul etmektedir.</a:t>
            </a:r>
          </a:p>
          <a:p>
            <a:pPr algn="just"/>
            <a:r>
              <a:rPr lang="tr-TR" sz="1800" dirty="0"/>
              <a:t>Bu yaklaşım, zina ispatını güçleştiriyor gibi görünse de, aslında aile hukukunun </a:t>
            </a:r>
            <a:r>
              <a:rPr lang="tr-TR" sz="2000" b="1" dirty="0">
                <a:solidFill>
                  <a:schemeClr val="accent1"/>
                </a:solidFill>
              </a:rPr>
              <a:t>anayasal sınırlar içinde yorumlanmasının </a:t>
            </a:r>
            <a:r>
              <a:rPr lang="tr-TR" sz="1800" dirty="0"/>
              <a:t>bir sonucudur. Evlilik birliği, sadakat yükümlülüğü doğurmakla birlikte, bireyin kişilik haklarını ve mahremiyet alanını ortadan kaldıran bir hukuki statü değildir.</a:t>
            </a:r>
          </a:p>
          <a:p>
            <a:pPr algn="just"/>
            <a:r>
              <a:rPr lang="tr-TR" sz="1800" dirty="0"/>
              <a:t>Bu nedenle Yargıtay’ın hukuka aykırı delillere mesafeli tutumu, zinayı koruma amacı taşımamakta; </a:t>
            </a:r>
            <a:r>
              <a:rPr lang="tr-TR" sz="2000" b="1" dirty="0">
                <a:solidFill>
                  <a:schemeClr val="accent1"/>
                </a:solidFill>
              </a:rPr>
              <a:t>mahremiyetin ispat hakkına feda edilemeyeceği yönündeki anayasal değer tercihinin </a:t>
            </a:r>
            <a:r>
              <a:rPr lang="tr-TR" sz="1800" dirty="0"/>
              <a:t>bir yansıması olarak ortaya çıkmaktadır. Zina davalarında delil yönetiminin ön plana çıkması da, bu tercihin doğal ve kaçınılmaz sonucudur.</a:t>
            </a:r>
          </a:p>
          <a:p>
            <a:pPr algn="just"/>
            <a:r>
              <a:rPr lang="tr-TR" sz="1800" b="1" dirty="0">
                <a:solidFill>
                  <a:schemeClr val="accent1"/>
                </a:solidFill>
              </a:rPr>
              <a:t>Belki de Aile hukuku, sadakati korumak adına mahremiyeti feda eden bir alan değil, aksine mahremiyetin sınırları içinde sadakati değerlendiren bir hukuk dalıdır diyebiliriz.</a:t>
            </a:r>
          </a:p>
        </p:txBody>
      </p:sp>
    </p:spTree>
    <p:extLst>
      <p:ext uri="{BB962C8B-B14F-4D97-AF65-F5344CB8AC3E}">
        <p14:creationId xmlns:p14="http://schemas.microsoft.com/office/powerpoint/2010/main" val="2897415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C681C32C-7AFC-4BB3-9088-65CBDFC5D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Unvan 1">
            <a:extLst>
              <a:ext uri="{FF2B5EF4-FFF2-40B4-BE49-F238E27FC236}">
                <a16:creationId xmlns:a16="http://schemas.microsoft.com/office/drawing/2014/main" id="{984479B4-88B6-4B5A-9351-EAEEA97481BA}"/>
              </a:ext>
            </a:extLst>
          </p:cNvPr>
          <p:cNvSpPr>
            <a:spLocks noGrp="1"/>
          </p:cNvSpPr>
          <p:nvPr>
            <p:ph type="title"/>
          </p:nvPr>
        </p:nvSpPr>
        <p:spPr>
          <a:xfrm>
            <a:off x="917275" y="4583953"/>
            <a:ext cx="4685857" cy="1465973"/>
          </a:xfrm>
        </p:spPr>
        <p:txBody>
          <a:bodyPr anchor="t">
            <a:normAutofit/>
          </a:bodyPr>
          <a:lstStyle/>
          <a:p>
            <a:r>
              <a:rPr lang="tr-TR" sz="1900" b="1" dirty="0"/>
              <a:t>Dinlediğiniz için teşekkür ederim.</a:t>
            </a:r>
            <a:br>
              <a:rPr lang="tr-TR" sz="1900" b="1" dirty="0"/>
            </a:br>
            <a:br>
              <a:rPr lang="tr-TR" sz="1900" b="1" dirty="0"/>
            </a:br>
            <a:r>
              <a:rPr lang="tr-TR" sz="1900" b="1" dirty="0"/>
              <a:t>Av. BEGÜM TEKİN</a:t>
            </a:r>
            <a:br>
              <a:rPr lang="tr-TR" sz="1900" b="1" dirty="0"/>
            </a:br>
            <a:br>
              <a:rPr lang="tr-TR" sz="1900" b="1" dirty="0"/>
            </a:br>
            <a:r>
              <a:rPr lang="tr-TR" sz="1900" b="1" dirty="0"/>
              <a:t>begumtekin@tekin.av.tr</a:t>
            </a:r>
          </a:p>
        </p:txBody>
      </p:sp>
      <p:pic>
        <p:nvPicPr>
          <p:cNvPr id="5" name="Picture 4" descr="Harita üzerinde kırmızı raptiyeler">
            <a:extLst>
              <a:ext uri="{FF2B5EF4-FFF2-40B4-BE49-F238E27FC236}">
                <a16:creationId xmlns:a16="http://schemas.microsoft.com/office/drawing/2014/main" id="{66826DC1-5B05-8ECB-C2E3-E8EB23F83B35}"/>
              </a:ext>
            </a:extLst>
          </p:cNvPr>
          <p:cNvPicPr>
            <a:picLocks noChangeAspect="1"/>
          </p:cNvPicPr>
          <p:nvPr/>
        </p:nvPicPr>
        <p:blipFill rotWithShape="1">
          <a:blip r:embed="rId2"/>
          <a:srcRect t="31161" b="22418"/>
          <a:stretch/>
        </p:blipFill>
        <p:spPr>
          <a:xfrm>
            <a:off x="20" y="432"/>
            <a:ext cx="12191980" cy="4244759"/>
          </a:xfrm>
          <a:prstGeom prst="rect">
            <a:avLst/>
          </a:prstGeom>
        </p:spPr>
      </p:pic>
      <p:sp>
        <p:nvSpPr>
          <p:cNvPr id="3" name="İçerik Yer Tutucusu 2">
            <a:extLst>
              <a:ext uri="{FF2B5EF4-FFF2-40B4-BE49-F238E27FC236}">
                <a16:creationId xmlns:a16="http://schemas.microsoft.com/office/drawing/2014/main" id="{0F67BA56-9241-4B78-84DC-8FD4E90B9005}"/>
              </a:ext>
            </a:extLst>
          </p:cNvPr>
          <p:cNvSpPr>
            <a:spLocks noGrp="1"/>
          </p:cNvSpPr>
          <p:nvPr>
            <p:ph idx="1"/>
          </p:nvPr>
        </p:nvSpPr>
        <p:spPr>
          <a:xfrm>
            <a:off x="6096000" y="4583953"/>
            <a:ext cx="5638800" cy="1465973"/>
          </a:xfrm>
        </p:spPr>
        <p:txBody>
          <a:bodyPr>
            <a:normAutofit/>
          </a:bodyPr>
          <a:lstStyle/>
          <a:p>
            <a:endParaRPr lang="tr-TR" sz="2000" dirty="0"/>
          </a:p>
          <a:p>
            <a:pPr marL="0" indent="0">
              <a:buNone/>
            </a:pPr>
            <a:endParaRPr lang="tr-TR" sz="2000" dirty="0"/>
          </a:p>
          <a:p>
            <a:pPr marL="0" indent="0">
              <a:buNone/>
            </a:pPr>
            <a:r>
              <a:rPr lang="tr-TR" sz="2000" dirty="0"/>
              <a:t>www.tekin.av.tr</a:t>
            </a:r>
          </a:p>
        </p:txBody>
      </p:sp>
      <p:sp>
        <p:nvSpPr>
          <p:cNvPr id="18" name="Rectangle 17">
            <a:extLst>
              <a:ext uri="{FF2B5EF4-FFF2-40B4-BE49-F238E27FC236}">
                <a16:creationId xmlns:a16="http://schemas.microsoft.com/office/drawing/2014/main" id="{199C0ED0-69DE-4C31-A5CF-E2A46FD30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D42B8BD-40AF-488E-8A79-D7256C9172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1928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EECEAD2-1550-8101-0D36-F0054DEF0FF6}"/>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               ZİNA DAVASI KOŞULLARI</a:t>
            </a:r>
          </a:p>
        </p:txBody>
      </p:sp>
      <p:sp>
        <p:nvSpPr>
          <p:cNvPr id="3" name="İçerik Yer Tutucusu 2">
            <a:extLst>
              <a:ext uri="{FF2B5EF4-FFF2-40B4-BE49-F238E27FC236}">
                <a16:creationId xmlns:a16="http://schemas.microsoft.com/office/drawing/2014/main" id="{966E0B77-FA8C-BC8E-8A9D-5BCFCB722BCF}"/>
              </a:ext>
            </a:extLst>
          </p:cNvPr>
          <p:cNvSpPr>
            <a:spLocks noGrp="1"/>
          </p:cNvSpPr>
          <p:nvPr>
            <p:ph idx="1"/>
          </p:nvPr>
        </p:nvSpPr>
        <p:spPr>
          <a:xfrm>
            <a:off x="1371599" y="2318197"/>
            <a:ext cx="9724031" cy="3683358"/>
          </a:xfrm>
        </p:spPr>
        <p:txBody>
          <a:bodyPr anchor="ctr">
            <a:normAutofit/>
          </a:bodyPr>
          <a:lstStyle/>
          <a:p>
            <a:pPr marL="0" indent="0">
              <a:buNone/>
            </a:pPr>
            <a:r>
              <a:rPr lang="tr-TR" sz="2000" dirty="0"/>
              <a:t>1- Hukuken Geçerli Bir Evlilik Olması</a:t>
            </a:r>
          </a:p>
          <a:p>
            <a:pPr marL="0" indent="0">
              <a:buNone/>
            </a:pPr>
            <a:r>
              <a:rPr lang="tr-TR" sz="2000" dirty="0"/>
              <a:t>2- Evliliğin Devamı Sırasında Üçüncü Bir Kişiyle İlişki Kurulması</a:t>
            </a:r>
          </a:p>
          <a:p>
            <a:pPr marL="0" indent="0">
              <a:buNone/>
            </a:pPr>
            <a:r>
              <a:rPr lang="tr-TR" sz="2000" dirty="0"/>
              <a:t>3- Üçüncü Bir Kişiyle İlişkiye Giren Eşin Kusurlu Olması</a:t>
            </a:r>
          </a:p>
          <a:p>
            <a:pPr marL="0" indent="0">
              <a:buNone/>
            </a:pPr>
            <a:r>
              <a:rPr lang="tr-TR" sz="2000" dirty="0"/>
              <a:t>4- Zina Sebebiyle Boşanma Davası Açma Hakkının Sona Ermiş Olması</a:t>
            </a:r>
          </a:p>
          <a:p>
            <a:pPr marL="0" indent="0">
              <a:buNone/>
            </a:pPr>
            <a:endParaRPr lang="tr-TR" sz="2000" dirty="0"/>
          </a:p>
        </p:txBody>
      </p:sp>
    </p:spTree>
    <p:extLst>
      <p:ext uri="{BB962C8B-B14F-4D97-AF65-F5344CB8AC3E}">
        <p14:creationId xmlns:p14="http://schemas.microsoft.com/office/powerpoint/2010/main" val="423641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3D3C17A-FB93-4AB8-DEC5-A52053D2983A}"/>
              </a:ext>
            </a:extLst>
          </p:cNvPr>
          <p:cNvSpPr>
            <a:spLocks noGrp="1"/>
          </p:cNvSpPr>
          <p:nvPr>
            <p:ph type="title"/>
          </p:nvPr>
        </p:nvSpPr>
        <p:spPr>
          <a:xfrm>
            <a:off x="1371599" y="294538"/>
            <a:ext cx="9895951" cy="1033669"/>
          </a:xfrm>
        </p:spPr>
        <p:txBody>
          <a:bodyPr>
            <a:normAutofit/>
          </a:bodyPr>
          <a:lstStyle/>
          <a:p>
            <a:r>
              <a:rPr lang="tr-TR" sz="4000" dirty="0">
                <a:solidFill>
                  <a:srgbClr val="FFFFFF"/>
                </a:solidFill>
              </a:rPr>
              <a:t>HUKUKEN GEÇERLİ BİR EVLİLİK OLMASI</a:t>
            </a:r>
          </a:p>
        </p:txBody>
      </p:sp>
      <p:sp>
        <p:nvSpPr>
          <p:cNvPr id="3" name="İçerik Yer Tutucusu 2">
            <a:extLst>
              <a:ext uri="{FF2B5EF4-FFF2-40B4-BE49-F238E27FC236}">
                <a16:creationId xmlns:a16="http://schemas.microsoft.com/office/drawing/2014/main" id="{703AE051-DEB1-6144-C452-97D0942E386E}"/>
              </a:ext>
            </a:extLst>
          </p:cNvPr>
          <p:cNvSpPr>
            <a:spLocks noGrp="1"/>
          </p:cNvSpPr>
          <p:nvPr>
            <p:ph idx="1"/>
          </p:nvPr>
        </p:nvSpPr>
        <p:spPr>
          <a:xfrm>
            <a:off x="802257" y="1891970"/>
            <a:ext cx="11119449" cy="4109585"/>
          </a:xfrm>
        </p:spPr>
        <p:txBody>
          <a:bodyPr anchor="ctr">
            <a:normAutofit fontScale="85000" lnSpcReduction="20000"/>
          </a:bodyPr>
          <a:lstStyle/>
          <a:p>
            <a:pPr lvl="0"/>
            <a:endParaRPr lang="tr-TR" dirty="0"/>
          </a:p>
          <a:p>
            <a:pPr lvl="0" algn="just"/>
            <a:r>
              <a:rPr lang="tr-TR" dirty="0"/>
              <a:t>TMK m. 185 hükmüne göre evlenme ile eşler arasında evlilik birliği oluşur. Zina sebebiyle boşanma davası açılabilmesi için hukuken geçerli bir evlilik olmalıdır </a:t>
            </a:r>
          </a:p>
          <a:p>
            <a:pPr lvl="0" algn="just"/>
            <a:r>
              <a:rPr lang="tr-TR" dirty="0"/>
              <a:t>Örneğin nişanlılık döneminde üçüncü kişi ile cinsel ilişki kurulması ya da evlilik birliği olmadan bir arada yaşanılan ilişkilerde zina sebebiyle boşanma davası açılamayacaktır. </a:t>
            </a:r>
          </a:p>
          <a:p>
            <a:pPr lvl="0" algn="just"/>
            <a:r>
              <a:rPr lang="tr-TR" dirty="0"/>
              <a:t>Yine evliliğin yokluğu halinde de ortada geçerli bir evlilik olmadığından zina sebebiyle boşanma davası hatta herhangi bir nedenle boşanma davası açılamaz </a:t>
            </a:r>
          </a:p>
          <a:p>
            <a:pPr lvl="0" algn="just"/>
            <a:r>
              <a:rPr lang="tr-TR" dirty="0"/>
              <a:t>Evliliğin butlanla batıl olması halinde ise evlilik hakim kararı ile son bulacağından hakimin kararına kadar geçen süre içinde zina sebebiyle boşanma davası açılabilecektir </a:t>
            </a:r>
          </a:p>
          <a:p>
            <a:pPr lvl="0" algn="just"/>
            <a:r>
              <a:rPr lang="tr-TR" dirty="0"/>
              <a:t>Yargıtay da 07.11.1994 tarih 1994/10166 Esas 1994/10677  Karar sayılı kararında benzer yönde hüküm vermiş, özetle evliliğin iptali ve zina sebebiyle boşanma davasının kademeli olarak birlikte açılmasında bir sakınca bulunmadığını belirtmiştir.</a:t>
            </a:r>
          </a:p>
          <a:p>
            <a:endParaRPr lang="tr-TR" dirty="0"/>
          </a:p>
        </p:txBody>
      </p:sp>
    </p:spTree>
    <p:extLst>
      <p:ext uri="{BB962C8B-B14F-4D97-AF65-F5344CB8AC3E}">
        <p14:creationId xmlns:p14="http://schemas.microsoft.com/office/powerpoint/2010/main" val="639421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E90F8A7-2AE6-0F73-AB8F-53CCD8D55DCB}"/>
              </a:ext>
            </a:extLst>
          </p:cNvPr>
          <p:cNvSpPr>
            <a:spLocks noGrp="1"/>
          </p:cNvSpPr>
          <p:nvPr>
            <p:ph type="title"/>
          </p:nvPr>
        </p:nvSpPr>
        <p:spPr>
          <a:xfrm>
            <a:off x="1371599" y="294538"/>
            <a:ext cx="9895951" cy="1033669"/>
          </a:xfrm>
        </p:spPr>
        <p:txBody>
          <a:bodyPr>
            <a:normAutofit/>
          </a:bodyPr>
          <a:lstStyle/>
          <a:p>
            <a:r>
              <a:rPr lang="tr-TR" sz="3000" dirty="0">
                <a:solidFill>
                  <a:srgbClr val="FFFFFF"/>
                </a:solidFill>
              </a:rPr>
              <a:t>EVLİLİĞİN DEVAMI SIRASINDA 3. BİR KİŞİYLE İLİŞKİ KURULMASI </a:t>
            </a:r>
          </a:p>
        </p:txBody>
      </p:sp>
      <p:sp>
        <p:nvSpPr>
          <p:cNvPr id="3" name="İçerik Yer Tutucusu 2">
            <a:extLst>
              <a:ext uri="{FF2B5EF4-FFF2-40B4-BE49-F238E27FC236}">
                <a16:creationId xmlns:a16="http://schemas.microsoft.com/office/drawing/2014/main" id="{C9D6D8A0-D7D6-D199-6F22-0CA275B086B9}"/>
              </a:ext>
            </a:extLst>
          </p:cNvPr>
          <p:cNvSpPr>
            <a:spLocks noGrp="1"/>
          </p:cNvSpPr>
          <p:nvPr>
            <p:ph idx="1"/>
          </p:nvPr>
        </p:nvSpPr>
        <p:spPr>
          <a:xfrm>
            <a:off x="362309" y="1777042"/>
            <a:ext cx="11732646" cy="4786420"/>
          </a:xfrm>
        </p:spPr>
        <p:txBody>
          <a:bodyPr anchor="ctr">
            <a:normAutofit fontScale="70000" lnSpcReduction="20000"/>
          </a:bodyPr>
          <a:lstStyle/>
          <a:p>
            <a:r>
              <a:rPr lang="tr-TR" dirty="0"/>
              <a:t>Zina sebebiyle boşanma davası açılabilmesinin diğer bir şartı eşin evliliğin devamı esnasında üçüncü bir kişi ile cinsel ilişkide bulunmasıdır. Üçüncü kişinin cinsiyeti kanunda belirtilmemiştir. Bu hususta doktrinde farklı görüşler bulunmaktadır. Doktrinde zinadan bahsedilebilmesi için cinsiyetlerin farklı olması gerektiği görüşü bazı yazarlar tarafından savunulmuştur Bu görüşe göre, eşlerden biri kendi cinsi ile cinsel ilişkiye girdiği takdirde haysiyetsiz hayat sürme, evlilik birliğinin temelinden sarsılması sebepleri ile boşanma davası açılabilecektir </a:t>
            </a:r>
          </a:p>
          <a:p>
            <a:r>
              <a:rPr lang="tr-TR" dirty="0"/>
              <a:t>Yargıtay eski tarihli kararlarında aynı cinsten biriyle ilişkinin haysiyetsiz hayat sürme sebebiyle boşanma kararına konu oluşturacağı yönünde hüküm kurmaktadır. Her ne kadar çoğunluk görüşü ve Yargıtay görüşü haysiyetsiz hayat sürme sebebiyle dava açılabileceği şeklinde olsa da bu görüşe katılmak günümüz şartlarına karşılık vermeyecektir. Kanunda açıkça düzenleme yapılmadığından burada zinanın geniş yorumlanması gerektiği, aynı cinsle cinsel ilişkinin de zina sebebiyle boşanma davasına konu edilebileceği, menfaat tartımı yapıldığı takdirde aile hayatı ve eşlerin birbirine karşı olan sadakat yükümlülüğünün korunmasının önemli olduğu hususunun göz ardı edilmemesi gerekmektedir </a:t>
            </a:r>
          </a:p>
          <a:p>
            <a:r>
              <a:rPr lang="tr-TR" dirty="0"/>
              <a:t>Yargıtay da önce görüş değişikliğine gitmiş ve 2. Hukuk Dairesi 17.01.2017 tarih 2016/6730 Esas 2017/565 Karar sayılı vermiş olduğu kararında davalı erkeğin başka bir erkekle cinsel ilişkisi hususunda zina sebebiyle boşanma kararı veren İzmir 16. Aile Mahkemesi’nin 17/12/2015 tarih 2014/495 Esas 2015/844 Karar sayılı kararını onamış ve bu ilişkinin zina sebebiyle boşanma davasının konusu olacağı yönünde karar vermiştir. 2024 tarihli aksi yönde karar.</a:t>
            </a:r>
          </a:p>
          <a:p>
            <a:endParaRPr lang="tr-TR" sz="2000" dirty="0"/>
          </a:p>
        </p:txBody>
      </p:sp>
    </p:spTree>
    <p:extLst>
      <p:ext uri="{BB962C8B-B14F-4D97-AF65-F5344CB8AC3E}">
        <p14:creationId xmlns:p14="http://schemas.microsoft.com/office/powerpoint/2010/main" val="137961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5564E90-2423-D936-3828-BE65BB11A073}"/>
              </a:ext>
            </a:extLst>
          </p:cNvPr>
          <p:cNvSpPr>
            <a:spLocks noGrp="1"/>
          </p:cNvSpPr>
          <p:nvPr>
            <p:ph type="title"/>
          </p:nvPr>
        </p:nvSpPr>
        <p:spPr>
          <a:xfrm>
            <a:off x="1371599" y="294538"/>
            <a:ext cx="9895951" cy="1033669"/>
          </a:xfrm>
        </p:spPr>
        <p:txBody>
          <a:bodyPr>
            <a:normAutofit/>
          </a:bodyPr>
          <a:lstStyle/>
          <a:p>
            <a:r>
              <a:rPr lang="tr-TR" sz="3200" dirty="0">
                <a:solidFill>
                  <a:srgbClr val="FFFFFF"/>
                </a:solidFill>
              </a:rPr>
              <a:t>ÜÇÜNCÜ BİR KİŞİYLE İLİŞKİYE GİREN EŞİN KUSURLU OLMASI </a:t>
            </a:r>
          </a:p>
        </p:txBody>
      </p:sp>
      <p:sp>
        <p:nvSpPr>
          <p:cNvPr id="3" name="İçerik Yer Tutucusu 2">
            <a:extLst>
              <a:ext uri="{FF2B5EF4-FFF2-40B4-BE49-F238E27FC236}">
                <a16:creationId xmlns:a16="http://schemas.microsoft.com/office/drawing/2014/main" id="{6D1FD171-C3A3-0E03-421D-90FEE92F0116}"/>
              </a:ext>
            </a:extLst>
          </p:cNvPr>
          <p:cNvSpPr>
            <a:spLocks noGrp="1"/>
          </p:cNvSpPr>
          <p:nvPr>
            <p:ph idx="1"/>
          </p:nvPr>
        </p:nvSpPr>
        <p:spPr>
          <a:xfrm>
            <a:off x="146649" y="1891970"/>
            <a:ext cx="11732646" cy="4577841"/>
          </a:xfrm>
        </p:spPr>
        <p:txBody>
          <a:bodyPr anchor="ctr">
            <a:normAutofit fontScale="92500" lnSpcReduction="10000"/>
          </a:bodyPr>
          <a:lstStyle/>
          <a:p>
            <a:pPr algn="just"/>
            <a:r>
              <a:rPr lang="tr-TR" dirty="0"/>
              <a:t>Zina eyleminde bulunan eş, eylemini üçüncü kişi ile bilerek ve isteyerek gerçekleştirmelidir. Eylemi gerçekleştirirken ayırt etme gücü bulunmalıdır Eş ayırt etme gücünü kendi isteyerek de kaybetmemiş olmalıdır. </a:t>
            </a:r>
          </a:p>
          <a:p>
            <a:pPr algn="just"/>
            <a:r>
              <a:rPr lang="tr-TR" dirty="0"/>
              <a:t>Örneğin kendi isteği ile alkol veya uyuşturucu madde alma sonrasında üçüncü bir kişi ile cinsel ilişkiye giren eşin kusurunun olmadığından bahsedilemeyecektir. Psikotrop madde (sinir sisteminde etkisini gösteren ve beynin işlevlerini değiştirerek algıda, ruh hâlinde, bilinçlilikte ve davranışta geçici değişikliklere neden olan kimyasal maddeler) ile bilincinin kaybedilmesi durumunda bu maddede kullanımı öncesi hareketlere, bu maddenin kullanıldığı ortama bakmak gerekir </a:t>
            </a:r>
          </a:p>
          <a:p>
            <a:pPr algn="just"/>
            <a:r>
              <a:rPr lang="tr-TR" dirty="0"/>
              <a:t>Fakat eşin habersiz alkol veya uyuşturucu madde alması, cinsel saldırıya uğraması, şiddet görmesi durumunda artık eşin iradi hareket ettiğinden bahsedilemeyecek ve kendisine kusur yüklenemeyecektir</a:t>
            </a:r>
            <a:endParaRPr lang="tr-TR" sz="2000" dirty="0"/>
          </a:p>
        </p:txBody>
      </p:sp>
    </p:spTree>
    <p:extLst>
      <p:ext uri="{BB962C8B-B14F-4D97-AF65-F5344CB8AC3E}">
        <p14:creationId xmlns:p14="http://schemas.microsoft.com/office/powerpoint/2010/main" val="115028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D28D074-03E8-6FA4-1E37-52D9BEBFEA35}"/>
              </a:ext>
            </a:extLst>
          </p:cNvPr>
          <p:cNvSpPr>
            <a:spLocks noGrp="1"/>
          </p:cNvSpPr>
          <p:nvPr>
            <p:ph type="title"/>
          </p:nvPr>
        </p:nvSpPr>
        <p:spPr>
          <a:xfrm>
            <a:off x="1371599" y="294538"/>
            <a:ext cx="9895951" cy="1033669"/>
          </a:xfrm>
        </p:spPr>
        <p:txBody>
          <a:bodyPr>
            <a:normAutofit/>
          </a:bodyPr>
          <a:lstStyle/>
          <a:p>
            <a:r>
              <a:rPr lang="tr-TR" sz="2400" dirty="0">
                <a:solidFill>
                  <a:srgbClr val="FFFFFF"/>
                </a:solidFill>
              </a:rPr>
              <a:t>ZİNA SEBEBİYLE BOŞANMA DAVASI AÇMA HAKKININ SONA ERMEMİŞ OLMASI</a:t>
            </a:r>
          </a:p>
        </p:txBody>
      </p:sp>
      <p:sp>
        <p:nvSpPr>
          <p:cNvPr id="3" name="İçerik Yer Tutucusu 2">
            <a:extLst>
              <a:ext uri="{FF2B5EF4-FFF2-40B4-BE49-F238E27FC236}">
                <a16:creationId xmlns:a16="http://schemas.microsoft.com/office/drawing/2014/main" id="{6DA460E6-6C8F-07B3-B7FF-6DF7F8D6FA92}"/>
              </a:ext>
            </a:extLst>
          </p:cNvPr>
          <p:cNvSpPr>
            <a:spLocks noGrp="1"/>
          </p:cNvSpPr>
          <p:nvPr>
            <p:ph idx="1"/>
          </p:nvPr>
        </p:nvSpPr>
        <p:spPr>
          <a:xfrm>
            <a:off x="280678" y="2070538"/>
            <a:ext cx="11732646" cy="4787462"/>
          </a:xfrm>
        </p:spPr>
        <p:txBody>
          <a:bodyPr anchor="ctr">
            <a:normAutofit/>
          </a:bodyPr>
          <a:lstStyle/>
          <a:p>
            <a:pPr lvl="0" algn="just"/>
            <a:r>
              <a:rPr lang="tr-TR" sz="2200" dirty="0"/>
              <a:t>TMK m. 161 hükmüne göre zina sebebiyle boşanma davasını açmaya hakkı olan eş, sebebi öğrenmeden itibaren altı ay ve her hâlükârda beş yıl içinde bu davayı açmalıdır. Bu süreler hak düşürücü sürelerdir. Taraflar, hak düşürücü süre hususunu öne sürmemiş olsa dahi hakim, süreyi kendiliğinden dikkate alacaktır. Sürelerin kesilmesi veya durması da söz konusu değildir. </a:t>
            </a:r>
          </a:p>
          <a:p>
            <a:pPr lvl="0" algn="just"/>
            <a:r>
              <a:rPr lang="tr-TR" sz="2200" dirty="0"/>
              <a:t>Zina eylemi birden fazla kez gerçekleşmişse düzenlemede geçen altı aylık süre her eylemden sonra başlayacaktır. Hüküm düzenlemesinde yer alan süre şüphe duyulan tarihten değil eylemin tam ve kesin olarak öğrenildiği tarihten itibaren başlayacaktır. Bahsi geçen beş yıllık süre ise zina fiilinin gerçekleşmesinden itibaren başlayacaktır. </a:t>
            </a:r>
          </a:p>
          <a:p>
            <a:pPr lvl="0" algn="just"/>
            <a:r>
              <a:rPr lang="tr-TR" sz="2200" dirty="0"/>
              <a:t>Fakat kanunda belirtilen bu süreler, zina eylemin sebep gösterilerek başkaca bir sebepten boşanma davası açılmasına engel teşkil etmeyecektir. Süreler dolduktan sonra zina eylemi sebep gösterilerek evlilik birliğin temelinden sarsılması hususu ile dava açılmasının önünde bir engel bulunmamaktadır Kanun düzenlemesinde son olarak affeden tarafın dava açamayacağı yer almıştır. </a:t>
            </a:r>
          </a:p>
          <a:p>
            <a:endParaRPr lang="tr-TR" sz="1900" dirty="0"/>
          </a:p>
        </p:txBody>
      </p:sp>
    </p:spTree>
    <p:extLst>
      <p:ext uri="{BB962C8B-B14F-4D97-AF65-F5344CB8AC3E}">
        <p14:creationId xmlns:p14="http://schemas.microsoft.com/office/powerpoint/2010/main" val="33902475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8164</TotalTime>
  <Words>6454</Words>
  <Application>Microsoft Office PowerPoint</Application>
  <PresentationFormat>Geniş ekran</PresentationFormat>
  <Paragraphs>150</Paragraphs>
  <Slides>46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46</vt:i4>
      </vt:variant>
    </vt:vector>
  </HeadingPairs>
  <TitlesOfParts>
    <vt:vector size="53" baseType="lpstr">
      <vt:lpstr>Arial</vt:lpstr>
      <vt:lpstr>Calibri</vt:lpstr>
      <vt:lpstr>Calibri Light</vt:lpstr>
      <vt:lpstr>Raleway</vt:lpstr>
      <vt:lpstr>Roboto</vt:lpstr>
      <vt:lpstr>Times New Roman</vt:lpstr>
      <vt:lpstr>Office Teması</vt:lpstr>
      <vt:lpstr>    ZİNA SEBEBİYLE BOŞ ANMA DAVALARINDA İSPAT   Av. BEGÜM TEKİN  begumtekin@tekin.av.tr </vt:lpstr>
      <vt:lpstr>     Zina Sebebiyle Açılan Boşanma Davalarında                           İspatın Konusu</vt:lpstr>
      <vt:lpstr>Mutlak Boşanma Nedeni Olması …</vt:lpstr>
      <vt:lpstr>                               ZİNA KAVRAMI </vt:lpstr>
      <vt:lpstr>               ZİNA DAVASI KOŞULLARI</vt:lpstr>
      <vt:lpstr>HUKUKEN GEÇERLİ BİR EVLİLİK OLMASI</vt:lpstr>
      <vt:lpstr>EVLİLİĞİN DEVAMI SIRASINDA 3. BİR KİŞİYLE İLİŞKİ KURULMASI </vt:lpstr>
      <vt:lpstr>ÜÇÜNCÜ BİR KİŞİYLE İLİŞKİYE GİREN EŞİN KUSURLU OLMASI </vt:lpstr>
      <vt:lpstr>ZİNA SEBEBİYLE BOŞANMA DAVASI AÇMA HAKKININ SONA ERMEMİŞ OLMASI</vt:lpstr>
      <vt:lpstr>Ortak konutta üçüncü kişi </vt:lpstr>
      <vt:lpstr>          Ortak konutta üçüncü kişi</vt:lpstr>
      <vt:lpstr> ÜÇÜNCÜ KİŞİYE AİT KONUTTA  BİRLİKTELİK </vt:lpstr>
      <vt:lpstr> ÜÇÜNCÜ KİŞİYE AİT KONUTTA  BİRLİKTELİK </vt:lpstr>
      <vt:lpstr> ÜÇÜNCÜ KİŞİYE AİT KONUTTA  BİRLİKTELİK  (KVKK yönünden eski tarihli) </vt:lpstr>
      <vt:lpstr>Otelde aynı odada konaklama</vt:lpstr>
      <vt:lpstr>Otelde aynı odada konaklama</vt:lpstr>
      <vt:lpstr>GÜVEN SARSICI DAVRANIŞ</vt:lpstr>
      <vt:lpstr>Zina ispatlanamamıştır…</vt:lpstr>
      <vt:lpstr>Zina ispatlanamamıştır…</vt:lpstr>
      <vt:lpstr>HAK DÜŞÜRÜCÜ SÜRE</vt:lpstr>
      <vt:lpstr>MESAJ İÇERİKLERİNE GÖRE ZİNA EYLEMİNİN İSPATI</vt:lpstr>
      <vt:lpstr>MESAJ İÇERİKLERİNE GÖRE ZİNA EYLEMİNİN İSPATI</vt:lpstr>
      <vt:lpstr>Evlilik dışı doğan çocuğun resmi tanınması</vt:lpstr>
      <vt:lpstr>Zinaya Dayalı Boşanma Davalarında Delillerimiz</vt:lpstr>
      <vt:lpstr>Örnek Delil Listesi</vt:lpstr>
      <vt:lpstr>PowerPoint Sunusu</vt:lpstr>
      <vt:lpstr>PowerPoint Sunusu</vt:lpstr>
      <vt:lpstr>Zina Sebebiyle Boşanma Davalarında Üçüncü Kişilerin Kişisel Verileri ?</vt:lpstr>
      <vt:lpstr>HUKUKA AYKIRI DELİLLER</vt:lpstr>
      <vt:lpstr>PowerPoint Sunusu</vt:lpstr>
      <vt:lpstr>                                            Gizli Ses Kaydına İlişkin                Yargıtay 2. Hukuk 2016/34 esas  2017/6403 karar 29.05.2017</vt:lpstr>
      <vt:lpstr>                       Gizli Ses Kaydına İlişkin Yargıtay 2.Hukuk Dairesi 2016/24760 esas 2018/10726 karar 08.10.2018 </vt:lpstr>
      <vt:lpstr>                                                 Dedektif Kararı                 Yargıtay 2. Hukuk Dairesi 2018/1268 2019/3978 tarih 03.04.2019 </vt:lpstr>
      <vt:lpstr>                                                                                 Görüntülerin casus yazılımla elde edilmesi                           Yargıtay 2. Hukuk 2016/16760 2018/5112  16.04.2018 </vt:lpstr>
      <vt:lpstr>                     Silinen kayıtların programla geri getirilmesi                  Yargıtay 2. Hukuk  2022/6424 2022/7549 tarih 27.09.2022 </vt:lpstr>
      <vt:lpstr>       Skype – Ekran Görüntüsü  Hukuka Aykırı Delil Değildir.              Yargıtay 2. Hukuk 2021/478 2021/1604 karar 23.02.2021 </vt:lpstr>
      <vt:lpstr>                                                                                                      SMS Kayıtları              Yargıtay 2. Hukuk Dairesi 2021/563 2021/1768 tarih 01.03.2021 </vt:lpstr>
      <vt:lpstr>                                                                  Sosyal Medya Paylaşımları    YARGITAY 2. HUKUK DAİRESİ E. 2013/19577 K. 2014/1926 T. 5.2.2014  </vt:lpstr>
      <vt:lpstr>                              Kamera Kayıtları - Hukuka Uygun Delil                     (Karşı oy rıza olmadığından hukuka aykırıdır diyor)  YARGITAY HUKUK GENEL KURULU E. 2020/2-26 K. 2022/1434 T. 2.11.2022 </vt:lpstr>
      <vt:lpstr>ORTAK KONUTA KONULAN GİZLİ KAMERA İLE ELDE EDİLEN DELİLLER HUKUKA AYKIRIDIR. Yargıtay 2. Hukuk Dairesi’nin 2023/7996 E. 2024/5004 K. 27.6.2024 tarihli kararı :</vt:lpstr>
      <vt:lpstr>                                                      Ses Kayıtları   YARGITAY 2. HUKUK DAİRESİ E. 2022/11259 K. 2023/3786 T. 5.7.2023  </vt:lpstr>
      <vt:lpstr>                                                      Ses Kayıtları   YARGITAY 2. HUKUK DAİRESİ E. 2022/1633 K. 2022/3801 T. 19.4.2022   </vt:lpstr>
      <vt:lpstr>                                                                                           Ses Kayıtları               YARGITAY 2. HUKUK DAİRESİ E. 2021/794 K. 2021/2440 T. 22.3.2021    </vt:lpstr>
      <vt:lpstr>                                                         Mesaj Kayıtları       YARGITAY 2. HUKUK DAİRESİ E. 2019/1601 K.2019/8698 T. 16.9.2019 </vt:lpstr>
      <vt:lpstr>SONUÇ VE DEĞERLENDİRME</vt:lpstr>
      <vt:lpstr>Dinlediğiniz için teşekkür ederim.  Av. BEGÜM TEKİN  begumtekin@tekin.av.tr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Kanunda Düzenlenen Boşanma Sebepleri</dc:title>
  <dc:creator>Ufuk Tekin</dc:creator>
  <cp:lastModifiedBy>Begüm Tekin</cp:lastModifiedBy>
  <cp:revision>175</cp:revision>
  <dcterms:created xsi:type="dcterms:W3CDTF">2019-04-07T21:43:11Z</dcterms:created>
  <dcterms:modified xsi:type="dcterms:W3CDTF">2025-12-27T08:47:03Z</dcterms:modified>
</cp:coreProperties>
</file>