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</p:sldIdLst>
  <p:sldSz cx="12192000" cy="8567738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50EBFB9-09CF-4F54-BF04-9B551B2DD497}">
          <p14:sldIdLst/>
        </p14:section>
        <p14:section name="Untitled Section" id="{010FFC07-93EF-47E5-8D84-65E2E1C9193A}">
          <p14:sldIdLst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D58"/>
    <a:srgbClr val="B1510F"/>
    <a:srgbClr val="EEB500"/>
    <a:srgbClr val="85BD5F"/>
    <a:srgbClr val="EB701D"/>
    <a:srgbClr val="FF7171"/>
    <a:srgbClr val="FDF9F9"/>
    <a:srgbClr val="F3C9C9"/>
    <a:srgbClr val="EEA0A0"/>
    <a:srgbClr val="E047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7" autoAdjust="0"/>
    <p:restoredTop sz="94660"/>
  </p:normalViewPr>
  <p:slideViewPr>
    <p:cSldViewPr snapToGrid="0">
      <p:cViewPr varScale="1">
        <p:scale>
          <a:sx n="92" d="100"/>
          <a:sy n="92" d="100"/>
        </p:scale>
        <p:origin x="1518" y="11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02174"/>
            <a:ext cx="10363200" cy="2982842"/>
          </a:xfrm>
        </p:spPr>
        <p:txBody>
          <a:bodyPr anchor="b"/>
          <a:lstStyle>
            <a:lvl1pPr algn="ctr">
              <a:defRPr sz="7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00046"/>
            <a:ext cx="9144000" cy="2068553"/>
          </a:xfrm>
        </p:spPr>
        <p:txBody>
          <a:bodyPr/>
          <a:lstStyle>
            <a:lvl1pPr marL="0" indent="0" algn="ctr">
              <a:buNone/>
              <a:defRPr sz="2998"/>
            </a:lvl1pPr>
            <a:lvl2pPr marL="571180" indent="0" algn="ctr">
              <a:buNone/>
              <a:defRPr sz="2499"/>
            </a:lvl2pPr>
            <a:lvl3pPr marL="1142360" indent="0" algn="ctr">
              <a:buNone/>
              <a:defRPr sz="2249"/>
            </a:lvl3pPr>
            <a:lvl4pPr marL="1713540" indent="0" algn="ctr">
              <a:buNone/>
              <a:defRPr sz="1999"/>
            </a:lvl4pPr>
            <a:lvl5pPr marL="2284720" indent="0" algn="ctr">
              <a:buNone/>
              <a:defRPr sz="1999"/>
            </a:lvl5pPr>
            <a:lvl6pPr marL="2855900" indent="0" algn="ctr">
              <a:buNone/>
              <a:defRPr sz="1999"/>
            </a:lvl6pPr>
            <a:lvl7pPr marL="3427080" indent="0" algn="ctr">
              <a:buNone/>
              <a:defRPr sz="1999"/>
            </a:lvl7pPr>
            <a:lvl8pPr marL="3998260" indent="0" algn="ctr">
              <a:buNone/>
              <a:defRPr sz="1999"/>
            </a:lvl8pPr>
            <a:lvl9pPr marL="4569440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589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844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56153"/>
            <a:ext cx="2628900" cy="7260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56153"/>
            <a:ext cx="7734300" cy="72607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1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6550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135987"/>
            <a:ext cx="10515600" cy="3563940"/>
          </a:xfrm>
        </p:spPr>
        <p:txBody>
          <a:bodyPr anchor="b"/>
          <a:lstStyle>
            <a:lvl1pPr>
              <a:defRPr sz="749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733644"/>
            <a:ext cx="10515600" cy="1874192"/>
          </a:xfrm>
        </p:spPr>
        <p:txBody>
          <a:bodyPr/>
          <a:lstStyle>
            <a:lvl1pPr marL="0" indent="0">
              <a:buNone/>
              <a:defRPr sz="2998">
                <a:solidFill>
                  <a:schemeClr val="tx1"/>
                </a:solidFill>
              </a:defRPr>
            </a:lvl1pPr>
            <a:lvl2pPr marL="571180" indent="0">
              <a:buNone/>
              <a:defRPr sz="2499">
                <a:solidFill>
                  <a:schemeClr val="tx1">
                    <a:tint val="75000"/>
                  </a:schemeClr>
                </a:solidFill>
              </a:defRPr>
            </a:lvl2pPr>
            <a:lvl3pPr marL="1142360" indent="0">
              <a:buNone/>
              <a:defRPr sz="2249">
                <a:solidFill>
                  <a:schemeClr val="tx1">
                    <a:tint val="75000"/>
                  </a:schemeClr>
                </a:solidFill>
              </a:defRPr>
            </a:lvl3pPr>
            <a:lvl4pPr marL="171354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4pPr>
            <a:lvl5pPr marL="228472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5pPr>
            <a:lvl6pPr marL="285590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6pPr>
            <a:lvl7pPr marL="342708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7pPr>
            <a:lvl8pPr marL="399826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8pPr>
            <a:lvl9pPr marL="4569440" indent="0">
              <a:buNone/>
              <a:defRPr sz="19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8095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80764"/>
            <a:ext cx="5181600" cy="5436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80764"/>
            <a:ext cx="5181600" cy="54361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8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6155"/>
            <a:ext cx="10515600" cy="1656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100286"/>
            <a:ext cx="5157787" cy="1029318"/>
          </a:xfrm>
        </p:spPr>
        <p:txBody>
          <a:bodyPr anchor="b"/>
          <a:lstStyle>
            <a:lvl1pPr marL="0" indent="0">
              <a:buNone/>
              <a:defRPr sz="2998" b="1"/>
            </a:lvl1pPr>
            <a:lvl2pPr marL="571180" indent="0">
              <a:buNone/>
              <a:defRPr sz="2499" b="1"/>
            </a:lvl2pPr>
            <a:lvl3pPr marL="1142360" indent="0">
              <a:buNone/>
              <a:defRPr sz="2249" b="1"/>
            </a:lvl3pPr>
            <a:lvl4pPr marL="1713540" indent="0">
              <a:buNone/>
              <a:defRPr sz="1999" b="1"/>
            </a:lvl4pPr>
            <a:lvl5pPr marL="2284720" indent="0">
              <a:buNone/>
              <a:defRPr sz="1999" b="1"/>
            </a:lvl5pPr>
            <a:lvl6pPr marL="2855900" indent="0">
              <a:buNone/>
              <a:defRPr sz="1999" b="1"/>
            </a:lvl6pPr>
            <a:lvl7pPr marL="3427080" indent="0">
              <a:buNone/>
              <a:defRPr sz="1999" b="1"/>
            </a:lvl7pPr>
            <a:lvl8pPr marL="3998260" indent="0">
              <a:buNone/>
              <a:defRPr sz="1999" b="1"/>
            </a:lvl8pPr>
            <a:lvl9pPr marL="4569440" indent="0">
              <a:buNone/>
              <a:defRPr sz="199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129604"/>
            <a:ext cx="5157787" cy="460317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100286"/>
            <a:ext cx="5183188" cy="1029318"/>
          </a:xfrm>
        </p:spPr>
        <p:txBody>
          <a:bodyPr anchor="b"/>
          <a:lstStyle>
            <a:lvl1pPr marL="0" indent="0">
              <a:buNone/>
              <a:defRPr sz="2998" b="1"/>
            </a:lvl1pPr>
            <a:lvl2pPr marL="571180" indent="0">
              <a:buNone/>
              <a:defRPr sz="2499" b="1"/>
            </a:lvl2pPr>
            <a:lvl3pPr marL="1142360" indent="0">
              <a:buNone/>
              <a:defRPr sz="2249" b="1"/>
            </a:lvl3pPr>
            <a:lvl4pPr marL="1713540" indent="0">
              <a:buNone/>
              <a:defRPr sz="1999" b="1"/>
            </a:lvl4pPr>
            <a:lvl5pPr marL="2284720" indent="0">
              <a:buNone/>
              <a:defRPr sz="1999" b="1"/>
            </a:lvl5pPr>
            <a:lvl6pPr marL="2855900" indent="0">
              <a:buNone/>
              <a:defRPr sz="1999" b="1"/>
            </a:lvl6pPr>
            <a:lvl7pPr marL="3427080" indent="0">
              <a:buNone/>
              <a:defRPr sz="1999" b="1"/>
            </a:lvl7pPr>
            <a:lvl8pPr marL="3998260" indent="0">
              <a:buNone/>
              <a:defRPr sz="1999" b="1"/>
            </a:lvl8pPr>
            <a:lvl9pPr marL="4569440" indent="0">
              <a:buNone/>
              <a:defRPr sz="199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129604"/>
            <a:ext cx="5183188" cy="460317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5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146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608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71182"/>
            <a:ext cx="3932237" cy="1999139"/>
          </a:xfrm>
        </p:spPr>
        <p:txBody>
          <a:bodyPr anchor="b"/>
          <a:lstStyle>
            <a:lvl1pPr>
              <a:defRPr sz="39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233598"/>
            <a:ext cx="6172200" cy="6088647"/>
          </a:xfrm>
        </p:spPr>
        <p:txBody>
          <a:bodyPr/>
          <a:lstStyle>
            <a:lvl1pPr>
              <a:defRPr sz="3998"/>
            </a:lvl1pPr>
            <a:lvl2pPr>
              <a:defRPr sz="3498"/>
            </a:lvl2pPr>
            <a:lvl3pPr>
              <a:defRPr sz="2998"/>
            </a:lvl3pPr>
            <a:lvl4pPr>
              <a:defRPr sz="2499"/>
            </a:lvl4pPr>
            <a:lvl5pPr>
              <a:defRPr sz="2499"/>
            </a:lvl5pPr>
            <a:lvl6pPr>
              <a:defRPr sz="2499"/>
            </a:lvl6pPr>
            <a:lvl7pPr>
              <a:defRPr sz="2499"/>
            </a:lvl7pPr>
            <a:lvl8pPr>
              <a:defRPr sz="2499"/>
            </a:lvl8pPr>
            <a:lvl9pPr>
              <a:defRPr sz="24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70322"/>
            <a:ext cx="3932237" cy="4761838"/>
          </a:xfrm>
        </p:spPr>
        <p:txBody>
          <a:bodyPr/>
          <a:lstStyle>
            <a:lvl1pPr marL="0" indent="0">
              <a:buNone/>
              <a:defRPr sz="1999"/>
            </a:lvl1pPr>
            <a:lvl2pPr marL="571180" indent="0">
              <a:buNone/>
              <a:defRPr sz="1749"/>
            </a:lvl2pPr>
            <a:lvl3pPr marL="1142360" indent="0">
              <a:buNone/>
              <a:defRPr sz="1499"/>
            </a:lvl3pPr>
            <a:lvl4pPr marL="1713540" indent="0">
              <a:buNone/>
              <a:defRPr sz="1249"/>
            </a:lvl4pPr>
            <a:lvl5pPr marL="2284720" indent="0">
              <a:buNone/>
              <a:defRPr sz="1249"/>
            </a:lvl5pPr>
            <a:lvl6pPr marL="2855900" indent="0">
              <a:buNone/>
              <a:defRPr sz="1249"/>
            </a:lvl6pPr>
            <a:lvl7pPr marL="3427080" indent="0">
              <a:buNone/>
              <a:defRPr sz="1249"/>
            </a:lvl7pPr>
            <a:lvl8pPr marL="3998260" indent="0">
              <a:buNone/>
              <a:defRPr sz="1249"/>
            </a:lvl8pPr>
            <a:lvl9pPr marL="4569440" indent="0">
              <a:buNone/>
              <a:defRPr sz="124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791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71182"/>
            <a:ext cx="3932237" cy="1999139"/>
          </a:xfrm>
        </p:spPr>
        <p:txBody>
          <a:bodyPr anchor="b"/>
          <a:lstStyle>
            <a:lvl1pPr>
              <a:defRPr sz="39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33598"/>
            <a:ext cx="6172200" cy="6088647"/>
          </a:xfrm>
        </p:spPr>
        <p:txBody>
          <a:bodyPr anchor="t"/>
          <a:lstStyle>
            <a:lvl1pPr marL="0" indent="0">
              <a:buNone/>
              <a:defRPr sz="3998"/>
            </a:lvl1pPr>
            <a:lvl2pPr marL="571180" indent="0">
              <a:buNone/>
              <a:defRPr sz="3498"/>
            </a:lvl2pPr>
            <a:lvl3pPr marL="1142360" indent="0">
              <a:buNone/>
              <a:defRPr sz="2998"/>
            </a:lvl3pPr>
            <a:lvl4pPr marL="1713540" indent="0">
              <a:buNone/>
              <a:defRPr sz="2499"/>
            </a:lvl4pPr>
            <a:lvl5pPr marL="2284720" indent="0">
              <a:buNone/>
              <a:defRPr sz="2499"/>
            </a:lvl5pPr>
            <a:lvl6pPr marL="2855900" indent="0">
              <a:buNone/>
              <a:defRPr sz="2499"/>
            </a:lvl6pPr>
            <a:lvl7pPr marL="3427080" indent="0">
              <a:buNone/>
              <a:defRPr sz="2499"/>
            </a:lvl7pPr>
            <a:lvl8pPr marL="3998260" indent="0">
              <a:buNone/>
              <a:defRPr sz="2499"/>
            </a:lvl8pPr>
            <a:lvl9pPr marL="4569440" indent="0">
              <a:buNone/>
              <a:defRPr sz="24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570322"/>
            <a:ext cx="3932237" cy="4761838"/>
          </a:xfrm>
        </p:spPr>
        <p:txBody>
          <a:bodyPr/>
          <a:lstStyle>
            <a:lvl1pPr marL="0" indent="0">
              <a:buNone/>
              <a:defRPr sz="1999"/>
            </a:lvl1pPr>
            <a:lvl2pPr marL="571180" indent="0">
              <a:buNone/>
              <a:defRPr sz="1749"/>
            </a:lvl2pPr>
            <a:lvl3pPr marL="1142360" indent="0">
              <a:buNone/>
              <a:defRPr sz="1499"/>
            </a:lvl3pPr>
            <a:lvl4pPr marL="1713540" indent="0">
              <a:buNone/>
              <a:defRPr sz="1249"/>
            </a:lvl4pPr>
            <a:lvl5pPr marL="2284720" indent="0">
              <a:buNone/>
              <a:defRPr sz="1249"/>
            </a:lvl5pPr>
            <a:lvl6pPr marL="2855900" indent="0">
              <a:buNone/>
              <a:defRPr sz="1249"/>
            </a:lvl6pPr>
            <a:lvl7pPr marL="3427080" indent="0">
              <a:buNone/>
              <a:defRPr sz="1249"/>
            </a:lvl7pPr>
            <a:lvl8pPr marL="3998260" indent="0">
              <a:buNone/>
              <a:defRPr sz="1249"/>
            </a:lvl8pPr>
            <a:lvl9pPr marL="4569440" indent="0">
              <a:buNone/>
              <a:defRPr sz="1249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229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56155"/>
            <a:ext cx="10515600" cy="1656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280764"/>
            <a:ext cx="10515600" cy="5436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941026"/>
            <a:ext cx="2743200" cy="456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12CCE-2FF2-43F7-8B21-02554F8539D3}" type="datetimeFigureOut">
              <a:rPr lang="tr-TR" smtClean="0"/>
              <a:t>23.06.2021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941026"/>
            <a:ext cx="4114800" cy="456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941026"/>
            <a:ext cx="2743200" cy="456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ED415-5FBD-4D5F-9AFD-70900BE967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87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142360" rtl="0" eaLnBrk="1" latinLnBrk="0" hangingPunct="1">
        <a:lnSpc>
          <a:spcPct val="90000"/>
        </a:lnSpc>
        <a:spcBef>
          <a:spcPct val="0"/>
        </a:spcBef>
        <a:buNone/>
        <a:defRPr sz="54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590" indent="-285590" algn="l" defTabSz="1142360" rtl="0" eaLnBrk="1" latinLnBrk="0" hangingPunct="1">
        <a:lnSpc>
          <a:spcPct val="90000"/>
        </a:lnSpc>
        <a:spcBef>
          <a:spcPts val="1249"/>
        </a:spcBef>
        <a:buFont typeface="Arial" panose="020B0604020202020204" pitchFamily="34" charset="0"/>
        <a:buChar char="•"/>
        <a:defRPr sz="3498" kern="1200">
          <a:solidFill>
            <a:schemeClr val="tx1"/>
          </a:solidFill>
          <a:latin typeface="+mn-lt"/>
          <a:ea typeface="+mn-ea"/>
          <a:cs typeface="+mn-cs"/>
        </a:defRPr>
      </a:lvl1pPr>
      <a:lvl2pPr marL="85677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998" kern="1200">
          <a:solidFill>
            <a:schemeClr val="tx1"/>
          </a:solidFill>
          <a:latin typeface="+mn-lt"/>
          <a:ea typeface="+mn-ea"/>
          <a:cs typeface="+mn-cs"/>
        </a:defRPr>
      </a:lvl2pPr>
      <a:lvl3pPr marL="142795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499" kern="1200">
          <a:solidFill>
            <a:schemeClr val="tx1"/>
          </a:solidFill>
          <a:latin typeface="+mn-lt"/>
          <a:ea typeface="+mn-ea"/>
          <a:cs typeface="+mn-cs"/>
        </a:defRPr>
      </a:lvl3pPr>
      <a:lvl4pPr marL="199913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4pPr>
      <a:lvl5pPr marL="257031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5pPr>
      <a:lvl6pPr marL="314149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6pPr>
      <a:lvl7pPr marL="371267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7pPr>
      <a:lvl8pPr marL="428385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8pPr>
      <a:lvl9pPr marL="4855030" indent="-285590" algn="l" defTabSz="1142360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1pPr>
      <a:lvl2pPr marL="57118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2pPr>
      <a:lvl3pPr marL="114236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3pPr>
      <a:lvl4pPr marL="171354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4pPr>
      <a:lvl5pPr marL="228472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5pPr>
      <a:lvl6pPr marL="285590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6pPr>
      <a:lvl7pPr marL="342708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7pPr>
      <a:lvl8pPr marL="399826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8pPr>
      <a:lvl9pPr marL="4569440" algn="l" defTabSz="1142360" rtl="0" eaLnBrk="1" latinLnBrk="0" hangingPunct="1">
        <a:defRPr sz="22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mailto:denizfilosatis@denizbank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/>
          <p:cNvSpPr/>
          <p:nvPr/>
        </p:nvSpPr>
        <p:spPr>
          <a:xfrm>
            <a:off x="-855225" y="-294968"/>
            <a:ext cx="14217263" cy="10618839"/>
          </a:xfrm>
          <a:prstGeom prst="rect">
            <a:avLst/>
          </a:prstGeom>
          <a:noFill/>
          <a:ln w="38100">
            <a:solidFill>
              <a:srgbClr val="1E3D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i="1"/>
          </a:p>
        </p:txBody>
      </p:sp>
      <p:sp>
        <p:nvSpPr>
          <p:cNvPr id="67" name="Rectangle 66"/>
          <p:cNvSpPr/>
          <p:nvPr/>
        </p:nvSpPr>
        <p:spPr>
          <a:xfrm>
            <a:off x="-637513" y="8836305"/>
            <a:ext cx="135842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1400" i="1" dirty="0">
                <a:latin typeface="Century Gothic" panose="020B0502020202020204" pitchFamily="34" charset="0"/>
              </a:rPr>
              <a:t>*Detaylı bilgi için </a:t>
            </a:r>
            <a:r>
              <a:rPr lang="tr-TR" sz="1400" b="1" i="1" dirty="0">
                <a:latin typeface="Century Gothic" panose="020B0502020202020204" pitchFamily="34" charset="0"/>
                <a:hlinkClick r:id="rId2"/>
              </a:rPr>
              <a:t>denizfilosatis@denizbank.com</a:t>
            </a:r>
            <a:r>
              <a:rPr lang="tr-TR" sz="1400" i="1" dirty="0">
                <a:latin typeface="Century Gothic" panose="020B0502020202020204" pitchFamily="34" charset="0"/>
              </a:rPr>
              <a:t> adresinden üye olduğunuz Oda/Birlik Bilgisini de ileterek  iletişime geçmenizi rica ederiz.</a:t>
            </a:r>
          </a:p>
          <a:p>
            <a:pPr>
              <a:lnSpc>
                <a:spcPct val="150000"/>
              </a:lnSpc>
            </a:pPr>
            <a:r>
              <a:rPr lang="tr-TR" sz="1400" i="1" dirty="0">
                <a:latin typeface="Century Gothic" panose="020B0502020202020204" pitchFamily="34" charset="0"/>
              </a:rPr>
              <a:t>*Özel stok fiyatları ile sınırlı sayıdadır.</a:t>
            </a:r>
          </a:p>
          <a:p>
            <a:pPr>
              <a:lnSpc>
                <a:spcPct val="150000"/>
              </a:lnSpc>
            </a:pPr>
            <a:r>
              <a:rPr lang="tr-TR" sz="1400" i="1" dirty="0">
                <a:latin typeface="Century Gothic" panose="020B0502020202020204" pitchFamily="34" charset="0"/>
              </a:rPr>
              <a:t>*Araçların ortalama teslimat süresi 15 gündür.</a:t>
            </a:r>
          </a:p>
          <a:p>
            <a:pPr>
              <a:lnSpc>
                <a:spcPct val="150000"/>
              </a:lnSpc>
            </a:pPr>
            <a:r>
              <a:rPr lang="tr-TR" sz="1400" i="1" dirty="0">
                <a:latin typeface="Century Gothic" panose="020B0502020202020204" pitchFamily="34" charset="0"/>
              </a:rPr>
              <a:t>*</a:t>
            </a:r>
            <a:r>
              <a:rPr lang="tr-TR" sz="1400" i="1" dirty="0" err="1">
                <a:latin typeface="Century Gothic" panose="020B0502020202020204" pitchFamily="34" charset="0"/>
              </a:rPr>
              <a:t>DenizFilo</a:t>
            </a:r>
            <a:r>
              <a:rPr lang="tr-TR" sz="1400" i="1" dirty="0">
                <a:latin typeface="Century Gothic" panose="020B0502020202020204" pitchFamily="34" charset="0"/>
              </a:rPr>
              <a:t> fiyatlarda değişiklik yapma hakkını saklı tutar.</a:t>
            </a:r>
          </a:p>
        </p:txBody>
      </p:sp>
      <p:pic>
        <p:nvPicPr>
          <p:cNvPr id="68" name="Picture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4663" y="9553638"/>
            <a:ext cx="1246178" cy="473548"/>
          </a:xfrm>
          <a:prstGeom prst="rect">
            <a:avLst/>
          </a:prstGeom>
        </p:spPr>
      </p:pic>
      <p:sp>
        <p:nvSpPr>
          <p:cNvPr id="40" name="Round Same Side Corner Rectangle 39"/>
          <p:cNvSpPr/>
          <p:nvPr/>
        </p:nvSpPr>
        <p:spPr>
          <a:xfrm>
            <a:off x="-855224" y="-1788861"/>
            <a:ext cx="14217262" cy="1237082"/>
          </a:xfrm>
          <a:prstGeom prst="round2Same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DenizFilo’dan</a:t>
            </a:r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tr-TR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Sakarya Barosu’na Üyelerine </a:t>
            </a:r>
            <a:endParaRPr lang="tr-TR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tr-T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Özel Fırsatlar!</a:t>
            </a:r>
          </a:p>
        </p:txBody>
      </p:sp>
      <p:pic>
        <p:nvPicPr>
          <p:cNvPr id="7" name="Picture 2" descr="Renault Clio Joy 1.0 TCE X-Tronic 90 BG | Lider Filo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7" t="2716" r="8557"/>
          <a:stretch/>
        </p:blipFill>
        <p:spPr bwMode="auto">
          <a:xfrm>
            <a:off x="4343476" y="6452015"/>
            <a:ext cx="2339132" cy="1078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847287" y="977008"/>
            <a:ext cx="4113765" cy="37506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9" name="TextBox 8"/>
          <p:cNvSpPr txBox="1"/>
          <p:nvPr/>
        </p:nvSpPr>
        <p:spPr>
          <a:xfrm>
            <a:off x="8670279" y="1025825"/>
            <a:ext cx="1909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Aylık Kira KDV Hariç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47287" y="1426158"/>
            <a:ext cx="2010194" cy="8642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Mevcut Fiyatlarımız</a:t>
            </a:r>
          </a:p>
          <a:p>
            <a:pPr lvl="0"/>
            <a:r>
              <a:rPr lang="tr-T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25.000 KM Sınırı (Yıl)</a:t>
            </a: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6.679 TL</a:t>
            </a:r>
          </a:p>
        </p:txBody>
      </p:sp>
      <p:sp>
        <p:nvSpPr>
          <p:cNvPr id="11" name="Half Frame 10"/>
          <p:cNvSpPr/>
          <p:nvPr/>
        </p:nvSpPr>
        <p:spPr>
          <a:xfrm flipH="1" flipV="1">
            <a:off x="5387658" y="977009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81216" y="754335"/>
            <a:ext cx="18261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SKODA SUPERB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95693" y="1284365"/>
            <a:ext cx="9941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Otomatik</a:t>
            </a:r>
          </a:p>
        </p:txBody>
      </p:sp>
      <p:sp>
        <p:nvSpPr>
          <p:cNvPr id="14" name="Half Frame 13"/>
          <p:cNvSpPr/>
          <p:nvPr/>
        </p:nvSpPr>
        <p:spPr>
          <a:xfrm>
            <a:off x="1351620" y="700193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85330" y="1046987"/>
            <a:ext cx="3411511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>
                <a:latin typeface="Century Gothic" panose="020B0502020202020204" pitchFamily="34" charset="0"/>
              </a:rPr>
              <a:t>1.5 TSI 150 PS DSG ACT PREMIUM (2021)</a:t>
            </a:r>
            <a:endParaRPr lang="tr-TR" sz="1350" b="1" dirty="0">
              <a:latin typeface="Century Gothic" panose="020B0502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950858" y="1426156"/>
            <a:ext cx="2010194" cy="864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Odalarımıza Özel</a:t>
            </a:r>
          </a:p>
          <a:p>
            <a:pPr lvl="0"/>
            <a:r>
              <a:rPr lang="tr-T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25.000 KM Sınırı (Yıl)</a:t>
            </a:r>
            <a:endParaRPr lang="tr-TR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6.459 TL</a:t>
            </a:r>
          </a:p>
        </p:txBody>
      </p:sp>
      <p:pic>
        <p:nvPicPr>
          <p:cNvPr id="17" name="Picture 4" descr="Skoda Superb Prestige 1,5 TSI ACT 150 PS DSG - 2021 Fiyat Listesi | Doğuş  Ot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9517" y="700192"/>
            <a:ext cx="3327834" cy="1953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6861318" y="2723472"/>
            <a:ext cx="4136777" cy="375061"/>
          </a:xfrm>
          <a:prstGeom prst="rect">
            <a:avLst/>
          </a:prstGeom>
          <a:solidFill>
            <a:srgbClr val="1E3D58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19" name="TextBox 18"/>
          <p:cNvSpPr txBox="1"/>
          <p:nvPr/>
        </p:nvSpPr>
        <p:spPr>
          <a:xfrm>
            <a:off x="8673706" y="2792311"/>
            <a:ext cx="1909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Aylık Kira KDV Hariç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61317" y="3172622"/>
            <a:ext cx="2010194" cy="8642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tr-TR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Mevcut Fiyatlarımız</a:t>
            </a:r>
          </a:p>
          <a:p>
            <a:pPr lvl="0"/>
            <a:r>
              <a:rPr lang="tr-T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25.000 KM Sınırı (Yıl)</a:t>
            </a: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rgbClr val="1E3D58"/>
                </a:solidFill>
                <a:latin typeface="Century Gothic" panose="020B0502020202020204" pitchFamily="34" charset="0"/>
              </a:rPr>
              <a:t>4.937 TL</a:t>
            </a:r>
          </a:p>
        </p:txBody>
      </p:sp>
      <p:sp>
        <p:nvSpPr>
          <p:cNvPr id="21" name="Half Frame 20"/>
          <p:cNvSpPr/>
          <p:nvPr/>
        </p:nvSpPr>
        <p:spPr>
          <a:xfrm flipH="1" flipV="1">
            <a:off x="5401688" y="2723473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rgbClr val="1E3D58"/>
          </a:solidFill>
          <a:ln>
            <a:solidFill>
              <a:srgbClr val="1E3D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387748" y="2518705"/>
            <a:ext cx="22188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solidFill>
                  <a:srgbClr val="1E3D58"/>
                </a:solidFill>
                <a:latin typeface="Century Gothic" panose="020B0502020202020204" pitchFamily="34" charset="0"/>
              </a:rPr>
              <a:t>TOYOTA COROLLA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409723" y="3030829"/>
            <a:ext cx="9941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Otomatik</a:t>
            </a:r>
          </a:p>
        </p:txBody>
      </p:sp>
      <p:sp>
        <p:nvSpPr>
          <p:cNvPr id="24" name="Half Frame 23"/>
          <p:cNvSpPr/>
          <p:nvPr/>
        </p:nvSpPr>
        <p:spPr>
          <a:xfrm>
            <a:off x="1365650" y="2446657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rgbClr val="1E3D58"/>
          </a:solidFill>
          <a:ln>
            <a:solidFill>
              <a:srgbClr val="1E3D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99360" y="2793451"/>
            <a:ext cx="2816797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>
                <a:latin typeface="Century Gothic" panose="020B0502020202020204" pitchFamily="34" charset="0"/>
              </a:rPr>
              <a:t>1.8 HYBRID DREAM E-CVT (202</a:t>
            </a:r>
            <a:r>
              <a:rPr lang="tr-TR" sz="1350" b="1" dirty="0">
                <a:latin typeface="Century Gothic" panose="020B0502020202020204" pitchFamily="34" charset="0"/>
              </a:rPr>
              <a:t>1</a:t>
            </a:r>
            <a:r>
              <a:rPr lang="en-US" sz="1350" b="1" dirty="0">
                <a:latin typeface="Century Gothic" panose="020B0502020202020204" pitchFamily="34" charset="0"/>
              </a:rPr>
              <a:t>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964888" y="3172620"/>
            <a:ext cx="2010194" cy="864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Odalarımıza Özel</a:t>
            </a:r>
          </a:p>
          <a:p>
            <a:pPr lvl="0"/>
            <a:r>
              <a:rPr lang="tr-T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25.000 KM Sınırı (Yıl)</a:t>
            </a:r>
            <a:endParaRPr lang="tr-TR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rgbClr val="1E3D58"/>
                </a:solidFill>
                <a:latin typeface="Century Gothic" panose="020B0502020202020204" pitchFamily="34" charset="0"/>
              </a:rPr>
              <a:t>4.687 TL</a:t>
            </a:r>
          </a:p>
        </p:txBody>
      </p:sp>
      <p:pic>
        <p:nvPicPr>
          <p:cNvPr id="27" name="Picture 6" descr="Toyota Corolla Özellikleri - Donanım ve Teknik | Toyot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837" y="2859849"/>
            <a:ext cx="2978484" cy="138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6861318" y="4410021"/>
            <a:ext cx="4136777" cy="37506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9" name="TextBox 28"/>
          <p:cNvSpPr txBox="1"/>
          <p:nvPr/>
        </p:nvSpPr>
        <p:spPr>
          <a:xfrm>
            <a:off x="8670279" y="4443662"/>
            <a:ext cx="1909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Aylık Kira KDV Hariç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61317" y="4859171"/>
            <a:ext cx="2010194" cy="8642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Mevcut Fiyatlarımız</a:t>
            </a: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25.000 KM Sınırı (Yıl)</a:t>
            </a: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6.981 TL</a:t>
            </a:r>
          </a:p>
        </p:txBody>
      </p:sp>
      <p:sp>
        <p:nvSpPr>
          <p:cNvPr id="31" name="Half Frame 30"/>
          <p:cNvSpPr/>
          <p:nvPr/>
        </p:nvSpPr>
        <p:spPr>
          <a:xfrm flipH="1" flipV="1">
            <a:off x="5401688" y="4410022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382661" y="4205254"/>
            <a:ext cx="2643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VOLKSWAGEN PASSAT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1409723" y="4717378"/>
            <a:ext cx="9941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Otomatik</a:t>
            </a:r>
          </a:p>
        </p:txBody>
      </p:sp>
      <p:sp>
        <p:nvSpPr>
          <p:cNvPr id="34" name="Half Frame 33"/>
          <p:cNvSpPr/>
          <p:nvPr/>
        </p:nvSpPr>
        <p:spPr>
          <a:xfrm>
            <a:off x="1365650" y="4133206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99360" y="4480000"/>
            <a:ext cx="3424335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b="1" dirty="0">
                <a:latin typeface="Century Gothic" panose="020B0502020202020204" pitchFamily="34" charset="0"/>
              </a:rPr>
              <a:t>1.5 TSI ACT 150 PS BUSINESS DSG (2021)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964888" y="4859169"/>
            <a:ext cx="2010194" cy="864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Odalarımıza Özel</a:t>
            </a:r>
          </a:p>
          <a:p>
            <a:pPr lvl="0"/>
            <a:r>
              <a:rPr lang="tr-T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25.000 KM Sınırı (Yıl)</a:t>
            </a:r>
            <a:endParaRPr lang="tr-TR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6.481 TL</a:t>
            </a:r>
          </a:p>
        </p:txBody>
      </p:sp>
      <p:pic>
        <p:nvPicPr>
          <p:cNvPr id="37" name="Picture 8" descr="Volkswagen Passat 1.5 TSI ACT 150 PS Business DSG - 2021 Fiyat Listesi |  Doğuş Ot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177288" y="4200414"/>
            <a:ext cx="2712877" cy="183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/>
          <p:cNvSpPr/>
          <p:nvPr/>
        </p:nvSpPr>
        <p:spPr>
          <a:xfrm>
            <a:off x="6861318" y="6243259"/>
            <a:ext cx="4153757" cy="375061"/>
          </a:xfrm>
          <a:prstGeom prst="rect">
            <a:avLst/>
          </a:prstGeom>
          <a:solidFill>
            <a:srgbClr val="1E3D58"/>
          </a:solidFill>
          <a:ln>
            <a:solidFill>
              <a:srgbClr val="1E3D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670279" y="6253935"/>
            <a:ext cx="19094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Aylık Kira KDV Hariç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861317" y="6692409"/>
            <a:ext cx="2010194" cy="8642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Mevcut Fiyatlarımız</a:t>
            </a: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25.000 KM Sınırı (Yıl)</a:t>
            </a: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rgbClr val="1E3D58"/>
                </a:solidFill>
                <a:latin typeface="Century Gothic" panose="020B0502020202020204" pitchFamily="34" charset="0"/>
              </a:rPr>
              <a:t>3.813 TL</a:t>
            </a:r>
          </a:p>
        </p:txBody>
      </p:sp>
      <p:sp>
        <p:nvSpPr>
          <p:cNvPr id="42" name="Half Frame 41"/>
          <p:cNvSpPr/>
          <p:nvPr/>
        </p:nvSpPr>
        <p:spPr>
          <a:xfrm flipH="1" flipV="1">
            <a:off x="5401688" y="6243260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rgbClr val="1E3D58"/>
          </a:solidFill>
          <a:ln>
            <a:solidFill>
              <a:srgbClr val="1E3D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401371" y="6038492"/>
            <a:ext cx="1729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b="1" dirty="0">
                <a:solidFill>
                  <a:srgbClr val="1E3D58"/>
                </a:solidFill>
                <a:latin typeface="Century Gothic" panose="020B0502020202020204" pitchFamily="34" charset="0"/>
              </a:rPr>
              <a:t>RENAULT CLIO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409723" y="6550616"/>
            <a:ext cx="9941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Otomatik</a:t>
            </a:r>
          </a:p>
        </p:txBody>
      </p:sp>
      <p:sp>
        <p:nvSpPr>
          <p:cNvPr id="45" name="Half Frame 44"/>
          <p:cNvSpPr/>
          <p:nvPr/>
        </p:nvSpPr>
        <p:spPr>
          <a:xfrm>
            <a:off x="1365650" y="5966444"/>
            <a:ext cx="1314000" cy="1313449"/>
          </a:xfrm>
          <a:prstGeom prst="halfFrame">
            <a:avLst>
              <a:gd name="adj1" fmla="val 5046"/>
              <a:gd name="adj2" fmla="val 4698"/>
            </a:avLst>
          </a:prstGeom>
          <a:solidFill>
            <a:srgbClr val="1E3D58"/>
          </a:solidFill>
          <a:ln>
            <a:solidFill>
              <a:srgbClr val="1E3D5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1399359" y="6313238"/>
            <a:ext cx="3365024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350" b="1" dirty="0">
                <a:latin typeface="Century Gothic" panose="020B0502020202020204" pitchFamily="34" charset="0"/>
              </a:rPr>
              <a:t>TOUCH </a:t>
            </a:r>
            <a:r>
              <a:rPr lang="pl-PL" sz="1350" b="1" dirty="0">
                <a:latin typeface="Century Gothic" panose="020B0502020202020204" pitchFamily="34" charset="0"/>
              </a:rPr>
              <a:t>1.0 TCE X-TRONIC 90 BG (2021</a:t>
            </a:r>
            <a:r>
              <a:rPr lang="tr-TR" sz="1350" b="1" dirty="0">
                <a:latin typeface="Century Gothic" panose="020B0502020202020204" pitchFamily="34" charset="0"/>
              </a:rPr>
              <a:t>)</a:t>
            </a:r>
            <a:endParaRPr lang="en-US" sz="1350" b="1" dirty="0">
              <a:latin typeface="Century Gothic" panose="020B0502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964888" y="6692407"/>
            <a:ext cx="2010194" cy="8643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1E3D58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 sz="14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Odalarımıza Özel</a:t>
            </a:r>
          </a:p>
          <a:p>
            <a:pPr lvl="0"/>
            <a:r>
              <a:rPr lang="tr-TR" sz="1400" b="1" dirty="0">
                <a:solidFill>
                  <a:prstClr val="black"/>
                </a:solidFill>
                <a:latin typeface="Century Gothic" panose="020B0502020202020204" pitchFamily="34" charset="0"/>
              </a:rPr>
              <a:t>25.000 KM Sınırı (Yıl)</a:t>
            </a:r>
            <a:endParaRPr lang="tr-TR" sz="1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tr-TR" sz="6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tr-TR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24 Ay: </a:t>
            </a:r>
            <a:r>
              <a:rPr lang="tr-TR" sz="1400" b="1" dirty="0">
                <a:solidFill>
                  <a:srgbClr val="1E3D58"/>
                </a:solidFill>
                <a:latin typeface="Century Gothic" panose="020B0502020202020204" pitchFamily="34" charset="0"/>
              </a:rPr>
              <a:t>3.513 TL</a:t>
            </a:r>
          </a:p>
        </p:txBody>
      </p:sp>
    </p:spTree>
    <p:extLst>
      <p:ext uri="{BB962C8B-B14F-4D97-AF65-F5344CB8AC3E}">
        <p14:creationId xmlns:p14="http://schemas.microsoft.com/office/powerpoint/2010/main" val="2237762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2825</TotalTime>
  <Words>224</Words>
  <Application>Microsoft Office PowerPoint</Application>
  <PresentationFormat>Özel</PresentationFormat>
  <Paragraphs>54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Nihan Reyhan Özgöze-DenizLeasing-DenizLeasing Satış ve Performans Uzmanı</dc:creator>
  <cp:lastModifiedBy>ÖZEL KALEM</cp:lastModifiedBy>
  <cp:revision>521</cp:revision>
  <cp:lastPrinted>2021-06-16T06:57:01Z</cp:lastPrinted>
  <dcterms:created xsi:type="dcterms:W3CDTF">2018-01-12T12:01:38Z</dcterms:created>
  <dcterms:modified xsi:type="dcterms:W3CDTF">2021-06-23T10:41:01Z</dcterms:modified>
</cp:coreProperties>
</file>